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8"/>
  </p:notesMasterIdLst>
  <p:handoutMasterIdLst>
    <p:handoutMasterId r:id="rId29"/>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1" r:id="rId26"/>
    <p:sldId id="12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BFF"/>
    <a:srgbClr val="4DC14D"/>
    <a:srgbClr val="7474FE"/>
    <a:srgbClr val="FE9090"/>
    <a:srgbClr val="49B649"/>
    <a:srgbClr val="A8A9AD"/>
    <a:srgbClr val="FFFFE5"/>
    <a:srgbClr val="FFFFF3"/>
    <a:srgbClr val="0069AA"/>
    <a:srgbClr val="E58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C7E8B-527B-1650-6FC9-EABF111BEC7C}" v="1" dt="2024-02-07T02:04:31.384"/>
    <p1510:client id="{34E51004-5CC0-4A08-9099-6C2DE49B4541}" v="8" dt="2024-02-07T01:48:06.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2/7/2024</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22</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2/7/2024</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479" y="973829"/>
            <a:ext cx="7095436" cy="2387600"/>
          </a:xfrm>
        </p:spPr>
        <p:txBody>
          <a:bodyPr>
            <a:noAutofit/>
          </a:bodyPr>
          <a:lstStyle/>
          <a:p>
            <a:r>
              <a:rPr lang="es-ES" sz="5400" dirty="0"/>
              <a:t>Proyecto de Acceso </a:t>
            </a:r>
            <a:br>
              <a:rPr lang="es-ES" sz="5400" dirty="0"/>
            </a:br>
            <a:r>
              <a:rPr lang="es-ES" sz="5400" dirty="0"/>
              <a:t>Oakland Alameda</a:t>
            </a:r>
            <a:endParaRPr lang="en-US" sz="5400" dirty="0"/>
          </a:p>
        </p:txBody>
      </p:sp>
      <p:sp>
        <p:nvSpPr>
          <p:cNvPr id="3" name="Subtitle 2"/>
          <p:cNvSpPr>
            <a:spLocks noGrp="1"/>
          </p:cNvSpPr>
          <p:nvPr>
            <p:ph type="subTitle" idx="1"/>
          </p:nvPr>
        </p:nvSpPr>
        <p:spPr>
          <a:xfrm>
            <a:off x="193479" y="3361429"/>
            <a:ext cx="7095436" cy="432116"/>
          </a:xfrm>
        </p:spPr>
        <p:txBody>
          <a:bodyPr>
            <a:noAutofit/>
          </a:bodyPr>
          <a:lstStyle/>
          <a:p>
            <a:r>
              <a:rPr lang="en-US" sz="2800" spc="20" dirty="0" err="1"/>
              <a:t>Proporcionar</a:t>
            </a:r>
            <a:r>
              <a:rPr lang="en-US" sz="2800" spc="20" dirty="0"/>
              <a:t> </a:t>
            </a:r>
            <a:r>
              <a:rPr lang="en-US" sz="2800" spc="20" dirty="0" err="1"/>
              <a:t>acceso</a:t>
            </a:r>
            <a:r>
              <a:rPr lang="en-US" sz="2800" spc="20" dirty="0"/>
              <a:t> y </a:t>
            </a:r>
            <a:r>
              <a:rPr lang="en-US" sz="2800" spc="20" dirty="0" err="1"/>
              <a:t>conexiones</a:t>
            </a:r>
            <a:r>
              <a:rPr lang="en-US" sz="2800" spc="20" dirty="0"/>
              <a:t> </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concepto</a:t>
            </a:r>
            <a:r>
              <a:rPr lang="en-US" dirty="0"/>
              <a:t> A (al </a:t>
            </a:r>
            <a:r>
              <a:rPr lang="en-US" dirty="0" err="1"/>
              <a:t>norte</a:t>
            </a:r>
            <a:r>
              <a:rPr lang="en-US" dirty="0"/>
              <a:t> de I-880) </a:t>
            </a:r>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concepto</a:t>
            </a:r>
            <a:r>
              <a:rPr lang="en-US" dirty="0"/>
              <a:t> B (al </a:t>
            </a:r>
            <a:r>
              <a:rPr lang="en-US" dirty="0" err="1"/>
              <a:t>norte</a:t>
            </a:r>
            <a:r>
              <a:rPr lang="en-US" dirty="0"/>
              <a:t> de I-880) </a:t>
            </a:r>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err="1">
                <a:latin typeface="Century Gothic"/>
              </a:rPr>
              <a:t>Calendario</a:t>
            </a:r>
            <a:r>
              <a:rPr lang="en-US" dirty="0">
                <a:latin typeface="Century Gothic"/>
              </a:rPr>
              <a:t> de </a:t>
            </a:r>
            <a:r>
              <a:rPr lang="en-US" dirty="0" err="1">
                <a:latin typeface="Century Gothic"/>
              </a:rPr>
              <a:t>construcción</a:t>
            </a:r>
            <a:r>
              <a:rPr lang="en-US" dirty="0">
                <a:latin typeface="Century Gothic"/>
              </a:rPr>
              <a:t> </a:t>
            </a:r>
            <a:endParaRPr lang="en-US" dirty="0"/>
          </a:p>
        </p:txBody>
      </p:sp>
      <p:graphicFrame>
        <p:nvGraphicFramePr>
          <p:cNvPr id="11" name="Table 10">
            <a:extLst>
              <a:ext uri="{FF2B5EF4-FFF2-40B4-BE49-F238E27FC236}">
                <a16:creationId xmlns:a16="http://schemas.microsoft.com/office/drawing/2014/main" id="{BDA555B0-7A21-858C-942A-E3A4321D87E6}"/>
              </a:ext>
            </a:extLst>
          </p:cNvPr>
          <p:cNvGraphicFramePr>
            <a:graphicFrameLocks noGrp="1"/>
          </p:cNvGraphicFramePr>
          <p:nvPr>
            <p:extLst>
              <p:ext uri="{D42A27DB-BD31-4B8C-83A1-F6EECF244321}">
                <p14:modId xmlns:p14="http://schemas.microsoft.com/office/powerpoint/2010/main" val="3529729400"/>
              </p:ext>
            </p:extLst>
          </p:nvPr>
        </p:nvGraphicFramePr>
        <p:xfrm>
          <a:off x="376518" y="2420206"/>
          <a:ext cx="11229656" cy="1743028"/>
        </p:xfrm>
        <a:graphic>
          <a:graphicData uri="http://schemas.openxmlformats.org/drawingml/2006/table">
            <a:tbl>
              <a:tblPr firstRow="1" bandRow="1">
                <a:tableStyleId>{5C22544A-7EE6-4342-B048-85BDC9FD1C3A}</a:tableStyleId>
              </a:tblPr>
              <a:tblGrid>
                <a:gridCol w="660568">
                  <a:extLst>
                    <a:ext uri="{9D8B030D-6E8A-4147-A177-3AD203B41FA5}">
                      <a16:colId xmlns:a16="http://schemas.microsoft.com/office/drawing/2014/main" val="710926768"/>
                    </a:ext>
                  </a:extLst>
                </a:gridCol>
                <a:gridCol w="660568">
                  <a:extLst>
                    <a:ext uri="{9D8B030D-6E8A-4147-A177-3AD203B41FA5}">
                      <a16:colId xmlns:a16="http://schemas.microsoft.com/office/drawing/2014/main" val="1467428801"/>
                    </a:ext>
                  </a:extLst>
                </a:gridCol>
                <a:gridCol w="660568">
                  <a:extLst>
                    <a:ext uri="{9D8B030D-6E8A-4147-A177-3AD203B41FA5}">
                      <a16:colId xmlns:a16="http://schemas.microsoft.com/office/drawing/2014/main" val="919591229"/>
                    </a:ext>
                  </a:extLst>
                </a:gridCol>
                <a:gridCol w="660568">
                  <a:extLst>
                    <a:ext uri="{9D8B030D-6E8A-4147-A177-3AD203B41FA5}">
                      <a16:colId xmlns:a16="http://schemas.microsoft.com/office/drawing/2014/main" val="2688041722"/>
                    </a:ext>
                  </a:extLst>
                </a:gridCol>
                <a:gridCol w="660568">
                  <a:extLst>
                    <a:ext uri="{9D8B030D-6E8A-4147-A177-3AD203B41FA5}">
                      <a16:colId xmlns:a16="http://schemas.microsoft.com/office/drawing/2014/main" val="2395666769"/>
                    </a:ext>
                  </a:extLst>
                </a:gridCol>
                <a:gridCol w="660568">
                  <a:extLst>
                    <a:ext uri="{9D8B030D-6E8A-4147-A177-3AD203B41FA5}">
                      <a16:colId xmlns:a16="http://schemas.microsoft.com/office/drawing/2014/main" val="214142042"/>
                    </a:ext>
                  </a:extLst>
                </a:gridCol>
                <a:gridCol w="660568">
                  <a:extLst>
                    <a:ext uri="{9D8B030D-6E8A-4147-A177-3AD203B41FA5}">
                      <a16:colId xmlns:a16="http://schemas.microsoft.com/office/drawing/2014/main" val="2967424994"/>
                    </a:ext>
                  </a:extLst>
                </a:gridCol>
                <a:gridCol w="660568">
                  <a:extLst>
                    <a:ext uri="{9D8B030D-6E8A-4147-A177-3AD203B41FA5}">
                      <a16:colId xmlns:a16="http://schemas.microsoft.com/office/drawing/2014/main" val="2672615641"/>
                    </a:ext>
                  </a:extLst>
                </a:gridCol>
                <a:gridCol w="660568">
                  <a:extLst>
                    <a:ext uri="{9D8B030D-6E8A-4147-A177-3AD203B41FA5}">
                      <a16:colId xmlns:a16="http://schemas.microsoft.com/office/drawing/2014/main" val="1009547122"/>
                    </a:ext>
                  </a:extLst>
                </a:gridCol>
                <a:gridCol w="660568">
                  <a:extLst>
                    <a:ext uri="{9D8B030D-6E8A-4147-A177-3AD203B41FA5}">
                      <a16:colId xmlns:a16="http://schemas.microsoft.com/office/drawing/2014/main" val="798886780"/>
                    </a:ext>
                  </a:extLst>
                </a:gridCol>
                <a:gridCol w="660568">
                  <a:extLst>
                    <a:ext uri="{9D8B030D-6E8A-4147-A177-3AD203B41FA5}">
                      <a16:colId xmlns:a16="http://schemas.microsoft.com/office/drawing/2014/main" val="4093753887"/>
                    </a:ext>
                  </a:extLst>
                </a:gridCol>
                <a:gridCol w="660568">
                  <a:extLst>
                    <a:ext uri="{9D8B030D-6E8A-4147-A177-3AD203B41FA5}">
                      <a16:colId xmlns:a16="http://schemas.microsoft.com/office/drawing/2014/main" val="4261610706"/>
                    </a:ext>
                  </a:extLst>
                </a:gridCol>
                <a:gridCol w="660568">
                  <a:extLst>
                    <a:ext uri="{9D8B030D-6E8A-4147-A177-3AD203B41FA5}">
                      <a16:colId xmlns:a16="http://schemas.microsoft.com/office/drawing/2014/main" val="1013809922"/>
                    </a:ext>
                  </a:extLst>
                </a:gridCol>
                <a:gridCol w="660568">
                  <a:extLst>
                    <a:ext uri="{9D8B030D-6E8A-4147-A177-3AD203B41FA5}">
                      <a16:colId xmlns:a16="http://schemas.microsoft.com/office/drawing/2014/main" val="1025244090"/>
                    </a:ext>
                  </a:extLst>
                </a:gridCol>
                <a:gridCol w="660568">
                  <a:extLst>
                    <a:ext uri="{9D8B030D-6E8A-4147-A177-3AD203B41FA5}">
                      <a16:colId xmlns:a16="http://schemas.microsoft.com/office/drawing/2014/main" val="1405354905"/>
                    </a:ext>
                  </a:extLst>
                </a:gridCol>
                <a:gridCol w="660568">
                  <a:extLst>
                    <a:ext uri="{9D8B030D-6E8A-4147-A177-3AD203B41FA5}">
                      <a16:colId xmlns:a16="http://schemas.microsoft.com/office/drawing/2014/main" val="4009771802"/>
                    </a:ext>
                  </a:extLst>
                </a:gridCol>
                <a:gridCol w="660568">
                  <a:extLst>
                    <a:ext uri="{9D8B030D-6E8A-4147-A177-3AD203B41FA5}">
                      <a16:colId xmlns:a16="http://schemas.microsoft.com/office/drawing/2014/main" val="1717585349"/>
                    </a:ext>
                  </a:extLst>
                </a:gridCol>
              </a:tblGrid>
              <a:tr h="476356">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5027223"/>
                  </a:ext>
                </a:extLst>
              </a:tr>
              <a:tr h="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Invierno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Otoño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Invierno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Otoño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Invierno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Otoño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Invierno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Primavera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chemeClr val="tx1"/>
                          </a:solidFill>
                        </a:rPr>
                        <a:t>Verano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err="1">
                          <a:solidFill>
                            <a:schemeClr val="tx1"/>
                          </a:solidFill>
                        </a:rPr>
                        <a:t>Otoño</a:t>
                      </a:r>
                      <a:endParaRPr lang="en-US" sz="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438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err="1"/>
                        <a:t>Fase</a:t>
                      </a:r>
                      <a:r>
                        <a:rPr lang="en-US" sz="1100" b="1" dirty="0"/>
                        <a:t> 1</a:t>
                      </a:r>
                    </a:p>
                    <a:p>
                      <a:endParaRPr lang="en-US"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058862"/>
                  </a:ext>
                </a:extLst>
              </a:tr>
              <a:tr h="626592">
                <a:tc>
                  <a:txBody>
                    <a:bodyPr/>
                    <a:lstStyle/>
                    <a:p>
                      <a:r>
                        <a:rPr lang="en-US" sz="1100" b="1" dirty="0" err="1"/>
                        <a:t>Fase</a:t>
                      </a:r>
                      <a:r>
                        <a:rPr lang="en-US" sz="1100" b="1"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696664"/>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6679048" cy="572539"/>
          </a:xfrm>
        </p:spPr>
        <p:txBody>
          <a:bodyPr>
            <a:noAutofit/>
          </a:bodyPr>
          <a:lstStyle/>
          <a:p>
            <a:r>
              <a:rPr lang="en-US" dirty="0" err="1">
                <a:latin typeface="Century Gothic"/>
              </a:rPr>
              <a:t>Fase</a:t>
            </a:r>
            <a:r>
              <a:rPr lang="en-US" dirty="0">
                <a:latin typeface="Century Gothic"/>
              </a:rPr>
              <a:t> de </a:t>
            </a:r>
            <a:r>
              <a:rPr lang="en-US" dirty="0" err="1">
                <a:latin typeface="Century Gothic"/>
              </a:rPr>
              <a:t>construcción</a:t>
            </a:r>
            <a:r>
              <a:rPr lang="en-US" dirty="0">
                <a:latin typeface="Century Gothic"/>
              </a:rPr>
              <a:t>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Duración</a:t>
            </a:r>
            <a:r>
              <a:rPr lang="en-US" sz="2400" dirty="0">
                <a:solidFill>
                  <a:schemeClr val="accent3">
                    <a:lumMod val="75000"/>
                  </a:schemeClr>
                </a:solidFill>
                <a:latin typeface="Century Gothic"/>
              </a:rPr>
              <a:t> (1.5 AÑOS)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C4A079C6-FF94-DE7E-3AAB-F46F63A30828}"/>
              </a:ext>
            </a:extLst>
          </p:cNvPr>
          <p:cNvSpPr txBox="1"/>
          <p:nvPr/>
        </p:nvSpPr>
        <p:spPr>
          <a:xfrm>
            <a:off x="8136272" y="945285"/>
            <a:ext cx="2450595"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1A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78F75E1-CABA-0725-9A0A-3AAEF68288ED}"/>
              </a:ext>
            </a:extLst>
          </p:cNvPr>
          <p:cNvSpPr txBox="1"/>
          <p:nvPr/>
        </p:nvSpPr>
        <p:spPr>
          <a:xfrm>
            <a:off x="8136272" y="2077254"/>
            <a:ext cx="2315556"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1B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4C39A0-7DA4-D441-EF12-BFC7E7B8EC27}"/>
              </a:ext>
            </a:extLst>
          </p:cNvPr>
          <p:cNvSpPr txBox="1"/>
          <p:nvPr/>
        </p:nvSpPr>
        <p:spPr>
          <a:xfrm>
            <a:off x="8136272" y="3216380"/>
            <a:ext cx="2047962"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1C ~9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4B76785-ABA9-CC83-9CCE-FA25EF4A026F}"/>
              </a:ext>
            </a:extLst>
          </p:cNvPr>
          <p:cNvSpPr txBox="1"/>
          <p:nvPr/>
        </p:nvSpPr>
        <p:spPr>
          <a:xfrm>
            <a:off x="8136272" y="4513169"/>
            <a:ext cx="1994095" cy="369332"/>
          </a:xfrm>
          <a:prstGeom prst="rect">
            <a:avLst/>
          </a:prstGeom>
          <a:solidFill>
            <a:srgbClr val="BD7BFF"/>
          </a:solidFill>
        </p:spPr>
        <p:txBody>
          <a:bodyPr wrap="square">
            <a:spAutoFit/>
          </a:bodyPr>
          <a:lstStyle/>
          <a:p>
            <a:r>
              <a:rPr lang="es-US" sz="1800" b="1" dirty="0">
                <a:effectLst/>
                <a:latin typeface="Calibri" panose="020F0502020204030204" pitchFamily="34" charset="0"/>
                <a:ea typeface="Calibri" panose="020F0502020204030204" pitchFamily="34" charset="0"/>
                <a:cs typeface="Arial" panose="020B0604020202020204" pitchFamily="34" charset="0"/>
              </a:rPr>
              <a:t>Etapa 1D ~6 meses</a:t>
            </a:r>
            <a:endParaRPr lang="en-US" b="1" dirty="0"/>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normAutofit fontScale="90000"/>
          </a:bodyPr>
          <a:lstStyle/>
          <a:p>
            <a:r>
              <a:rPr lang="en-US" dirty="0" err="1"/>
              <a:t>Fase</a:t>
            </a:r>
            <a:r>
              <a:rPr lang="en-US" dirty="0"/>
              <a:t> de </a:t>
            </a:r>
            <a:r>
              <a:rPr lang="en-US" dirty="0" err="1"/>
              <a:t>construcción</a:t>
            </a:r>
            <a:r>
              <a:rPr lang="en-US" dirty="0"/>
              <a:t>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Duración</a:t>
            </a:r>
            <a:r>
              <a:rPr lang="en-US" sz="2400" dirty="0">
                <a:solidFill>
                  <a:schemeClr val="accent3">
                    <a:lumMod val="75000"/>
                  </a:schemeClr>
                </a:solidFill>
                <a:latin typeface="Century Gothic"/>
              </a:rPr>
              <a:t>: 1 </a:t>
            </a:r>
            <a:r>
              <a:rPr lang="en-US" sz="2400" dirty="0" err="1">
                <a:solidFill>
                  <a:schemeClr val="accent3">
                    <a:lumMod val="75000"/>
                  </a:schemeClr>
                </a:solidFill>
                <a:latin typeface="Century Gothic"/>
              </a:rPr>
              <a:t>año</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1DDFAE26-EE58-2E61-CE19-4BD80ADD142F}"/>
              </a:ext>
            </a:extLst>
          </p:cNvPr>
          <p:cNvSpPr txBox="1"/>
          <p:nvPr/>
        </p:nvSpPr>
        <p:spPr>
          <a:xfrm>
            <a:off x="8010438" y="1132021"/>
            <a:ext cx="2324799"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2A ~3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C30EE41-14EF-19DC-82BF-5B42F922F503}"/>
              </a:ext>
            </a:extLst>
          </p:cNvPr>
          <p:cNvSpPr txBox="1"/>
          <p:nvPr/>
        </p:nvSpPr>
        <p:spPr>
          <a:xfrm>
            <a:off x="8010438" y="2127586"/>
            <a:ext cx="2366744"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2B ~4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A127CD-F4CF-E207-A75C-7627A680167D}"/>
              </a:ext>
            </a:extLst>
          </p:cNvPr>
          <p:cNvSpPr txBox="1"/>
          <p:nvPr/>
        </p:nvSpPr>
        <p:spPr>
          <a:xfrm>
            <a:off x="8010438" y="3489555"/>
            <a:ext cx="2492579"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s-US" sz="1800" b="1" dirty="0">
                <a:effectLst/>
                <a:latin typeface="Calibri" panose="020F0502020204030204" pitchFamily="34" charset="0"/>
                <a:ea typeface="Calibri" panose="020F0502020204030204" pitchFamily="34" charset="0"/>
                <a:cs typeface="Arial" panose="020B0604020202020204" pitchFamily="34" charset="0"/>
              </a:rPr>
              <a:t>Etapa 2C ~2 meses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A3F4348-F9D2-E189-DA09-B0201F29A1CB}"/>
              </a:ext>
            </a:extLst>
          </p:cNvPr>
          <p:cNvSpPr txBox="1"/>
          <p:nvPr/>
        </p:nvSpPr>
        <p:spPr>
          <a:xfrm>
            <a:off x="8010438" y="4354863"/>
            <a:ext cx="2433856" cy="369332"/>
          </a:xfrm>
          <a:prstGeom prst="rect">
            <a:avLst/>
          </a:prstGeom>
          <a:solidFill>
            <a:srgbClr val="BD7B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Etapa 2D ~3 meses</a:t>
            </a:r>
            <a:endParaRPr lang="en-US" b="1" dirty="0"/>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12303442" cy="832745"/>
          </a:xfrm>
        </p:spPr>
        <p:txBody>
          <a:bodyPr>
            <a:normAutofit/>
          </a:bodyPr>
          <a:lstStyle/>
          <a:p>
            <a:r>
              <a:rPr lang="es-ES" sz="3400" dirty="0"/>
              <a:t>I-980: desvío de la rampa de salida de Jackson Street </a:t>
            </a:r>
            <a:endParaRPr lang="en-US" sz="3400"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Aproximadamente 1 año para demoler la estructura existente, realinear y construir una nueva estructura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11th Street a Jackson Street</a:t>
            </a:r>
            <a:endParaRPr lang="en-US" b="1" dirty="0">
              <a:cs typeface="Calibri"/>
            </a:endParaRP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fontScale="90000"/>
          </a:bodyPr>
          <a:lstStyle/>
          <a:p>
            <a:r>
              <a:rPr lang="es-ES" dirty="0">
                <a:latin typeface="Century Gothic"/>
              </a:rPr>
              <a:t>Desvío de la rampa de salida de </a:t>
            </a:r>
            <a:r>
              <a:rPr lang="es-ES" dirty="0" err="1">
                <a:latin typeface="Century Gothic"/>
              </a:rPr>
              <a:t>Oak</a:t>
            </a:r>
            <a:r>
              <a:rPr lang="es-ES" dirty="0">
                <a:latin typeface="Century Gothic"/>
              </a:rPr>
              <a:t> Street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Cierres nocturnos y de fin de semana para mejoras en rampas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redirigirá a los conductores a través de la salida Broadway y el bucle de vuelta por 7th Street</a:t>
            </a:r>
            <a:endParaRPr lang="en-US" b="1" dirty="0">
              <a:cs typeface="Calibri"/>
            </a:endParaRPr>
          </a:p>
        </p:txBody>
      </p:sp>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Aproximadamente 6 meses para demoler y reconstruir el muro de contención a lo largo de SB I-880</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7th Street, Madison Street y 5th Street</a:t>
            </a:r>
            <a:endParaRPr lang="en-US" b="1" dirty="0">
              <a:cs typeface="Calibri"/>
            </a:endParaRP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7" y="130627"/>
            <a:ext cx="11720407" cy="832745"/>
          </a:xfrm>
        </p:spPr>
        <p:txBody>
          <a:bodyPr>
            <a:normAutofit/>
          </a:bodyPr>
          <a:lstStyle/>
          <a:p>
            <a:r>
              <a:rPr lang="es-ES" dirty="0"/>
              <a:t>SB I-880: desvío en la rampa de entrada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10445280" cy="832745"/>
          </a:xfrm>
        </p:spPr>
        <p:txBody>
          <a:bodyPr>
            <a:normAutofit/>
          </a:bodyPr>
          <a:lstStyle/>
          <a:p>
            <a:r>
              <a:rPr lang="es-ES" dirty="0"/>
              <a:t>Desvío en el tubo de la calle </a:t>
            </a:r>
            <a:r>
              <a:rPr lang="es-ES" dirty="0" err="1"/>
              <a:t>Posey</a:t>
            </a:r>
            <a:r>
              <a:rPr lang="es-ES" dirty="0"/>
              <a:t>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Se establecen cierres nocturnos y de fin de semana para demoler estructuras y controlar el tráfico</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a través de Lincoln Ave hacia Park Street y NB I-880 hasta la salida en </a:t>
            </a:r>
            <a:r>
              <a:rPr lang="es-ES" b="1" dirty="0" err="1">
                <a:cs typeface="Calibri"/>
              </a:rPr>
              <a:t>Oak</a:t>
            </a:r>
            <a:r>
              <a:rPr lang="es-ES" b="1" dirty="0">
                <a:cs typeface="Calibri"/>
              </a:rPr>
              <a:t> Street</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Cortes nocturnos para el control del tráfico</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s-ES" b="1" dirty="0">
                <a:cs typeface="Calibri"/>
              </a:rPr>
              <a:t>El desvío redireccionará a los conductores por SB I-880 hacia 23rd Street y Park Street hasta Lincoln Ave</a:t>
            </a:r>
            <a:endParaRPr lang="en-US" b="1" dirty="0">
              <a:cs typeface="Calibri"/>
            </a:endParaRP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11565210" cy="832745"/>
          </a:xfrm>
        </p:spPr>
        <p:txBody>
          <a:bodyPr>
            <a:normAutofit/>
          </a:bodyPr>
          <a:lstStyle/>
          <a:p>
            <a:r>
              <a:rPr lang="es-ES" dirty="0"/>
              <a:t>Desvío en el tubo de la calle Webster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Objetivo y necesidad del proyecto </a:t>
            </a:r>
            <a:endParaRPr lang="en-US" dirty="0"/>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la </a:t>
            </a:r>
            <a:r>
              <a:rPr lang="es-ES" sz="2400" b="1" u="sng" dirty="0">
                <a:solidFill>
                  <a:srgbClr val="0069AA"/>
                </a:solidFill>
                <a:latin typeface="Century Gothic"/>
              </a:rPr>
              <a:t>seguridad</a:t>
            </a:r>
            <a:r>
              <a:rPr lang="es-ES" sz="2400" dirty="0">
                <a:latin typeface="Century Gothic"/>
              </a:rPr>
              <a:t> multimodal y reducir los conflictos entre el tráfico regional y local </a:t>
            </a:r>
          </a:p>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a:t>
            </a:r>
            <a:r>
              <a:rPr lang="es-ES" sz="2400" b="1" u="sng" dirty="0">
                <a:solidFill>
                  <a:srgbClr val="0069AA"/>
                </a:solidFill>
                <a:latin typeface="Century Gothic"/>
              </a:rPr>
              <a:t>la accesibilidad y conectividad</a:t>
            </a:r>
            <a:r>
              <a:rPr lang="es-ES" sz="2400" dirty="0">
                <a:latin typeface="Century Gothic"/>
              </a:rPr>
              <a:t> de bicicletas y peatones dentro del área de estudio del proyecto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s-ES" sz="2400" dirty="0">
                <a:latin typeface="Century Gothic"/>
              </a:rPr>
              <a:t>Mejorar </a:t>
            </a:r>
            <a:r>
              <a:rPr lang="es-ES" sz="2400" b="1" u="sng" dirty="0">
                <a:solidFill>
                  <a:srgbClr val="0069AA"/>
                </a:solidFill>
                <a:latin typeface="Century Gothic"/>
              </a:rPr>
              <a:t>la movilidad </a:t>
            </a:r>
            <a:r>
              <a:rPr lang="es-ES" sz="2400" dirty="0">
                <a:latin typeface="Century Gothic"/>
              </a:rPr>
              <a:t>y la accesibilidad para los viajeros entre I-880, SR-260, los barrios del centro de la ciudad de Oakland y la ciudad de Alameda</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s-ES" sz="2400" b="1" u="sng" dirty="0">
                <a:solidFill>
                  <a:srgbClr val="0069AA"/>
                </a:solidFill>
                <a:latin typeface="Century Gothic"/>
              </a:rPr>
              <a:t>Reducir el tráfico regional hacia autopistas</a:t>
            </a:r>
            <a:r>
              <a:rPr lang="es-ES" sz="2400" dirty="0">
                <a:latin typeface="Century Gothic"/>
              </a:rPr>
              <a:t> y la congestión en las carreteras locales y en los barrios de la zona</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9115625" cy="832745"/>
          </a:xfrm>
        </p:spPr>
        <p:txBody>
          <a:bodyPr>
            <a:normAutofit fontScale="90000"/>
          </a:bodyPr>
          <a:lstStyle/>
          <a:p>
            <a:r>
              <a:rPr lang="es-ES" dirty="0">
                <a:latin typeface="Century Gothic"/>
              </a:rPr>
              <a:t>Mantenimiento de la movilidad de peatones y ciclistas </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es-ES" sz="1600" dirty="0">
                <a:latin typeface="Century Gothic"/>
              </a:rPr>
              <a:t>Los senderos peatonales temporales durante la construcción proporcionarán pasarelas protegidas alrededor de las zonas de trabajo de construcción</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493578"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600" dirty="0">
                <a:latin typeface="Century Gothic"/>
              </a:rPr>
              <a:t>Cuando las instalaciones para bicicletas de clase I, II y IV se vean afectadas por las actividades de construcción, se habilitarán rutas para bicicletas de clase III</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err="1"/>
              <a:t>Cronograma</a:t>
            </a:r>
            <a:r>
              <a:rPr lang="en-US" dirty="0"/>
              <a:t> del </a:t>
            </a:r>
            <a:r>
              <a:rPr lang="en-US" dirty="0" err="1"/>
              <a:t>proyecto</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1289897295"/>
              </p:ext>
            </p:extLst>
          </p:nvPr>
        </p:nvGraphicFramePr>
        <p:xfrm>
          <a:off x="570155" y="1590048"/>
          <a:ext cx="11069249" cy="3706857"/>
        </p:xfrm>
        <a:graphic>
          <a:graphicData uri="http://schemas.openxmlformats.org/drawingml/2006/table">
            <a:tbl>
              <a:tblPr firstRow="1" bandRow="1">
                <a:tableStyleId>{93296810-A885-4BE3-A3E7-6D5BEEA58F35}</a:tableStyleId>
              </a:tblPr>
              <a:tblGrid>
                <a:gridCol w="6166205">
                  <a:extLst>
                    <a:ext uri="{9D8B030D-6E8A-4147-A177-3AD203B41FA5}">
                      <a16:colId xmlns:a16="http://schemas.microsoft.com/office/drawing/2014/main" val="555330267"/>
                    </a:ext>
                  </a:extLst>
                </a:gridCol>
                <a:gridCol w="4903044">
                  <a:extLst>
                    <a:ext uri="{9D8B030D-6E8A-4147-A177-3AD203B41FA5}">
                      <a16:colId xmlns:a16="http://schemas.microsoft.com/office/drawing/2014/main" val="3023133202"/>
                    </a:ext>
                  </a:extLst>
                </a:gridCol>
              </a:tblGrid>
              <a:tr h="589675">
                <a:tc>
                  <a:txBody>
                    <a:bodyPr/>
                    <a:lstStyle/>
                    <a:p>
                      <a:r>
                        <a:rPr lang="en-US" sz="2600" dirty="0" err="1"/>
                        <a:t>Objetivo</a:t>
                      </a:r>
                      <a:r>
                        <a:rPr lang="en-US" sz="2600" dirty="0"/>
                        <a:t> del </a:t>
                      </a:r>
                      <a:r>
                        <a:rPr lang="en-US" sz="2600" dirty="0" err="1"/>
                        <a:t>proyecto</a:t>
                      </a:r>
                      <a:endParaRPr lang="en-US" sz="2600" dirty="0"/>
                    </a:p>
                  </a:txBody>
                  <a:tcPr anchor="ctr">
                    <a:solidFill>
                      <a:srgbClr val="0069AA"/>
                    </a:solidFill>
                  </a:tcPr>
                </a:tc>
                <a:tc>
                  <a:txBody>
                    <a:bodyPr/>
                    <a:lstStyle/>
                    <a:p>
                      <a:pPr marL="91440"/>
                      <a:r>
                        <a:rPr lang="en-US" sz="2600" dirty="0" err="1"/>
                        <a:t>fecha</a:t>
                      </a:r>
                      <a:r>
                        <a:rPr lang="en-US" sz="2600" dirty="0"/>
                        <a:t> de </a:t>
                      </a:r>
                      <a:r>
                        <a:rPr lang="en-US" sz="2600" dirty="0" err="1"/>
                        <a:t>entrega</a:t>
                      </a:r>
                      <a:r>
                        <a:rPr lang="en-US" sz="2600" dirty="0"/>
                        <a:t> </a:t>
                      </a:r>
                      <a:r>
                        <a:rPr lang="en-US" sz="2600" dirty="0" err="1"/>
                        <a:t>prevista</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err="1">
                          <a:latin typeface="Century Gothic" panose="020B0502020202020204" pitchFamily="34" charset="0"/>
                        </a:rPr>
                        <a:t>Alcance</a:t>
                      </a:r>
                      <a:endParaRPr lang="en-US" b="0" dirty="0">
                        <a:latin typeface="Century Gothic" panose="020B0502020202020204" pitchFamily="34" charset="0"/>
                      </a:endParaRPr>
                    </a:p>
                  </a:txBody>
                  <a:tcPr>
                    <a:solidFill>
                      <a:srgbClr val="F0F5FA"/>
                    </a:solidFill>
                  </a:tcPr>
                </a:tc>
                <a:tc>
                  <a:txBody>
                    <a:bodyPr/>
                    <a:lstStyle/>
                    <a:p>
                      <a:r>
                        <a:rPr lang="en-US" b="0" dirty="0">
                          <a:latin typeface="Century Gothic" panose="020B0502020202020204" pitchFamily="34" charset="0"/>
                        </a:rPr>
                        <a:t>Verano 2009 - Primavera 2011</a:t>
                      </a:r>
                    </a:p>
                  </a:txBody>
                  <a:tcPr>
                    <a:solidFill>
                      <a:srgbClr val="F0F5FA"/>
                    </a:solidFill>
                  </a:tcPr>
                </a:tc>
                <a:extLst>
                  <a:ext uri="{0D108BD9-81ED-4DB2-BD59-A6C34878D82A}">
                    <a16:rowId xmlns:a16="http://schemas.microsoft.com/office/drawing/2014/main" val="2179683504"/>
                  </a:ext>
                </a:extLst>
              </a:tr>
              <a:tr h="478290">
                <a:tc>
                  <a:txBody>
                    <a:bodyPr/>
                    <a:lstStyle/>
                    <a:p>
                      <a:r>
                        <a:rPr lang="en-US" b="0" dirty="0" err="1">
                          <a:latin typeface="Century Gothic" panose="020B0502020202020204" pitchFamily="34" charset="0"/>
                        </a:rPr>
                        <a:t>Ingeniería</a:t>
                      </a:r>
                      <a:r>
                        <a:rPr lang="en-US" b="0" dirty="0">
                          <a:latin typeface="Century Gothic" panose="020B0502020202020204" pitchFamily="34" charset="0"/>
                        </a:rPr>
                        <a:t> </a:t>
                      </a:r>
                      <a:r>
                        <a:rPr lang="en-US" b="0" dirty="0" err="1">
                          <a:latin typeface="Century Gothic" panose="020B0502020202020204" pitchFamily="34" charset="0"/>
                        </a:rPr>
                        <a:t>Preliminar</a:t>
                      </a:r>
                      <a:r>
                        <a:rPr lang="en-US" b="0" dirty="0">
                          <a:latin typeface="Century Gothic" panose="020B0502020202020204" pitchFamily="34" charset="0"/>
                        </a:rPr>
                        <a:t>/Ambiental</a:t>
                      </a:r>
                    </a:p>
                  </a:txBody>
                  <a:tcPr>
                    <a:noFill/>
                  </a:tcPr>
                </a:tc>
                <a:tc>
                  <a:txBody>
                    <a:bodyPr/>
                    <a:lstStyle/>
                    <a:p>
                      <a:r>
                        <a:rPr lang="en-US" b="0" dirty="0" err="1">
                          <a:latin typeface="Century Gothic" panose="020B0502020202020204" pitchFamily="34" charset="0"/>
                        </a:rPr>
                        <a:t>Otoño</a:t>
                      </a:r>
                      <a:r>
                        <a:rPr lang="en-US" b="0" dirty="0">
                          <a:latin typeface="Century Gothic" panose="020B0502020202020204" pitchFamily="34" charset="0"/>
                        </a:rPr>
                        <a:t> de 2017 a </a:t>
                      </a:r>
                      <a:r>
                        <a:rPr lang="en-US" b="0" dirty="0" err="1">
                          <a:latin typeface="Century Gothic" panose="020B0502020202020204" pitchFamily="34" charset="0"/>
                        </a:rPr>
                        <a:t>principios</a:t>
                      </a:r>
                      <a:r>
                        <a:rPr lang="en-US" b="0" dirty="0">
                          <a:latin typeface="Century Gothic" panose="020B0502020202020204" pitchFamily="34" charset="0"/>
                        </a:rPr>
                        <a:t> de 2022</a:t>
                      </a:r>
                    </a:p>
                  </a:txBody>
                  <a:tcPr>
                    <a:noFill/>
                  </a:tcPr>
                </a:tc>
                <a:extLst>
                  <a:ext uri="{0D108BD9-81ED-4DB2-BD59-A6C34878D82A}">
                    <a16:rowId xmlns:a16="http://schemas.microsoft.com/office/drawing/2014/main" val="2704877164"/>
                  </a:ext>
                </a:extLst>
              </a:tr>
              <a:tr h="478290">
                <a:tc>
                  <a:txBody>
                    <a:bodyPr/>
                    <a:lstStyle/>
                    <a:p>
                      <a:r>
                        <a:rPr lang="en-US" b="0" dirty="0" err="1">
                          <a:latin typeface="Century Gothic" panose="020B0502020202020204" pitchFamily="34" charset="0"/>
                        </a:rPr>
                        <a:t>Diseño</a:t>
                      </a:r>
                      <a:r>
                        <a:rPr lang="en-US" b="0" dirty="0">
                          <a:latin typeface="Century Gothic" panose="020B0502020202020204" pitchFamily="34" charset="0"/>
                        </a:rPr>
                        <a:t> final</a:t>
                      </a:r>
                    </a:p>
                  </a:txBody>
                  <a:tcPr>
                    <a:solidFill>
                      <a:srgbClr val="F0F5FA"/>
                    </a:solidFill>
                  </a:tcPr>
                </a:tc>
                <a:tc>
                  <a:txBody>
                    <a:bodyPr/>
                    <a:lstStyle/>
                    <a:p>
                      <a:r>
                        <a:rPr lang="es-ES" b="0" dirty="0">
                          <a:latin typeface="Century Gothic" panose="020B0502020202020204" pitchFamily="34" charset="0"/>
                        </a:rPr>
                        <a:t>Febrero de 2022 a otoño de 2024</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680242908"/>
                  </a:ext>
                </a:extLst>
              </a:tr>
              <a:tr h="478290">
                <a:tc>
                  <a:txBody>
                    <a:bodyPr/>
                    <a:lstStyle/>
                    <a:p>
                      <a:r>
                        <a:rPr lang="es-ES" b="0" dirty="0">
                          <a:latin typeface="Century Gothic" panose="020B0502020202020204" pitchFamily="34" charset="0"/>
                        </a:rPr>
                        <a:t>Anuncio del proyecto/proceso de licitación</a:t>
                      </a:r>
                      <a:endParaRPr lang="en-US" b="0" dirty="0">
                        <a:latin typeface="Century Gothic" panose="020B0502020202020204" pitchFamily="34" charset="0"/>
                      </a:endParaRPr>
                    </a:p>
                  </a:txBody>
                  <a:tcPr>
                    <a:noFill/>
                  </a:tcPr>
                </a:tc>
                <a:tc>
                  <a:txBody>
                    <a:bodyPr/>
                    <a:lstStyle/>
                    <a:p>
                      <a:r>
                        <a:rPr lang="es-ES" b="0" dirty="0">
                          <a:latin typeface="Century Gothic" panose="020B0502020202020204" pitchFamily="34" charset="0"/>
                        </a:rPr>
                        <a:t>Principios de 2022 hasta otoño de 2024</a:t>
                      </a:r>
                      <a:endParaRPr lang="en-US" b="0" dirty="0">
                        <a:latin typeface="Century Gothic" panose="020B0502020202020204" pitchFamily="34" charset="0"/>
                      </a:endParaRPr>
                    </a:p>
                  </a:txBody>
                  <a:tcPr>
                    <a:noFill/>
                  </a:tcPr>
                </a:tc>
                <a:extLst>
                  <a:ext uri="{0D108BD9-81ED-4DB2-BD59-A6C34878D82A}">
                    <a16:rowId xmlns:a16="http://schemas.microsoft.com/office/drawing/2014/main" val="2917533362"/>
                  </a:ext>
                </a:extLst>
              </a:tr>
              <a:tr h="478290">
                <a:tc>
                  <a:txBody>
                    <a:bodyPr/>
                    <a:lstStyle/>
                    <a:p>
                      <a:r>
                        <a:rPr lang="en-US" b="0" dirty="0" err="1">
                          <a:latin typeface="Century Gothic" panose="020B0502020202020204" pitchFamily="34" charset="0"/>
                        </a:rPr>
                        <a:t>Construcción</a:t>
                      </a:r>
                      <a:endParaRPr lang="en-US" b="0" dirty="0">
                        <a:latin typeface="Century Gothic" panose="020B0502020202020204" pitchFamily="34" charset="0"/>
                      </a:endParaRPr>
                    </a:p>
                  </a:txBody>
                  <a:tcPr>
                    <a:solidFill>
                      <a:srgbClr val="F0F5FA"/>
                    </a:solidFill>
                  </a:tcPr>
                </a:tc>
                <a:tc>
                  <a:txBody>
                    <a:bodyPr/>
                    <a:lstStyle/>
                    <a:p>
                      <a:r>
                        <a:rPr lang="es-ES" b="0" dirty="0">
                          <a:latin typeface="Century Gothic" panose="020B0502020202020204" pitchFamily="34" charset="0"/>
                        </a:rPr>
                        <a:t>Primavera de 2025 a verano de 2028</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851107940"/>
                  </a:ext>
                </a:extLst>
              </a:tr>
              <a:tr h="478290">
                <a:tc>
                  <a:txBody>
                    <a:bodyPr/>
                    <a:lstStyle/>
                    <a:p>
                      <a:r>
                        <a:rPr lang="en-US" b="0" dirty="0">
                          <a:latin typeface="Century Gothic" panose="020B0502020202020204" pitchFamily="34" charset="0"/>
                        </a:rPr>
                        <a:t>*</a:t>
                      </a:r>
                      <a:r>
                        <a:rPr lang="es-ES" b="0" dirty="0">
                          <a:latin typeface="Century Gothic" panose="020B0502020202020204" pitchFamily="34" charset="0"/>
                        </a:rPr>
                        <a:t>El diseño ha alcanzado el hito del 95 % y está progresando </a:t>
                      </a:r>
                      <a:r>
                        <a:rPr lang="es-ES" b="0">
                          <a:latin typeface="Century Gothic" panose="020B0502020202020204" pitchFamily="34" charset="0"/>
                        </a:rPr>
                        <a:t>al 100%</a:t>
                      </a:r>
                      <a:endParaRPr lang="en-US" b="0"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Preguntas</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a:t>¡</a:t>
            </a:r>
            <a:r>
              <a:rPr lang="en-US" dirty="0" err="1"/>
              <a:t>Muchas</a:t>
            </a:r>
            <a:r>
              <a:rPr lang="en-US" dirty="0"/>
              <a:t> gracias!</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es-ES" dirty="0"/>
              <a:t>Mejoras en las carreteras principales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4" y="1891603"/>
            <a:ext cx="3610698" cy="542456"/>
            <a:chOff x="8354902" y="1379136"/>
            <a:chExt cx="4814263"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4536758" cy="723275"/>
            </a:xfrm>
            <a:prstGeom prst="rect">
              <a:avLst/>
            </a:prstGeom>
            <a:noFill/>
          </p:spPr>
          <p:txBody>
            <a:bodyPr wrap="square" rtlCol="0">
              <a:spAutoFit/>
            </a:bodyPr>
            <a:lstStyle/>
            <a:p>
              <a:pPr defTabSz="342900" fontAlgn="base">
                <a:spcBef>
                  <a:spcPct val="0"/>
                </a:spcBef>
                <a:spcAft>
                  <a:spcPts val="900"/>
                </a:spcAft>
                <a:defRPr/>
              </a:pPr>
              <a:r>
                <a:rPr lang="es-ES" sz="975" b="1" dirty="0">
                  <a:solidFill>
                    <a:prstClr val="black"/>
                  </a:solidFill>
                  <a:latin typeface="Century Gothic"/>
                </a:rPr>
                <a:t>Establecer </a:t>
              </a:r>
              <a:r>
                <a:rPr lang="es-ES" sz="975" dirty="0">
                  <a:solidFill>
                    <a:prstClr val="black"/>
                  </a:solidFill>
                  <a:latin typeface="Century Gothic"/>
                </a:rPr>
                <a:t>un giro a la derecha desde el tubo de la calle </a:t>
              </a:r>
              <a:r>
                <a:rPr lang="es-ES" sz="975" dirty="0" err="1">
                  <a:solidFill>
                    <a:prstClr val="black"/>
                  </a:solidFill>
                  <a:latin typeface="Century Gothic"/>
                </a:rPr>
                <a:t>Posey</a:t>
              </a:r>
              <a:r>
                <a:rPr lang="es-ES" sz="975" dirty="0">
                  <a:solidFill>
                    <a:prstClr val="black"/>
                  </a:solidFill>
                  <a:latin typeface="Century Gothic"/>
                </a:rPr>
                <a:t> hacia </a:t>
              </a:r>
              <a:r>
                <a:rPr lang="es-ES" sz="975" dirty="0" err="1">
                  <a:solidFill>
                    <a:prstClr val="black"/>
                  </a:solidFill>
                  <a:latin typeface="Century Gothic"/>
                </a:rPr>
                <a:t>Horseshoe</a:t>
              </a:r>
              <a:r>
                <a:rPr lang="es-ES" sz="975" dirty="0">
                  <a:solidFill>
                    <a:prstClr val="black"/>
                  </a:solidFill>
                  <a:latin typeface="Century Gothic"/>
                </a:rPr>
                <a:t> hasta la rampa de entrada de NB Jackson St.</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en-US" sz="975" b="1" dirty="0" err="1">
                  <a:solidFill>
                    <a:prstClr val="black"/>
                  </a:solidFill>
                  <a:latin typeface="Century Gothic"/>
                </a:rPr>
                <a:t>Realinear</a:t>
              </a:r>
              <a:r>
                <a:rPr lang="en-US" sz="975" b="1" dirty="0">
                  <a:solidFill>
                    <a:prstClr val="black"/>
                  </a:solidFill>
                  <a:latin typeface="Century Gothic"/>
                </a:rPr>
                <a:t> </a:t>
              </a:r>
              <a:r>
                <a:rPr lang="en-US" sz="975" dirty="0">
                  <a:solidFill>
                    <a:prstClr val="black"/>
                  </a:solidFill>
                  <a:latin typeface="Century Gothic"/>
                </a:rPr>
                <a:t>la rampa de </a:t>
              </a:r>
              <a:r>
                <a:rPr lang="en-US" sz="975" dirty="0" err="1">
                  <a:solidFill>
                    <a:prstClr val="black"/>
                  </a:solidFill>
                  <a:latin typeface="Century Gothic"/>
                </a:rPr>
                <a:t>salida</a:t>
              </a:r>
              <a:r>
                <a:rPr lang="en-US" sz="975" dirty="0">
                  <a:solidFill>
                    <a:prstClr val="black"/>
                  </a:solidFill>
                  <a:latin typeface="Century Gothic"/>
                </a:rPr>
                <a:t> de WB I-980 Jackson St. y </a:t>
              </a:r>
              <a:r>
                <a:rPr lang="en-US" sz="975" dirty="0" err="1">
                  <a:solidFill>
                    <a:prstClr val="black"/>
                  </a:solidFill>
                  <a:latin typeface="Century Gothic"/>
                </a:rPr>
                <a:t>reconstruir</a:t>
              </a:r>
              <a:r>
                <a:rPr lang="en-US" sz="975" dirty="0">
                  <a:solidFill>
                    <a:prstClr val="black"/>
                  </a:solidFill>
                  <a:latin typeface="Century Gothic"/>
                </a:rPr>
                <a:t> 5th St.</a:t>
              </a: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3502226" cy="692497"/>
            <a:chOff x="8359519" y="2072379"/>
            <a:chExt cx="4669635"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4383731" cy="923329"/>
            </a:xfrm>
            <a:prstGeom prst="rect">
              <a:avLst/>
            </a:prstGeom>
            <a:noFill/>
          </p:spPr>
          <p:txBody>
            <a:bodyPr wrap="square" rtlCol="0">
              <a:spAutoFit/>
            </a:bodyPr>
            <a:lstStyle/>
            <a:p>
              <a:pPr defTabSz="342900" fontAlgn="base">
                <a:spcBef>
                  <a:spcPct val="0"/>
                </a:spcBef>
                <a:spcAft>
                  <a:spcPts val="900"/>
                </a:spcAft>
                <a:defRPr/>
              </a:pPr>
              <a:r>
                <a:rPr lang="en-US" sz="975" b="1" dirty="0" err="1">
                  <a:solidFill>
                    <a:prstClr val="black"/>
                  </a:solidFill>
                  <a:latin typeface="Century Gothic"/>
                </a:rPr>
                <a:t>Ensanchar</a:t>
              </a:r>
              <a:r>
                <a:rPr lang="en-US" sz="975" dirty="0">
                  <a:solidFill>
                    <a:prstClr val="black"/>
                  </a:solidFill>
                  <a:latin typeface="Century Gothic"/>
                </a:rPr>
                <a:t> la rampa de </a:t>
              </a:r>
              <a:r>
                <a:rPr lang="en-US" sz="975" dirty="0" err="1">
                  <a:solidFill>
                    <a:prstClr val="black"/>
                  </a:solidFill>
                  <a:latin typeface="Century Gothic"/>
                </a:rPr>
                <a:t>salida</a:t>
              </a:r>
              <a:r>
                <a:rPr lang="en-US" sz="975" dirty="0">
                  <a:solidFill>
                    <a:prstClr val="black"/>
                  </a:solidFill>
                  <a:latin typeface="Century Gothic"/>
                </a:rPr>
                <a:t> de NB I-880 OAK, </a:t>
              </a:r>
              <a:r>
                <a:rPr lang="en-US" sz="975" b="1" dirty="0" err="1">
                  <a:solidFill>
                    <a:prstClr val="black"/>
                  </a:solidFill>
                  <a:latin typeface="Century Gothic"/>
                </a:rPr>
                <a:t>quitar</a:t>
              </a:r>
              <a:r>
                <a:rPr lang="en-US" sz="975" b="1" dirty="0">
                  <a:solidFill>
                    <a:prstClr val="black"/>
                  </a:solidFill>
                  <a:latin typeface="Century Gothic"/>
                </a:rPr>
                <a:t> </a:t>
              </a:r>
              <a:r>
                <a:rPr lang="en-US" sz="975" dirty="0">
                  <a:solidFill>
                    <a:prstClr val="black"/>
                  </a:solidFill>
                  <a:latin typeface="Century Gothic"/>
                </a:rPr>
                <a:t>la rampa de </a:t>
              </a:r>
              <a:r>
                <a:rPr lang="en-US" sz="975" dirty="0" err="1">
                  <a:solidFill>
                    <a:prstClr val="black"/>
                  </a:solidFill>
                  <a:latin typeface="Century Gothic"/>
                </a:rPr>
                <a:t>salida</a:t>
              </a:r>
              <a:r>
                <a:rPr lang="en-US" sz="975" dirty="0">
                  <a:solidFill>
                    <a:prstClr val="black"/>
                  </a:solidFill>
                  <a:latin typeface="Century Gothic"/>
                </a:rPr>
                <a:t> de NB I-880 Broadway, </a:t>
              </a:r>
              <a:r>
                <a:rPr lang="en-US" sz="975" b="1" dirty="0" err="1">
                  <a:solidFill>
                    <a:prstClr val="black"/>
                  </a:solidFill>
                  <a:latin typeface="Century Gothic"/>
                </a:rPr>
                <a:t>reconstruir</a:t>
              </a:r>
              <a:r>
                <a:rPr lang="en-US" sz="975" b="1" dirty="0">
                  <a:solidFill>
                    <a:prstClr val="black"/>
                  </a:solidFill>
                  <a:latin typeface="Century Gothic"/>
                </a:rPr>
                <a:t> </a:t>
              </a:r>
              <a:r>
                <a:rPr lang="en-US" sz="975" dirty="0">
                  <a:solidFill>
                    <a:prstClr val="black"/>
                  </a:solidFill>
                  <a:latin typeface="Century Gothic"/>
                </a:rPr>
                <a:t>6th St. para </a:t>
              </a:r>
              <a:r>
                <a:rPr lang="en-US" sz="975" dirty="0" err="1">
                  <a:solidFill>
                    <a:prstClr val="black"/>
                  </a:solidFill>
                  <a:latin typeface="Century Gothic"/>
                </a:rPr>
                <a:t>proporcionar</a:t>
              </a:r>
              <a:r>
                <a:rPr lang="en-US" sz="975" dirty="0">
                  <a:solidFill>
                    <a:prstClr val="black"/>
                  </a:solidFill>
                  <a:latin typeface="Century Gothic"/>
                </a:rPr>
                <a:t> </a:t>
              </a:r>
              <a:r>
                <a:rPr lang="en-US" sz="975" dirty="0" err="1">
                  <a:solidFill>
                    <a:prstClr val="black"/>
                  </a:solidFill>
                  <a:latin typeface="Century Gothic"/>
                </a:rPr>
                <a:t>acceso</a:t>
              </a:r>
              <a:r>
                <a:rPr lang="en-US" sz="975" dirty="0">
                  <a:solidFill>
                    <a:prstClr val="black"/>
                  </a:solidFill>
                  <a:latin typeface="Century Gothic"/>
                </a:rPr>
                <a:t> multimodal (de Oak St. a Washington St.). </a:t>
              </a: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68"/>
            <a:ext cx="2423201" cy="392415"/>
            <a:chOff x="8355826" y="5283083"/>
            <a:chExt cx="3230934"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20"/>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Rediseñar </a:t>
              </a:r>
              <a:r>
                <a:rPr lang="es-ES" sz="975" dirty="0">
                  <a:solidFill>
                    <a:prstClr val="black"/>
                  </a:solidFill>
                  <a:latin typeface="Century Gothic"/>
                </a:rPr>
                <a:t>las intersecciones de Broadway y 6th y 5th St</a:t>
              </a:r>
              <a:r>
                <a:rPr lang="es-ES" sz="975" b="1" dirty="0">
                  <a:solidFill>
                    <a:prstClr val="black"/>
                  </a:solidFill>
                  <a:latin typeface="Century Gothic"/>
                </a:rPr>
                <a:t>.</a:t>
              </a:r>
              <a:endParaRPr lang="en-US" sz="975" dirty="0">
                <a:solidFill>
                  <a:prstClr val="black"/>
                </a:solidFill>
                <a:latin typeface="Century Gothic"/>
              </a:endParaRP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7th St. y mejorar las intersecciones.</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50"/>
            <a:ext cx="3431314" cy="392415"/>
            <a:chOff x="8361788" y="3489456"/>
            <a:chExt cx="4575085" cy="523219"/>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4294853" cy="523219"/>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Madison para establecer 2 sentidos de circulación entre 4th y 6th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9" y="4285612"/>
            <a:ext cx="3178474" cy="782265"/>
            <a:chOff x="8357550" y="4571143"/>
            <a:chExt cx="4237966" cy="1043019"/>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0" y="4571143"/>
              <a:ext cx="3971826" cy="1043019"/>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Remarcar</a:t>
              </a:r>
              <a:r>
                <a:rPr lang="en-US" sz="975" b="1" dirty="0">
                  <a:solidFill>
                    <a:prstClr val="black"/>
                  </a:solidFill>
                  <a:latin typeface="Century Gothic"/>
                </a:rPr>
                <a:t> </a:t>
              </a:r>
              <a:r>
                <a:rPr lang="en-US" sz="975" dirty="0">
                  <a:solidFill>
                    <a:prstClr val="black"/>
                  </a:solidFill>
                  <a:latin typeface="Century Gothic"/>
                </a:rPr>
                <a:t>Oak St. para </a:t>
              </a:r>
              <a:r>
                <a:rPr lang="en-US" sz="975" dirty="0" err="1">
                  <a:solidFill>
                    <a:prstClr val="black"/>
                  </a:solidFill>
                  <a:latin typeface="Century Gothic"/>
                </a:rPr>
                <a:t>proporcionar</a:t>
              </a:r>
              <a:r>
                <a:rPr lang="en-US" sz="975" dirty="0">
                  <a:solidFill>
                    <a:prstClr val="black"/>
                  </a:solidFill>
                  <a:latin typeface="Century Gothic"/>
                </a:rPr>
                <a:t> </a:t>
              </a:r>
              <a:r>
                <a:rPr lang="en-US" sz="975" dirty="0" err="1">
                  <a:solidFill>
                    <a:prstClr val="black"/>
                  </a:solidFill>
                  <a:latin typeface="Century Gothic"/>
                </a:rPr>
                <a:t>acceso</a:t>
              </a:r>
              <a:r>
                <a:rPr lang="en-US" sz="975" dirty="0">
                  <a:solidFill>
                    <a:prstClr val="black"/>
                  </a:solidFill>
                  <a:latin typeface="Century Gothic"/>
                </a:rPr>
                <a:t> multimodal (</a:t>
              </a:r>
              <a:r>
                <a:rPr lang="en-US" sz="975" dirty="0" err="1">
                  <a:solidFill>
                    <a:prstClr val="black"/>
                  </a:solidFill>
                  <a:latin typeface="Century Gothic"/>
                </a:rPr>
                <a:t>ciclovía</a:t>
              </a:r>
              <a:r>
                <a:rPr lang="en-US" sz="975" dirty="0">
                  <a:solidFill>
                    <a:prstClr val="black"/>
                  </a:solidFill>
                  <a:latin typeface="Century Gothic"/>
                </a:rPr>
                <a:t> </a:t>
              </a:r>
              <a:r>
                <a:rPr lang="en-US" sz="975" dirty="0" err="1">
                  <a:solidFill>
                    <a:prstClr val="black"/>
                  </a:solidFill>
                  <a:latin typeface="Century Gothic"/>
                </a:rPr>
                <a:t>bidireccional</a:t>
              </a:r>
              <a:r>
                <a:rPr lang="en-US" sz="975" dirty="0">
                  <a:solidFill>
                    <a:prstClr val="black"/>
                  </a:solidFill>
                  <a:latin typeface="Century Gothic"/>
                </a:rPr>
                <a:t> de 3rd a 9th St.)</a:t>
              </a:r>
            </a:p>
            <a:p>
              <a:pPr defTabSz="342900" fontAlgn="base">
                <a:spcBef>
                  <a:spcPct val="0"/>
                </a:spcBef>
                <a:spcAft>
                  <a:spcPts val="675"/>
                </a:spcAft>
                <a:defRPr/>
              </a:pPr>
              <a:endParaRPr lang="en-US"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95460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3" y="4045564"/>
              <a:ext cx="2999128" cy="523220"/>
            </a:xfrm>
            <a:prstGeom prst="rect">
              <a:avLst/>
            </a:prstGeom>
            <a:noFill/>
          </p:spPr>
          <p:txBody>
            <a:bodyPr wrap="square" rtlCol="0">
              <a:spAutoFit/>
            </a:bodyPr>
            <a:lstStyle/>
            <a:p>
              <a:pPr defTabSz="342900" fontAlgn="base">
                <a:spcBef>
                  <a:spcPct val="0"/>
                </a:spcBef>
                <a:spcAft>
                  <a:spcPts val="675"/>
                </a:spcAft>
                <a:defRPr/>
              </a:pPr>
              <a:r>
                <a:rPr lang="es-ES" sz="975" b="1" dirty="0">
                  <a:solidFill>
                    <a:prstClr val="black"/>
                  </a:solidFill>
                  <a:latin typeface="Century Gothic"/>
                </a:rPr>
                <a:t>Remarcar </a:t>
              </a:r>
              <a:r>
                <a:rPr lang="es-ES" sz="975" dirty="0">
                  <a:solidFill>
                    <a:prstClr val="black"/>
                  </a:solidFill>
                  <a:latin typeface="Century Gothic"/>
                </a:rPr>
                <a:t>Jackson para establecer un solo sentido de circulación </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87838"/>
            <a:chOff x="1524000" y="1470179"/>
            <a:chExt cx="6384964" cy="4187838"/>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127468" y="1489737"/>
              <a:ext cx="773435" cy="461665"/>
              <a:chOff x="11178271" y="831560"/>
              <a:chExt cx="1031246" cy="615553"/>
            </a:xfrm>
          </p:grpSpPr>
          <p:sp>
            <p:nvSpPr>
              <p:cNvPr id="45" name="TextBox 44">
                <a:extLst>
                  <a:ext uri="{FF2B5EF4-FFF2-40B4-BE49-F238E27FC236}">
                    <a16:creationId xmlns:a16="http://schemas.microsoft.com/office/drawing/2014/main" id="{D97A7279-2DD1-4C12-9AD6-FAB2041A41B8}"/>
                  </a:ext>
                </a:extLst>
              </p:cNvPr>
              <p:cNvSpPr txBox="1"/>
              <p:nvPr/>
            </p:nvSpPr>
            <p:spPr>
              <a:xfrm>
                <a:off x="11178271" y="831560"/>
                <a:ext cx="1031246"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s-ES" sz="600" dirty="0">
                    <a:solidFill>
                      <a:prstClr val="white"/>
                    </a:solidFill>
                    <a:latin typeface="Century Gothic" panose="020B0502020202020204" pitchFamily="34" charset="0"/>
                    <a:cs typeface="Calibri" panose="020F0502020204030204" pitchFamily="34" charset="0"/>
                  </a:rPr>
                  <a:t>Ciclovía bidireccional continua hasta 9th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40725" y="12348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195506" y="5196352"/>
              <a:ext cx="712509" cy="461665"/>
              <a:chOff x="11231847" y="5794915"/>
              <a:chExt cx="950012" cy="615553"/>
            </a:xfrm>
          </p:grpSpPr>
          <p:sp>
            <p:nvSpPr>
              <p:cNvPr id="48" name="TextBox 47">
                <a:extLst>
                  <a:ext uri="{FF2B5EF4-FFF2-40B4-BE49-F238E27FC236}">
                    <a16:creationId xmlns:a16="http://schemas.microsoft.com/office/drawing/2014/main" id="{8F2D3DA3-9DE9-4B41-8C0C-9ED9EDD06CDF}"/>
                  </a:ext>
                </a:extLst>
              </p:cNvPr>
              <p:cNvSpPr txBox="1"/>
              <p:nvPr/>
            </p:nvSpPr>
            <p:spPr>
              <a:xfrm>
                <a:off x="11231847" y="5794915"/>
                <a:ext cx="950012" cy="61555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es-ES" sz="600" dirty="0">
                    <a:solidFill>
                      <a:prstClr val="white"/>
                    </a:solidFill>
                    <a:latin typeface="Century Gothic" panose="020B0502020202020204" pitchFamily="34" charset="0"/>
                    <a:cs typeface="Calibri" panose="020F0502020204030204" pitchFamily="34" charset="0"/>
                  </a:rPr>
                  <a:t>Ciclovía bidireccional continua hasta 3rd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5871" y="6211370"/>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3" y="3832822"/>
              <a:ext cx="613361" cy="253916"/>
              <a:chOff x="6742222" y="3905992"/>
              <a:chExt cx="817815"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560411"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SUR</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69" y="3586261"/>
              <a:ext cx="816033" cy="253916"/>
              <a:chOff x="5092749" y="3742227"/>
              <a:chExt cx="1088046"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7" y="3742227"/>
                <a:ext cx="804068" cy="338554"/>
              </a:xfrm>
              <a:prstGeom prst="rect">
                <a:avLst/>
              </a:prstGeom>
              <a:noFill/>
            </p:spPr>
            <p:txBody>
              <a:bodyPr wrap="none" rtlCol="0">
                <a:spAutoFit/>
              </a:bodyPr>
              <a:lstStyle/>
              <a:p>
                <a:pPr defTabSz="457200" fontAlgn="base">
                  <a:spcBef>
                    <a:spcPct val="0"/>
                  </a:spcBef>
                  <a:spcAft>
                    <a:spcPct val="0"/>
                  </a:spcAft>
                  <a:defRPr/>
                </a:pPr>
                <a:r>
                  <a:rPr lang="en-US" sz="1050" b="1" dirty="0">
                    <a:solidFill>
                      <a:prstClr val="white"/>
                    </a:solidFill>
                    <a:latin typeface="Century Gothic" panose="020B0502020202020204" pitchFamily="34" charset="0"/>
                  </a:rPr>
                  <a:t>NORTE</a:t>
                </a: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s-ES" dirty="0"/>
              <a:t>Diseño del proyecto: áreas seleccionadas</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MIRANDO AL OESTE HACIA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Eliminación de la rampa de salida  </a:t>
            </a:r>
          </a:p>
          <a:p>
            <a:pPr algn="ctr"/>
            <a:r>
              <a:rPr lang="es-ES" sz="1000" dirty="0"/>
              <a:t>en I-880 en dirección norte</a:t>
            </a:r>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s-ES" sz="1200" b="1" dirty="0">
                <a:solidFill>
                  <a:schemeClr val="bg1"/>
                </a:solidFill>
                <a:latin typeface="+mj-lt"/>
                <a:cs typeface="Times New Roman" panose="02020603050405020304" pitchFamily="18" charset="0"/>
              </a:rPr>
              <a:t>ESQUINA DE 5TH STREET Y JACKSON STREET MIRANDO AL OESTE </a:t>
            </a:r>
            <a:endParaRPr lang="en-US" sz="1200" b="1" dirty="0">
              <a:solidFill>
                <a:schemeClr val="bg1"/>
              </a:solidFill>
              <a:latin typeface="+mj-lt"/>
              <a:cs typeface="Times New Roman" panose="02020603050405020304" pitchFamily="18"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Ciclovía Reubicación de la rampa de salida de Jackson Street en dirección oeste  </a:t>
            </a:r>
          </a:p>
          <a:p>
            <a:pPr algn="ctr"/>
            <a:r>
              <a:rPr lang="es-ES" sz="1000" dirty="0"/>
              <a:t>a lo largo de 5th Street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Eliminación de la rampa de salida en I-880 en dirección norte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Conector de </a:t>
            </a:r>
            <a:r>
              <a:rPr lang="es-ES" sz="1000" dirty="0" err="1"/>
              <a:t>Horseshoe</a:t>
            </a:r>
            <a:r>
              <a:rPr lang="es-ES" sz="1000" dirty="0"/>
              <a:t> bajo I-880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t>Class IV Cycle Track</a:t>
            </a:r>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Reconstrucción del muro este para establecer un giro a la derecha desde el tubo de la calle </a:t>
            </a:r>
            <a:r>
              <a:rPr lang="es-ES" sz="1000" dirty="0" err="1"/>
              <a:t>Posey</a:t>
            </a:r>
            <a:r>
              <a:rPr lang="es-ES" sz="1000" dirty="0"/>
              <a:t> hacia la rampa de entrada de Jackson Street en dirección norte</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Ampliación</a:t>
            </a:r>
            <a:r>
              <a:rPr lang="en-US" sz="1000" dirty="0"/>
              <a:t> de 6th Street </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es-ES" dirty="0"/>
              <a:t>Tipos de instalaciones para bicicletas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272"/>
          <a:stretch/>
        </p:blipFill>
        <p:spPr bwMode="auto">
          <a:xfrm>
            <a:off x="5119350" y="4317378"/>
            <a:ext cx="2143747" cy="1442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265989" y="3183526"/>
            <a:ext cx="867545" cy="276999"/>
          </a:xfrm>
          <a:prstGeom prst="rect">
            <a:avLst/>
          </a:prstGeom>
          <a:noFill/>
        </p:spPr>
        <p:txBody>
          <a:bodyPr wrap="none" rtlCol="0">
            <a:spAutoFit/>
          </a:bodyPr>
          <a:lstStyle/>
          <a:p>
            <a:pPr algn="l"/>
            <a:r>
              <a:rPr lang="en-US" sz="1200" b="1" dirty="0">
                <a:latin typeface="Century Gothic" panose="020B0502020202020204" pitchFamily="34" charset="0"/>
              </a:rPr>
              <a:t>0.5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830677"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en-US" sz="1200" b="1" dirty="0" err="1">
                <a:latin typeface="Century Gothic" panose="020B0502020202020204" pitchFamily="34" charset="0"/>
              </a:rPr>
              <a:t>milas</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867545"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288180" y="5552025"/>
            <a:ext cx="867545"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en-US" sz="1200" b="1" dirty="0" err="1">
                <a:latin typeface="Century Gothic" panose="020B0502020202020204" pitchFamily="34" charset="0"/>
              </a:rPr>
              <a:t>millas</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s-ES" b="1" dirty="0">
                <a:solidFill>
                  <a:prstClr val="white"/>
                </a:solidFill>
                <a:latin typeface="Century Gothic" pitchFamily="34" charset="0"/>
              </a:rPr>
              <a:t>Este proyecto sumará más de 1,9 millas de nuevas instalaciones para bicicletas y  </a:t>
            </a:r>
          </a:p>
          <a:p>
            <a:pPr algn="ctr" defTabSz="685800">
              <a:defRPr/>
            </a:pPr>
            <a:r>
              <a:rPr lang="es-ES" b="1" dirty="0">
                <a:solidFill>
                  <a:prstClr val="white"/>
                </a:solidFill>
                <a:latin typeface="Century Gothic" pitchFamily="34" charset="0"/>
              </a:rPr>
              <a:t>,7 millas de aceras nuevas en el área del proyecto.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500970" y="1216286"/>
            <a:ext cx="1380506"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a:t>
            </a:r>
          </a:p>
          <a:p>
            <a:pPr algn="ctr"/>
            <a:r>
              <a:rPr lang="en-US" sz="1200" dirty="0" err="1">
                <a:latin typeface="Century Gothic" panose="020B0502020202020204" pitchFamily="34" charset="0"/>
              </a:rPr>
              <a:t>Uso</a:t>
            </a:r>
            <a:r>
              <a:rPr lang="en-US" sz="1200" dirty="0">
                <a:latin typeface="Century Gothic" panose="020B0502020202020204" pitchFamily="34" charset="0"/>
              </a:rPr>
              <a:t> </a:t>
            </a:r>
            <a:r>
              <a:rPr lang="en-US" sz="1200" dirty="0" err="1">
                <a:latin typeface="Century Gothic" panose="020B0502020202020204" pitchFamily="34" charset="0"/>
              </a:rPr>
              <a:t>compartido</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7794121" y="1216286"/>
            <a:ext cx="2896948"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II</a:t>
            </a:r>
          </a:p>
          <a:p>
            <a:pPr algn="ctr"/>
            <a:r>
              <a:rPr lang="en-US" sz="1200" dirty="0" err="1">
                <a:latin typeface="Century Gothic" panose="020B0502020202020204" pitchFamily="34" charset="0"/>
              </a:rPr>
              <a:t>Ciclovía</a:t>
            </a:r>
            <a:r>
              <a:rPr lang="en-US" sz="1200" dirty="0">
                <a:latin typeface="Century Gothic" panose="020B0502020202020204" pitchFamily="34" charset="0"/>
              </a:rPr>
              <a:t> (</a:t>
            </a:r>
            <a:r>
              <a:rPr lang="en-US" sz="1200" dirty="0" err="1">
                <a:latin typeface="Century Gothic" panose="020B0502020202020204" pitchFamily="34" charset="0"/>
              </a:rPr>
              <a:t>incluido</a:t>
            </a:r>
            <a:r>
              <a:rPr lang="en-US" sz="1200" dirty="0">
                <a:latin typeface="Century Gothic" panose="020B0502020202020204" pitchFamily="34" charset="0"/>
              </a:rPr>
              <a:t> </a:t>
            </a:r>
            <a:r>
              <a:rPr lang="en-US" sz="1200" dirty="0" err="1">
                <a:latin typeface="Century Gothic" panose="020B0502020202020204" pitchFamily="34" charset="0"/>
              </a:rPr>
              <a:t>el</a:t>
            </a:r>
            <a:r>
              <a:rPr lang="en-US" sz="1200" dirty="0">
                <a:latin typeface="Century Gothic" panose="020B0502020202020204" pitchFamily="34" charset="0"/>
              </a:rPr>
              <a:t> </a:t>
            </a:r>
            <a:r>
              <a:rPr lang="en-US" sz="1200" dirty="0" err="1">
                <a:latin typeface="Century Gothic" panose="020B0502020202020204" pitchFamily="34" charset="0"/>
              </a:rPr>
              <a:t>carril</a:t>
            </a:r>
            <a:r>
              <a:rPr lang="en-US" sz="1200" dirty="0">
                <a:latin typeface="Century Gothic" panose="020B0502020202020204" pitchFamily="34" charset="0"/>
              </a:rPr>
              <a:t> </a:t>
            </a:r>
            <a:r>
              <a:rPr lang="en-US" sz="1200" dirty="0" err="1">
                <a:latin typeface="Century Gothic" panose="020B0502020202020204" pitchFamily="34" charset="0"/>
              </a:rPr>
              <a:t>protegido</a:t>
            </a:r>
            <a:r>
              <a:rPr lang="en-US" sz="1200" dirty="0">
                <a:latin typeface="Century Gothic" panose="020B0502020202020204" pitchFamily="34" charset="0"/>
              </a:rPr>
              <a:t>)</a:t>
            </a:r>
          </a:p>
        </p:txBody>
      </p:sp>
      <p:sp>
        <p:nvSpPr>
          <p:cNvPr id="24" name="TextBox 23">
            <a:extLst>
              <a:ext uri="{FF2B5EF4-FFF2-40B4-BE49-F238E27FC236}">
                <a16:creationId xmlns:a16="http://schemas.microsoft.com/office/drawing/2014/main" id="{DFD47FB4-9886-4375-970B-DC71F8A01C21}"/>
              </a:ext>
            </a:extLst>
          </p:cNvPr>
          <p:cNvSpPr txBox="1"/>
          <p:nvPr/>
        </p:nvSpPr>
        <p:spPr>
          <a:xfrm>
            <a:off x="4677027" y="3573406"/>
            <a:ext cx="3028393" cy="707886"/>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III</a:t>
            </a:r>
          </a:p>
          <a:p>
            <a:pPr algn="ctr"/>
            <a:r>
              <a:rPr lang="en-US" sz="1200" dirty="0" err="1">
                <a:latin typeface="Century Gothic" panose="020B0502020202020204" pitchFamily="34" charset="0"/>
              </a:rPr>
              <a:t>Ciclovía</a:t>
            </a:r>
            <a:r>
              <a:rPr lang="en-US" sz="1200" dirty="0">
                <a:latin typeface="Century Gothic" panose="020B0502020202020204" pitchFamily="34" charset="0"/>
              </a:rPr>
              <a:t> </a:t>
            </a:r>
            <a:r>
              <a:rPr lang="es-ES" sz="1200" dirty="0">
                <a:latin typeface="Century Gothic" panose="020B0502020202020204" pitchFamily="34" charset="0"/>
              </a:rPr>
              <a:t>(incluida la demarcación de </a:t>
            </a:r>
          </a:p>
          <a:p>
            <a:pPr algn="ctr"/>
            <a:r>
              <a:rPr lang="es-ES" sz="1200" dirty="0">
                <a:latin typeface="Century Gothic" panose="020B0502020202020204" pitchFamily="34" charset="0"/>
              </a:rPr>
              <a:t>carril compartido, </a:t>
            </a:r>
            <a:r>
              <a:rPr lang="es-ES" sz="1200" dirty="0" err="1">
                <a:latin typeface="Century Gothic" panose="020B0502020202020204" pitchFamily="34" charset="0"/>
              </a:rPr>
              <a:t>Bike</a:t>
            </a:r>
            <a:r>
              <a:rPr lang="es-ES" sz="1200" dirty="0">
                <a:latin typeface="Century Gothic" panose="020B0502020202020204" pitchFamily="34" charset="0"/>
              </a:rPr>
              <a:t> </a:t>
            </a:r>
            <a:r>
              <a:rPr lang="es-ES" sz="1200" dirty="0" err="1">
                <a:latin typeface="Century Gothic" panose="020B0502020202020204" pitchFamily="34" charset="0"/>
              </a:rPr>
              <a:t>Blvd</a:t>
            </a:r>
            <a:r>
              <a:rPr lang="es-ES" sz="1200" dirty="0">
                <a:latin typeface="Century Gothic" panose="020B0502020202020204" pitchFamily="34" charset="0"/>
              </a:rPr>
              <a:t>.) </a:t>
            </a:r>
            <a:endParaRPr lang="en-US" sz="1200" dirty="0">
              <a:latin typeface="Century Gothic" panose="020B0502020202020204" pitchFamily="34" charset="0"/>
            </a:endParaRPr>
          </a:p>
        </p:txBody>
      </p:sp>
      <p:sp>
        <p:nvSpPr>
          <p:cNvPr id="25" name="TextBox 24">
            <a:extLst>
              <a:ext uri="{FF2B5EF4-FFF2-40B4-BE49-F238E27FC236}">
                <a16:creationId xmlns:a16="http://schemas.microsoft.com/office/drawing/2014/main" id="{ACFFD378-84F6-4AE4-B3E9-5FF0933DC359}"/>
              </a:ext>
            </a:extLst>
          </p:cNvPr>
          <p:cNvSpPr txBox="1"/>
          <p:nvPr/>
        </p:nvSpPr>
        <p:spPr>
          <a:xfrm>
            <a:off x="8400056" y="3573406"/>
            <a:ext cx="1685077" cy="523220"/>
          </a:xfrm>
          <a:prstGeom prst="rect">
            <a:avLst/>
          </a:prstGeom>
          <a:noFill/>
        </p:spPr>
        <p:txBody>
          <a:bodyPr wrap="none" rtlCol="0">
            <a:spAutoFit/>
          </a:bodyPr>
          <a:lstStyle/>
          <a:p>
            <a:pPr algn="ctr"/>
            <a:r>
              <a:rPr lang="en-US" sz="1600" b="1" dirty="0" err="1">
                <a:latin typeface="Century Gothic" panose="020B0502020202020204" pitchFamily="34" charset="0"/>
              </a:rPr>
              <a:t>Clase</a:t>
            </a:r>
            <a:r>
              <a:rPr lang="en-US" sz="1600" b="1" dirty="0">
                <a:latin typeface="Century Gothic" panose="020B0502020202020204" pitchFamily="34" charset="0"/>
              </a:rPr>
              <a:t> IV</a:t>
            </a:r>
          </a:p>
          <a:p>
            <a:pPr algn="ctr"/>
            <a:r>
              <a:rPr lang="en-US" sz="1200" dirty="0" err="1">
                <a:latin typeface="Century Gothic" panose="020B0502020202020204" pitchFamily="34" charset="0"/>
              </a:rPr>
              <a:t>Pista</a:t>
            </a:r>
            <a:r>
              <a:rPr lang="en-US" sz="1200" dirty="0">
                <a:latin typeface="Century Gothic" panose="020B0502020202020204" pitchFamily="34" charset="0"/>
              </a:rPr>
              <a:t> para </a:t>
            </a:r>
            <a:r>
              <a:rPr lang="en-US" sz="1200" dirty="0" err="1">
                <a:latin typeface="Century Gothic" panose="020B0502020202020204" pitchFamily="34" charset="0"/>
              </a:rPr>
              <a:t>bicicletas</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en-US"/>
              <a:t>Bike/Ped Safety and Access Improvements </a:t>
            </a:r>
            <a:br>
              <a:rPr lang="en-US"/>
            </a:br>
            <a:r>
              <a:rPr lang="en-US"/>
              <a:t>in Oakland</a:t>
            </a:r>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s-ES" sz="980" dirty="0">
                  <a:solidFill>
                    <a:prstClr val="black"/>
                  </a:solidFill>
                  <a:latin typeface="Century Gothic"/>
                </a:rPr>
                <a:t>Clase I: 0.5 millas </a:t>
              </a: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II – 0.4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III – 0.2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err="1">
                  <a:solidFill>
                    <a:prstClr val="black"/>
                  </a:solidFill>
                  <a:latin typeface="Century Gothic"/>
                </a:rPr>
                <a:t>Clase</a:t>
              </a:r>
              <a:r>
                <a:rPr lang="en-US" sz="980" dirty="0">
                  <a:solidFill>
                    <a:prstClr val="black"/>
                  </a:solidFill>
                  <a:latin typeface="Century Gothic"/>
                </a:rPr>
                <a:t> IV – 0.8 </a:t>
              </a:r>
              <a:r>
                <a:rPr lang="en-US" sz="980" dirty="0" err="1">
                  <a:solidFill>
                    <a:prstClr val="black"/>
                  </a:solidFill>
                  <a:latin typeface="Century Gothic"/>
                </a:rPr>
                <a:t>millas</a:t>
              </a:r>
              <a:endParaRPr lang="en-US" sz="980" dirty="0">
                <a:solidFill>
                  <a:prstClr val="black"/>
                </a:solidFill>
                <a:latin typeface="Century Gothic"/>
              </a:endParaRPr>
            </a:p>
            <a:p>
              <a:pPr defTabSz="342884" fontAlgn="base">
                <a:spcAft>
                  <a:spcPts val="840"/>
                </a:spcAft>
                <a:defRPr/>
              </a:pPr>
              <a:r>
                <a:rPr lang="en-US" sz="980" dirty="0">
                  <a:solidFill>
                    <a:prstClr val="black"/>
                  </a:solidFill>
                  <a:latin typeface="Century Gothic"/>
                </a:rPr>
                <a:t>Nueva </a:t>
              </a:r>
              <a:r>
                <a:rPr lang="en-US" sz="980" dirty="0" err="1">
                  <a:solidFill>
                    <a:prstClr val="black"/>
                  </a:solidFill>
                  <a:latin typeface="Century Gothic"/>
                </a:rPr>
                <a:t>acera</a:t>
              </a:r>
              <a:r>
                <a:rPr lang="en-US" sz="980" dirty="0">
                  <a:solidFill>
                    <a:prstClr val="black"/>
                  </a:solidFill>
                  <a:latin typeface="Century Gothic"/>
                </a:rPr>
                <a:t>– 0.7 </a:t>
              </a:r>
              <a:r>
                <a:rPr lang="en-US" sz="980" dirty="0" err="1">
                  <a:solidFill>
                    <a:prstClr val="black"/>
                  </a:solidFill>
                  <a:latin typeface="Century Gothic"/>
                </a:rPr>
                <a:t>millas</a:t>
              </a:r>
              <a:endParaRPr lang="en-US" sz="980" dirty="0">
                <a:solidFill>
                  <a:prstClr val="black"/>
                </a:solidFill>
                <a:latin typeface="Century Gothic"/>
              </a:endParaRP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6792" y="1899880"/>
              <a:ext cx="1745277"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Instalaciones</a:t>
              </a:r>
              <a:r>
                <a:rPr lang="en-US" sz="980" dirty="0">
                  <a:solidFill>
                    <a:prstClr val="black"/>
                  </a:solidFill>
                  <a:latin typeface="Century Gothic"/>
                </a:rPr>
                <a:t> </a:t>
              </a:r>
              <a:r>
                <a:rPr lang="en-US" sz="980" dirty="0" err="1">
                  <a:solidFill>
                    <a:prstClr val="black"/>
                  </a:solidFill>
                  <a:latin typeface="Century Gothic"/>
                </a:rPr>
                <a:t>existentes</a:t>
              </a:r>
              <a:r>
                <a:rPr lang="en-US" sz="980" dirty="0">
                  <a:solidFill>
                    <a:prstClr val="black"/>
                  </a:solidFill>
                  <a:latin typeface="Century Gothic"/>
                </a:rPr>
                <a:t> para </a:t>
              </a:r>
              <a:r>
                <a:rPr lang="en-US" sz="980" dirty="0" err="1">
                  <a:solidFill>
                    <a:prstClr val="black"/>
                  </a:solidFill>
                  <a:latin typeface="Century Gothic"/>
                </a:rPr>
                <a:t>bicicletas</a:t>
              </a:r>
              <a:endParaRPr lang="en-US" sz="980"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Acera</a:t>
              </a:r>
              <a:r>
                <a:rPr lang="en-US" sz="980" dirty="0">
                  <a:solidFill>
                    <a:prstClr val="black"/>
                  </a:solidFill>
                  <a:latin typeface="Century Gothic"/>
                </a:rPr>
                <a:t> </a:t>
              </a:r>
              <a:r>
                <a:rPr lang="en-US" sz="980" dirty="0" err="1">
                  <a:solidFill>
                    <a:prstClr val="black"/>
                  </a:solidFill>
                  <a:latin typeface="Century Gothic"/>
                </a:rPr>
                <a:t>existente</a:t>
              </a:r>
              <a:endParaRPr lang="en-US" sz="980"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361564" y="2076594"/>
            <a:ext cx="4804110" cy="3200276"/>
          </a:xfrm>
          <a:prstGeom prst="rect">
            <a:avLst/>
          </a:prstGeom>
        </p:spPr>
      </p:pic>
      <p:sp>
        <p:nvSpPr>
          <p:cNvPr id="2" name="Title 1"/>
          <p:cNvSpPr>
            <a:spLocks noGrp="1"/>
          </p:cNvSpPr>
          <p:nvPr>
            <p:ph type="title"/>
          </p:nvPr>
        </p:nvSpPr>
        <p:spPr>
          <a:xfrm>
            <a:off x="376518" y="357135"/>
            <a:ext cx="10767793" cy="971998"/>
          </a:xfrm>
        </p:spPr>
        <p:txBody>
          <a:bodyPr>
            <a:noAutofit/>
          </a:bodyPr>
          <a:lstStyle/>
          <a:p>
            <a:r>
              <a:rPr lang="es-ES" sz="3200" b="1" dirty="0"/>
              <a:t>Área del proyecto Seguridad </a:t>
            </a:r>
            <a:br>
              <a:rPr lang="es-ES" sz="3200" b="1" dirty="0"/>
            </a:br>
            <a:r>
              <a:rPr lang="es-ES" sz="3200" b="1" dirty="0"/>
              <a:t>y acceso para bicicletas/peatones </a:t>
            </a:r>
            <a:endParaRPr lang="en-US" sz="3200"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0" y="1976025"/>
            <a:ext cx="2497571" cy="707886"/>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es-ES" sz="1000" dirty="0">
                <a:solidFill>
                  <a:prstClr val="black"/>
                </a:solidFill>
                <a:latin typeface="Century Gothic"/>
              </a:rPr>
              <a:t>Ensanchar y abrir la </a:t>
            </a:r>
            <a:r>
              <a:rPr lang="es-ES" sz="1000" b="1" dirty="0">
                <a:solidFill>
                  <a:prstClr val="black"/>
                </a:solidFill>
                <a:latin typeface="Century Gothic"/>
              </a:rPr>
              <a:t>pasarela </a:t>
            </a:r>
            <a:r>
              <a:rPr lang="es-ES" sz="1000" dirty="0">
                <a:solidFill>
                  <a:prstClr val="black"/>
                </a:solidFill>
                <a:latin typeface="Century Gothic"/>
              </a:rPr>
              <a:t>a través del tubo de la calle Webster y a lo largo de Webster Street que conecta con Mariner Square </a:t>
            </a:r>
            <a:r>
              <a:rPr lang="es-ES" sz="1000" dirty="0" err="1">
                <a:solidFill>
                  <a:prstClr val="black"/>
                </a:solidFill>
                <a:latin typeface="Century Gothic"/>
              </a:rPr>
              <a:t>Loop</a:t>
            </a:r>
            <a:r>
              <a:rPr lang="es-ES" sz="1000" dirty="0">
                <a:solidFill>
                  <a:prstClr val="black"/>
                </a:solidFill>
                <a:latin typeface="Century Gothic"/>
              </a:rPr>
              <a:t> (0.8 millas) </a:t>
            </a: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34111" y="4059809"/>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685288" y="3075703"/>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367185" y="9828"/>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s-ES" sz="1000" dirty="0">
                <a:solidFill>
                  <a:prstClr val="black"/>
                </a:solidFill>
                <a:latin typeface="Century Gothic"/>
              </a:rPr>
              <a:t>Nueva </a:t>
            </a:r>
            <a:r>
              <a:rPr lang="es-ES" sz="1000" b="1" dirty="0">
                <a:solidFill>
                  <a:prstClr val="black"/>
                </a:solidFill>
                <a:latin typeface="Century Gothic"/>
              </a:rPr>
              <a:t>ciclovía de clase II </a:t>
            </a:r>
            <a:r>
              <a:rPr lang="es-ES" sz="1000" dirty="0">
                <a:solidFill>
                  <a:prstClr val="black"/>
                </a:solidFill>
                <a:latin typeface="Century Gothic"/>
              </a:rPr>
              <a:t>en Mariner Square </a:t>
            </a:r>
            <a:r>
              <a:rPr lang="es-ES" sz="1000" dirty="0" err="1">
                <a:solidFill>
                  <a:prstClr val="black"/>
                </a:solidFill>
                <a:latin typeface="Century Gothic"/>
              </a:rPr>
              <a:t>Loop</a:t>
            </a:r>
            <a:r>
              <a:rPr lang="es-ES" sz="1000" dirty="0">
                <a:solidFill>
                  <a:prstClr val="black"/>
                </a:solidFill>
                <a:latin typeface="Century Gothic"/>
              </a:rPr>
              <a:t> (0.3 millas)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89" y="3102505"/>
            <a:ext cx="2849107" cy="400110"/>
          </a:xfrm>
          <a:prstGeom prst="rect">
            <a:avLst/>
          </a:prstGeom>
          <a:noFill/>
        </p:spPr>
        <p:txBody>
          <a:bodyPr wrap="square" rtlCol="0">
            <a:spAutoFit/>
          </a:bodyPr>
          <a:lstStyle/>
          <a:p>
            <a:pPr defTabSz="457200" fontAlgn="base">
              <a:spcBef>
                <a:spcPct val="0"/>
              </a:spcBef>
              <a:spcAft>
                <a:spcPts val="1200"/>
              </a:spcAft>
              <a:defRPr/>
            </a:pPr>
            <a:r>
              <a:rPr lang="es-ES" sz="1000" dirty="0">
                <a:solidFill>
                  <a:prstClr val="black"/>
                </a:solidFill>
                <a:latin typeface="Century Gothic"/>
              </a:rPr>
              <a:t>Añadir cruces peatonales para conectar ciclovías/carriles para peatones </a:t>
            </a:r>
            <a:endParaRPr lang="en-US" sz="1000" dirty="0">
              <a:solidFill>
                <a:prstClr val="black"/>
              </a:solidFill>
              <a:latin typeface="Century Gothic"/>
            </a:endParaRP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553998"/>
          </a:xfrm>
          <a:prstGeom prst="rect">
            <a:avLst/>
          </a:prstGeom>
          <a:noFill/>
        </p:spPr>
        <p:txBody>
          <a:bodyPr wrap="square" rtlCol="0">
            <a:spAutoFit/>
          </a:bodyPr>
          <a:lstStyle/>
          <a:p>
            <a:pPr defTabSz="457200" fontAlgn="base">
              <a:spcBef>
                <a:spcPct val="0"/>
              </a:spcBef>
              <a:spcAft>
                <a:spcPts val="1200"/>
              </a:spcAft>
              <a:defRPr/>
            </a:pPr>
            <a:r>
              <a:rPr lang="es-ES" sz="1000" b="1" dirty="0">
                <a:solidFill>
                  <a:prstClr val="black"/>
                </a:solidFill>
                <a:latin typeface="Century Gothic"/>
              </a:rPr>
              <a:t>Nueva ruta de clase I: </a:t>
            </a:r>
            <a:r>
              <a:rPr lang="es-ES" sz="1000" dirty="0">
                <a:solidFill>
                  <a:prstClr val="black"/>
                </a:solidFill>
                <a:latin typeface="Century Gothic"/>
              </a:rPr>
              <a:t>Realinear y ensanchar el sendero hasta 8 pies (0.3 millas)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68091" y="3999005"/>
            <a:ext cx="2451090" cy="553998"/>
          </a:xfrm>
          <a:prstGeom prst="rect">
            <a:avLst/>
          </a:prstGeom>
          <a:noFill/>
        </p:spPr>
        <p:txBody>
          <a:bodyPr wrap="square" rtlCol="0">
            <a:spAutoFit/>
          </a:bodyPr>
          <a:lstStyle/>
          <a:p>
            <a:pPr defTabSz="457200" fontAlgn="base">
              <a:spcBef>
                <a:spcPct val="0"/>
              </a:spcBef>
              <a:defRPr/>
            </a:pPr>
            <a:r>
              <a:rPr lang="en-US" sz="1000" b="1" dirty="0" err="1">
                <a:solidFill>
                  <a:prstClr val="black"/>
                </a:solidFill>
                <a:latin typeface="Century Gothic"/>
              </a:rPr>
              <a:t>Ampliar</a:t>
            </a:r>
            <a:r>
              <a:rPr lang="en-US" sz="1000" b="1" dirty="0">
                <a:solidFill>
                  <a:prstClr val="black"/>
                </a:solidFill>
                <a:latin typeface="Century Gothic"/>
              </a:rPr>
              <a:t> la </a:t>
            </a:r>
            <a:r>
              <a:rPr lang="en-US" sz="1000" b="1" dirty="0" err="1">
                <a:solidFill>
                  <a:prstClr val="black"/>
                </a:solidFill>
                <a:latin typeface="Century Gothic"/>
              </a:rPr>
              <a:t>acera</a:t>
            </a:r>
            <a:r>
              <a:rPr lang="en-US" sz="1000" b="1" dirty="0">
                <a:solidFill>
                  <a:prstClr val="black"/>
                </a:solidFill>
                <a:latin typeface="Century Gothic"/>
              </a:rPr>
              <a:t> </a:t>
            </a:r>
            <a:r>
              <a:rPr lang="en-US" sz="1000" dirty="0" err="1">
                <a:solidFill>
                  <a:prstClr val="black"/>
                </a:solidFill>
                <a:latin typeface="Century Gothic"/>
              </a:rPr>
              <a:t>en</a:t>
            </a:r>
            <a:r>
              <a:rPr lang="en-US" sz="1000" dirty="0">
                <a:solidFill>
                  <a:prstClr val="black"/>
                </a:solidFill>
                <a:latin typeface="Century Gothic"/>
              </a:rPr>
              <a:t>  Mariner Square Loop y Mariner Square Drive (0.3 </a:t>
            </a:r>
            <a:r>
              <a:rPr lang="en-US" sz="1000" dirty="0" err="1">
                <a:solidFill>
                  <a:prstClr val="black"/>
                </a:solidFill>
                <a:latin typeface="Century Gothic"/>
              </a:rPr>
              <a:t>millas</a:t>
            </a:r>
            <a:r>
              <a:rPr lang="en-US" sz="1000" dirty="0">
                <a:solidFill>
                  <a:prstClr val="black"/>
                </a:solidFill>
                <a:latin typeface="Century Gothic"/>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Mejoras</a:t>
            </a:r>
            <a:r>
              <a:rPr lang="en-US" dirty="0"/>
              <a:t> </a:t>
            </a:r>
            <a:r>
              <a:rPr lang="en-US" dirty="0" err="1"/>
              <a:t>en</a:t>
            </a:r>
            <a:r>
              <a:rPr lang="en-US" dirty="0"/>
              <a:t> </a:t>
            </a:r>
            <a:r>
              <a:rPr lang="en-US" dirty="0" err="1"/>
              <a:t>los</a:t>
            </a:r>
            <a:r>
              <a:rPr lang="en-US" dirty="0"/>
              <a:t> </a:t>
            </a:r>
            <a:r>
              <a:rPr lang="en-US" dirty="0" err="1"/>
              <a:t>tubos</a:t>
            </a:r>
            <a:endParaRPr lang="en-US" dirty="0"/>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2" name="TextBox 1">
            <a:extLst>
              <a:ext uri="{FF2B5EF4-FFF2-40B4-BE49-F238E27FC236}">
                <a16:creationId xmlns:a16="http://schemas.microsoft.com/office/drawing/2014/main" id="{F9CF7661-6F7E-A666-AA45-FE5193EA9F5A}"/>
              </a:ext>
            </a:extLst>
          </p:cNvPr>
          <p:cNvSpPr txBox="1"/>
          <p:nvPr/>
        </p:nvSpPr>
        <p:spPr>
          <a:xfrm>
            <a:off x="4987255" y="1044715"/>
            <a:ext cx="1975607" cy="830997"/>
          </a:xfrm>
          <a:prstGeom prst="rect">
            <a:avLst/>
          </a:prstGeom>
          <a:solidFill>
            <a:schemeClr val="bg1"/>
          </a:solidFill>
        </p:spPr>
        <p:txBody>
          <a:bodyPr wrap="square" rtlCol="0">
            <a:spAutoFit/>
          </a:bodyPr>
          <a:lstStyle/>
          <a:p>
            <a:pPr algn="ctr"/>
            <a:r>
              <a:rPr lang="es-US" sz="1200" b="1" dirty="0">
                <a:effectLst/>
                <a:latin typeface="Calibri" panose="020F0502020204030204" pitchFamily="34" charset="0"/>
                <a:ea typeface="Calibri" panose="020F0502020204030204" pitchFamily="34" charset="0"/>
                <a:cs typeface="Arial" panose="020B0604020202020204" pitchFamily="34" charset="0"/>
              </a:rPr>
              <a:t>Servidumbre de mantenimiento en el paso peatonal existente en el lado oeste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6D47A7-53F3-0075-AFCE-97ACA877AA0D}"/>
              </a:ext>
            </a:extLst>
          </p:cNvPr>
          <p:cNvSpPr/>
          <p:nvPr/>
        </p:nvSpPr>
        <p:spPr>
          <a:xfrm>
            <a:off x="6883166" y="1291905"/>
            <a:ext cx="411061" cy="209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C8317E-2DAE-2A45-FF7C-ABFD9F39F7FC}"/>
              </a:ext>
            </a:extLst>
          </p:cNvPr>
          <p:cNvSpPr txBox="1"/>
          <p:nvPr/>
        </p:nvSpPr>
        <p:spPr>
          <a:xfrm>
            <a:off x="9786252" y="1239520"/>
            <a:ext cx="1787347" cy="67646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Apertura al público del paso peatonal existente en el lado 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4B0C72-350E-FCB8-EA73-A7DE48633492}"/>
              </a:ext>
            </a:extLst>
          </p:cNvPr>
          <p:cNvSpPr txBox="1"/>
          <p:nvPr/>
        </p:nvSpPr>
        <p:spPr>
          <a:xfrm>
            <a:off x="996551" y="4275167"/>
            <a:ext cx="1389426" cy="874085"/>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Apertura al público del paso peatonal existente en el lado este</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F466493-2DCE-4CDF-57B1-DDCFE89767C7}"/>
              </a:ext>
            </a:extLst>
          </p:cNvPr>
          <p:cNvSpPr txBox="1"/>
          <p:nvPr/>
        </p:nvSpPr>
        <p:spPr>
          <a:xfrm>
            <a:off x="1817266" y="5296801"/>
            <a:ext cx="3648162"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Sección D: Mirando al norte en dirección a Oakland</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320C333-0DE1-3F4D-54E2-076B0BA7E084}"/>
              </a:ext>
            </a:extLst>
          </p:cNvPr>
          <p:cNvSpPr txBox="1"/>
          <p:nvPr/>
        </p:nvSpPr>
        <p:spPr>
          <a:xfrm>
            <a:off x="6566833" y="5296801"/>
            <a:ext cx="3648162"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s-US" sz="1200" b="1" dirty="0">
                <a:effectLst/>
                <a:latin typeface="Calibri" panose="020F0502020204030204" pitchFamily="34" charset="0"/>
                <a:ea typeface="Calibri" panose="020F0502020204030204" pitchFamily="34" charset="0"/>
                <a:cs typeface="Arial" panose="020B0604020202020204" pitchFamily="34" charset="0"/>
              </a:rPr>
              <a:t>Sección D: Mirando al norte en dirección a Oakland</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Estética</a:t>
            </a:r>
            <a:r>
              <a:rPr lang="en-US" dirty="0"/>
              <a:t>: </a:t>
            </a:r>
            <a:r>
              <a:rPr lang="en-US" dirty="0" err="1"/>
              <a:t>mapa</a:t>
            </a:r>
            <a:r>
              <a:rPr lang="en-US" dirty="0"/>
              <a:t> con </a:t>
            </a:r>
            <a:r>
              <a:rPr lang="en-US" dirty="0" err="1"/>
              <a:t>leyendas</a:t>
            </a:r>
            <a:r>
              <a:rPr lang="en-US" dirty="0"/>
              <a:t> </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rotWithShape="1">
          <a:blip r:embed="rId3"/>
          <a:srcRect t="4406"/>
          <a:stretch/>
        </p:blipFill>
        <p:spPr>
          <a:xfrm>
            <a:off x="515645" y="2306972"/>
            <a:ext cx="11365058" cy="3528316"/>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1649089" cy="1138773"/>
          </a:xfrm>
          <a:prstGeom prst="rect">
            <a:avLst/>
          </a:prstGeom>
          <a:noFill/>
        </p:spPr>
        <p:txBody>
          <a:bodyPr wrap="square">
            <a:spAutoFit/>
          </a:bodyPr>
          <a:lstStyle/>
          <a:p>
            <a:pPr marL="285750" indent="-285750" defTabSz="457200" fontAlgn="base">
              <a:buFont typeface="Arial" panose="020B0604020202020204" pitchFamily="34" charset="0"/>
              <a:buChar char="•"/>
              <a:defRPr/>
            </a:pPr>
            <a:r>
              <a:rPr lang="es-ES" sz="1700" dirty="0">
                <a:latin typeface="Century Gothic"/>
              </a:rPr>
              <a:t>Incorporación de normas para el tratamiento de propiedades históricas, incluido el tubo de la calle </a:t>
            </a:r>
            <a:r>
              <a:rPr lang="es-ES" sz="1700" dirty="0" err="1">
                <a:latin typeface="Century Gothic"/>
              </a:rPr>
              <a:t>Posey</a:t>
            </a:r>
            <a:r>
              <a:rPr lang="es-ES" sz="1700" dirty="0">
                <a:latin typeface="Century Gothic"/>
              </a:rPr>
              <a:t> </a:t>
            </a:r>
            <a:r>
              <a:rPr lang="en-US" sz="1700" dirty="0">
                <a:latin typeface="Century Gothic"/>
              </a:rPr>
              <a:t>Adhering to Built Environment Treatment Plan </a:t>
            </a:r>
          </a:p>
          <a:p>
            <a:pPr marL="285750" indent="-285750" defTabSz="457200" fontAlgn="base">
              <a:buFont typeface="Arial" panose="020B0604020202020204" pitchFamily="34" charset="0"/>
              <a:buChar char="•"/>
              <a:defRPr/>
            </a:pPr>
            <a:r>
              <a:rPr lang="es-ES" sz="1700" dirty="0">
                <a:latin typeface="Century Gothic"/>
              </a:rPr>
              <a:t>Cumplimiento del plan de tratamiento del entorno construido </a:t>
            </a:r>
          </a:p>
          <a:p>
            <a:pPr marL="285750" indent="-285750" defTabSz="457200" fontAlgn="base">
              <a:buFont typeface="Arial" panose="020B0604020202020204" pitchFamily="34" charset="0"/>
              <a:buChar char="•"/>
              <a:defRPr/>
            </a:pPr>
            <a:r>
              <a:rPr lang="es-ES" sz="1700" dirty="0">
                <a:latin typeface="Century Gothic"/>
              </a:rPr>
              <a:t>Cumplimiento de la sección 106 de la Ley Nacional para la Conservación Histórica </a:t>
            </a:r>
            <a:endParaRPr lang="en-US" sz="1700"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1cd9fe-ffb6-40b1-b663-046451dad108">
      <Terms xmlns="http://schemas.microsoft.com/office/infopath/2007/PartnerControls"/>
    </lcf76f155ced4ddcb4097134ff3c332f>
    <TaxCatchAll xmlns="1671ffa8-28f0-40dd-94bb-3ef4298a79c8" xsi:nil="true"/>
    <SheetDescription xmlns="8f1cd9fe-ffb6-40b1-b663-046451dad108" xsi:nil="true"/>
    <Person xmlns="8f1cd9fe-ffb6-40b1-b663-046451dad108">
      <UserInfo>
        <DisplayName/>
        <AccountId xsi:nil="true"/>
        <AccountType/>
      </UserInfo>
    </Pers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20" ma:contentTypeDescription="Create a new document." ma:contentTypeScope="" ma:versionID="fd9cc8fefb98950e0114e1d92b5c4501">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27fc10d3ca892b95282d7ebf098379f4"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0D4BA-596C-48DB-A5AF-83BDE6381147}">
  <ds:schemaRefs>
    <ds:schemaRef ds:uri="http://schemas.microsoft.com/office/2006/documentManagement/types"/>
    <ds:schemaRef ds:uri="http://schemas.microsoft.com/office/2006/metadata/properties"/>
    <ds:schemaRef ds:uri="http://purl.org/dc/elements/1.1/"/>
    <ds:schemaRef ds:uri="1671ffa8-28f0-40dd-94bb-3ef4298a79c8"/>
    <ds:schemaRef ds:uri="http://schemas.openxmlformats.org/package/2006/metadata/core-properties"/>
    <ds:schemaRef ds:uri="http://purl.org/dc/terms/"/>
    <ds:schemaRef ds:uri="8f1cd9fe-ffb6-40b1-b663-046451dad108"/>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8B088DD-E7CD-4830-8A14-5B4A688C2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cd9fe-ffb6-40b1-b663-046451dad108"/>
    <ds:schemaRef ds:uri="1671ffa8-28f0-40dd-94bb-3ef4298a7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TotalTime>
  <Words>1695</Words>
  <Application>Microsoft Office PowerPoint</Application>
  <PresentationFormat>Widescreen</PresentationFormat>
  <Paragraphs>255</Paragraphs>
  <Slides>23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Calibri Light</vt:lpstr>
      <vt:lpstr>Century Gothic</vt:lpstr>
      <vt:lpstr>Open Sans</vt:lpstr>
      <vt:lpstr>Times New Roman</vt:lpstr>
      <vt:lpstr>Wingdings</vt:lpstr>
      <vt:lpstr>1_Office Theme</vt:lpstr>
      <vt:lpstr>Proyecto de Acceso  Oakland Alameda</vt:lpstr>
      <vt:lpstr>Objetivo y necesidad del proyecto </vt:lpstr>
      <vt:lpstr>Mejoras en las carreteras principales </vt:lpstr>
      <vt:lpstr>Diseño del proyecto: áreas seleccionadas</vt:lpstr>
      <vt:lpstr>Tipos de instalaciones para bicicletas </vt:lpstr>
      <vt:lpstr>Bike/Ped Safety and Access Improvements  in Oakland</vt:lpstr>
      <vt:lpstr>Área del proyecto Seguridad  y acceso para bicicletas/peatones </vt:lpstr>
      <vt:lpstr>Mejoras en los tubos</vt:lpstr>
      <vt:lpstr>Estética: mapa con leyendas </vt:lpstr>
      <vt:lpstr>Estética: concepto A (al norte de I-880) </vt:lpstr>
      <vt:lpstr>Estética: concepto B (al norte de I-880) </vt:lpstr>
      <vt:lpstr>Calendario de construcción </vt:lpstr>
      <vt:lpstr>Fase de construcción 1</vt:lpstr>
      <vt:lpstr>Fase de construcción 2</vt:lpstr>
      <vt:lpstr>I-980: desvío de la rampa de salida de Jackson Street </vt:lpstr>
      <vt:lpstr>Desvío de la rampa de salida de Oak Street </vt:lpstr>
      <vt:lpstr>SB I-880: desvío en la rampa de entrada </vt:lpstr>
      <vt:lpstr>Desvío en el tubo de la calle Posey </vt:lpstr>
      <vt:lpstr>Desvío en el tubo de la calle Webster </vt:lpstr>
      <vt:lpstr>Mantenimiento de la movilidad de peatones y ciclistas </vt:lpstr>
      <vt:lpstr>Cronograma del proyecto</vt:lpstr>
      <vt:lpstr>Preguntas contact@alamedactc.org</vt:lpstr>
      <vt:lpstr>¡Muchas gracias!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Gary Sidhu</cp:lastModifiedBy>
  <cp:revision>17</cp:revision>
  <dcterms:created xsi:type="dcterms:W3CDTF">2018-01-17T22:21:07Z</dcterms:created>
  <dcterms:modified xsi:type="dcterms:W3CDTF">2024-02-07T17:15:25Z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