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8"/>
  </p:notesMasterIdLst>
  <p:handoutMasterIdLst>
    <p:handoutMasterId r:id="rId29"/>
  </p:handoutMasterIdLst>
  <p:sldIdLst>
    <p:sldId id="256" r:id="rId5"/>
    <p:sldId id="261" r:id="rId6"/>
    <p:sldId id="1215" r:id="rId7"/>
    <p:sldId id="1234" r:id="rId8"/>
    <p:sldId id="1208" r:id="rId9"/>
    <p:sldId id="1209" r:id="rId10"/>
    <p:sldId id="1217" r:id="rId11"/>
    <p:sldId id="1216" r:id="rId12"/>
    <p:sldId id="1253" r:id="rId13"/>
    <p:sldId id="1254" r:id="rId14"/>
    <p:sldId id="1255" r:id="rId15"/>
    <p:sldId id="1249" r:id="rId16"/>
    <p:sldId id="1237" r:id="rId17"/>
    <p:sldId id="1238" r:id="rId18"/>
    <p:sldId id="1239" r:id="rId19"/>
    <p:sldId id="1240" r:id="rId20"/>
    <p:sldId id="1241" r:id="rId21"/>
    <p:sldId id="1242" r:id="rId22"/>
    <p:sldId id="1243" r:id="rId23"/>
    <p:sldId id="1248" r:id="rId24"/>
    <p:sldId id="1218" r:id="rId25"/>
    <p:sldId id="1251" r:id="rId26"/>
    <p:sldId id="12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7BFF"/>
    <a:srgbClr val="4DC14D"/>
    <a:srgbClr val="7474FE"/>
    <a:srgbClr val="FE9090"/>
    <a:srgbClr val="40BC40"/>
    <a:srgbClr val="A8A9AD"/>
    <a:srgbClr val="FFFFE5"/>
    <a:srgbClr val="FFFFF3"/>
    <a:srgbClr val="0069AA"/>
    <a:srgbClr val="E58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9D332-BA48-4440-A504-5519594230F3}" v="8" dt="2024-02-07T01:44:47.547"/>
    <p1510:client id="{690DF718-06F5-4F8B-9A6D-0249FCA1A4B8}" v="1" dt="2024-02-07T02:04:18.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2/7/2024</a:t>
            </a:fld>
            <a:endParaRPr lang="en-US"/>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21</a:t>
            </a:fld>
            <a:endParaRPr lang="en-US"/>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22</a:t>
            </a:fld>
            <a:endParaRPr lang="en-US"/>
          </a:p>
        </p:txBody>
      </p:sp>
    </p:spTree>
    <p:extLst>
      <p:ext uri="{BB962C8B-B14F-4D97-AF65-F5344CB8AC3E}">
        <p14:creationId xmlns:p14="http://schemas.microsoft.com/office/powerpoint/2010/main" val="254967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23</a:t>
            </a:fld>
            <a:endParaRPr lang="en-US"/>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overhaul of the roadway infrastructure is necessary to achieve the project purpose.  </a:t>
            </a:r>
          </a:p>
          <a:p>
            <a:r>
              <a:rPr lang="en-US"/>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Oakland, Chinatown, Jack London and Bike East Bay have been essential in the formulation of this preliminary Bike/Ped Safety and Access plan in Oakland.  In the coming months, the details will continue to be refined. </a:t>
            </a:r>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Alameda side of the tunnel, 0.5 mile of bicycle and pedestrian improvements provide safety, access and connectivity from the nearby facilities.</a:t>
            </a:r>
          </a:p>
          <a:p>
            <a:r>
              <a:rPr lang="en-US"/>
              <a:t>We thank Alameda City staff for their input in this preliminary plan.</a:t>
            </a:r>
          </a:p>
          <a:p>
            <a:endParaRPr lang="en-US"/>
          </a:p>
          <a:p>
            <a:r>
              <a:rPr lang="en-US"/>
              <a:t>The yellow highlights the improvements with or without Webster Tube improvements.</a:t>
            </a:r>
            <a:endParaRPr lang="en-US" b="1"/>
          </a:p>
          <a:p>
            <a:pPr marL="171450" indent="-171450" defTabSz="914237">
              <a:buFont typeface="Arial" panose="020B0604020202020204" pitchFamily="34" charset="0"/>
              <a:buChar char="•"/>
              <a:defRPr/>
            </a:pPr>
            <a:r>
              <a:rPr lang="en-US" b="1"/>
              <a:t>On Oakland side, Harrison St connects to Posey Tube.</a:t>
            </a:r>
          </a:p>
          <a:p>
            <a:pPr marL="171450" indent="-171450" defTabSz="914237">
              <a:buFont typeface="Arial" panose="020B0604020202020204" pitchFamily="34" charset="0"/>
              <a:buChar char="•"/>
              <a:defRPr/>
            </a:pPr>
            <a:r>
              <a:rPr lang="en-US" b="1"/>
              <a:t>On Alameda side, Posey Tube connects to Webster St.  Webster Tube connects to Webster St Tube.</a:t>
            </a:r>
            <a:endParaRPr lang="en-US" b="1" baseline="0"/>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2/7/2024</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a:p>
          <a:p>
            <a:r>
              <a:rPr lang="en-US" b="1"/>
              <a:t>Cost of Webster Tube and associated improvements is $7,400,000. </a:t>
            </a:r>
            <a:endParaRPr lang="en-US" b="1" baseline="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Webster Tube: Existing maintenance path is about 2.5’ wide and is currently not accessible to public. There is no existing path on the other side of Webster Tube. </a:t>
            </a:r>
            <a:endParaRPr lang="en-US"/>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8</a:t>
            </a:fld>
            <a:endParaRPr lang="en-US"/>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a:solidFill>
                  <a:srgbClr val="0069AA"/>
                </a:solidFill>
                <a:latin typeface="+mn-lt"/>
              </a:rPr>
              <a:t>OAKLAND ALAMEDA ACCESS PROJECT</a:t>
            </a:r>
            <a:endParaRPr lang="en-US" sz="160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contact@alamedactc.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fontScale="90000"/>
          </a:bodyPr>
          <a:lstStyle/>
          <a:p>
            <a:r>
              <a:rPr lang="en-US" dirty="0"/>
              <a:t>Oakland Alameda </a:t>
            </a:r>
            <a:r>
              <a:rPr lang="ja-JP" altLang="en-US" dirty="0"/>
              <a:t>通道项目</a:t>
            </a:r>
            <a:br>
              <a:rPr lang="ja-JP" altLang="en-US" dirty="0"/>
            </a:br>
            <a:r>
              <a:rPr lang="ja-JP" altLang="en-US" dirty="0"/>
              <a:t>提供通道和连接网络</a:t>
            </a:r>
            <a:endParaRPr lang="en-US" dirty="0"/>
          </a:p>
        </p:txBody>
      </p:sp>
      <p:sp>
        <p:nvSpPr>
          <p:cNvPr id="3" name="Subtitle 2"/>
          <p:cNvSpPr>
            <a:spLocks noGrp="1"/>
          </p:cNvSpPr>
          <p:nvPr>
            <p:ph type="subTitle" idx="1"/>
          </p:nvPr>
        </p:nvSpPr>
        <p:spPr>
          <a:xfrm>
            <a:off x="189284" y="3587932"/>
            <a:ext cx="7095436" cy="432116"/>
          </a:xfrm>
        </p:spPr>
        <p:txBody>
          <a:bodyPr>
            <a:noAutofit/>
          </a:bodyPr>
          <a:lstStyle/>
          <a:p>
            <a:r>
              <a:rPr lang="zh-CN" altLang="en-US" sz="2800" spc="20" dirty="0"/>
              <a:t>提供通道和连接网络 </a:t>
            </a:r>
            <a:endParaRPr lang="en-US" sz="2800" spc="2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zh-CN" altLang="en-US" dirty="0"/>
              <a:t>美观 </a:t>
            </a:r>
            <a:r>
              <a:rPr lang="en-US" altLang="zh-CN" dirty="0"/>
              <a:t>- </a:t>
            </a:r>
            <a:r>
              <a:rPr lang="zh-CN" altLang="en-US" dirty="0"/>
              <a:t>概念 </a:t>
            </a:r>
            <a:r>
              <a:rPr lang="en-US" altLang="zh-CN" dirty="0"/>
              <a:t>A</a:t>
            </a:r>
            <a:r>
              <a:rPr lang="zh-CN" altLang="en-US" dirty="0"/>
              <a:t>（</a:t>
            </a:r>
            <a:r>
              <a:rPr lang="en-US" altLang="zh-CN" dirty="0"/>
              <a:t>I-880 </a:t>
            </a:r>
            <a:r>
              <a:rPr lang="zh-CN" altLang="en-US" dirty="0"/>
              <a:t>以北） </a:t>
            </a:r>
            <a:endParaRPr lang="en-US" dirty="0"/>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zh-CN" altLang="en-US" dirty="0"/>
              <a:t>美观 </a:t>
            </a:r>
            <a:r>
              <a:rPr lang="en-US" altLang="zh-CN" dirty="0"/>
              <a:t>- </a:t>
            </a:r>
            <a:r>
              <a:rPr lang="zh-CN" altLang="en-US" dirty="0"/>
              <a:t>概念 </a:t>
            </a:r>
            <a:r>
              <a:rPr lang="en-US" altLang="zh-CN" dirty="0"/>
              <a:t>B</a:t>
            </a:r>
            <a:r>
              <a:rPr lang="zh-CN" altLang="en-US" dirty="0"/>
              <a:t>（</a:t>
            </a:r>
            <a:r>
              <a:rPr lang="en-US" altLang="zh-CN" dirty="0"/>
              <a:t>I-880 </a:t>
            </a:r>
            <a:r>
              <a:rPr lang="zh-CN" altLang="en-US" dirty="0"/>
              <a:t>以南） </a:t>
            </a:r>
            <a:endParaRPr lang="en-US" dirty="0"/>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ja-JP" altLang="en-US" dirty="0">
                <a:latin typeface="Century Gothic"/>
              </a:rPr>
              <a:t>施工进度表 </a:t>
            </a:r>
            <a:endParaRPr lang="en-US" dirty="0"/>
          </a:p>
        </p:txBody>
      </p:sp>
      <p:sp>
        <p:nvSpPr>
          <p:cNvPr id="7" name="TextBox 6">
            <a:extLst>
              <a:ext uri="{FF2B5EF4-FFF2-40B4-BE49-F238E27FC236}">
                <a16:creationId xmlns:a16="http://schemas.microsoft.com/office/drawing/2014/main" id="{45E3617B-7B26-0368-9A91-F0E7E1F0ADF3}"/>
              </a:ext>
            </a:extLst>
          </p:cNvPr>
          <p:cNvSpPr txBox="1"/>
          <p:nvPr/>
        </p:nvSpPr>
        <p:spPr>
          <a:xfrm>
            <a:off x="1244717" y="3362597"/>
            <a:ext cx="823169" cy="373820"/>
          </a:xfrm>
          <a:prstGeom prst="rect">
            <a:avLst/>
          </a:prstGeom>
          <a:solidFill>
            <a:schemeClr val="bg1"/>
          </a:solidFill>
        </p:spPr>
        <p:txBody>
          <a:bodyPr wrap="square">
            <a:spAutoFit/>
          </a:bodyPr>
          <a:lstStyle/>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3393B2C-D46A-D440-E8F2-8EC61C3C24CB}"/>
              </a:ext>
            </a:extLst>
          </p:cNvPr>
          <p:cNvGraphicFramePr>
            <a:graphicFrameLocks noGrp="1"/>
          </p:cNvGraphicFramePr>
          <p:nvPr>
            <p:extLst>
              <p:ext uri="{D42A27DB-BD31-4B8C-83A1-F6EECF244321}">
                <p14:modId xmlns:p14="http://schemas.microsoft.com/office/powerpoint/2010/main" val="2735127703"/>
              </p:ext>
            </p:extLst>
          </p:nvPr>
        </p:nvGraphicFramePr>
        <p:xfrm>
          <a:off x="430533" y="2173834"/>
          <a:ext cx="11229656" cy="1789912"/>
        </p:xfrm>
        <a:graphic>
          <a:graphicData uri="http://schemas.openxmlformats.org/drawingml/2006/table">
            <a:tbl>
              <a:tblPr firstRow="1" bandRow="1">
                <a:tableStyleId>{5C22544A-7EE6-4342-B048-85BDC9FD1C3A}</a:tableStyleId>
              </a:tblPr>
              <a:tblGrid>
                <a:gridCol w="660568">
                  <a:extLst>
                    <a:ext uri="{9D8B030D-6E8A-4147-A177-3AD203B41FA5}">
                      <a16:colId xmlns:a16="http://schemas.microsoft.com/office/drawing/2014/main" val="710926768"/>
                    </a:ext>
                  </a:extLst>
                </a:gridCol>
                <a:gridCol w="660568">
                  <a:extLst>
                    <a:ext uri="{9D8B030D-6E8A-4147-A177-3AD203B41FA5}">
                      <a16:colId xmlns:a16="http://schemas.microsoft.com/office/drawing/2014/main" val="1467428801"/>
                    </a:ext>
                  </a:extLst>
                </a:gridCol>
                <a:gridCol w="660568">
                  <a:extLst>
                    <a:ext uri="{9D8B030D-6E8A-4147-A177-3AD203B41FA5}">
                      <a16:colId xmlns:a16="http://schemas.microsoft.com/office/drawing/2014/main" val="919591229"/>
                    </a:ext>
                  </a:extLst>
                </a:gridCol>
                <a:gridCol w="660568">
                  <a:extLst>
                    <a:ext uri="{9D8B030D-6E8A-4147-A177-3AD203B41FA5}">
                      <a16:colId xmlns:a16="http://schemas.microsoft.com/office/drawing/2014/main" val="2688041722"/>
                    </a:ext>
                  </a:extLst>
                </a:gridCol>
                <a:gridCol w="660568">
                  <a:extLst>
                    <a:ext uri="{9D8B030D-6E8A-4147-A177-3AD203B41FA5}">
                      <a16:colId xmlns:a16="http://schemas.microsoft.com/office/drawing/2014/main" val="2395666769"/>
                    </a:ext>
                  </a:extLst>
                </a:gridCol>
                <a:gridCol w="660568">
                  <a:extLst>
                    <a:ext uri="{9D8B030D-6E8A-4147-A177-3AD203B41FA5}">
                      <a16:colId xmlns:a16="http://schemas.microsoft.com/office/drawing/2014/main" val="214142042"/>
                    </a:ext>
                  </a:extLst>
                </a:gridCol>
                <a:gridCol w="660568">
                  <a:extLst>
                    <a:ext uri="{9D8B030D-6E8A-4147-A177-3AD203B41FA5}">
                      <a16:colId xmlns:a16="http://schemas.microsoft.com/office/drawing/2014/main" val="2967424994"/>
                    </a:ext>
                  </a:extLst>
                </a:gridCol>
                <a:gridCol w="660568">
                  <a:extLst>
                    <a:ext uri="{9D8B030D-6E8A-4147-A177-3AD203B41FA5}">
                      <a16:colId xmlns:a16="http://schemas.microsoft.com/office/drawing/2014/main" val="2672615641"/>
                    </a:ext>
                  </a:extLst>
                </a:gridCol>
                <a:gridCol w="660568">
                  <a:extLst>
                    <a:ext uri="{9D8B030D-6E8A-4147-A177-3AD203B41FA5}">
                      <a16:colId xmlns:a16="http://schemas.microsoft.com/office/drawing/2014/main" val="1009547122"/>
                    </a:ext>
                  </a:extLst>
                </a:gridCol>
                <a:gridCol w="660568">
                  <a:extLst>
                    <a:ext uri="{9D8B030D-6E8A-4147-A177-3AD203B41FA5}">
                      <a16:colId xmlns:a16="http://schemas.microsoft.com/office/drawing/2014/main" val="798886780"/>
                    </a:ext>
                  </a:extLst>
                </a:gridCol>
                <a:gridCol w="660568">
                  <a:extLst>
                    <a:ext uri="{9D8B030D-6E8A-4147-A177-3AD203B41FA5}">
                      <a16:colId xmlns:a16="http://schemas.microsoft.com/office/drawing/2014/main" val="4093753887"/>
                    </a:ext>
                  </a:extLst>
                </a:gridCol>
                <a:gridCol w="660568">
                  <a:extLst>
                    <a:ext uri="{9D8B030D-6E8A-4147-A177-3AD203B41FA5}">
                      <a16:colId xmlns:a16="http://schemas.microsoft.com/office/drawing/2014/main" val="4261610706"/>
                    </a:ext>
                  </a:extLst>
                </a:gridCol>
                <a:gridCol w="660568">
                  <a:extLst>
                    <a:ext uri="{9D8B030D-6E8A-4147-A177-3AD203B41FA5}">
                      <a16:colId xmlns:a16="http://schemas.microsoft.com/office/drawing/2014/main" val="1013809922"/>
                    </a:ext>
                  </a:extLst>
                </a:gridCol>
                <a:gridCol w="660568">
                  <a:extLst>
                    <a:ext uri="{9D8B030D-6E8A-4147-A177-3AD203B41FA5}">
                      <a16:colId xmlns:a16="http://schemas.microsoft.com/office/drawing/2014/main" val="1025244090"/>
                    </a:ext>
                  </a:extLst>
                </a:gridCol>
                <a:gridCol w="660568">
                  <a:extLst>
                    <a:ext uri="{9D8B030D-6E8A-4147-A177-3AD203B41FA5}">
                      <a16:colId xmlns:a16="http://schemas.microsoft.com/office/drawing/2014/main" val="1405354905"/>
                    </a:ext>
                  </a:extLst>
                </a:gridCol>
                <a:gridCol w="660568">
                  <a:extLst>
                    <a:ext uri="{9D8B030D-6E8A-4147-A177-3AD203B41FA5}">
                      <a16:colId xmlns:a16="http://schemas.microsoft.com/office/drawing/2014/main" val="4009771802"/>
                    </a:ext>
                  </a:extLst>
                </a:gridCol>
                <a:gridCol w="660568">
                  <a:extLst>
                    <a:ext uri="{9D8B030D-6E8A-4147-A177-3AD203B41FA5}">
                      <a16:colId xmlns:a16="http://schemas.microsoft.com/office/drawing/2014/main" val="1717585349"/>
                    </a:ext>
                  </a:extLst>
                </a:gridCol>
              </a:tblGrid>
              <a:tr h="370840">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n-US" dirty="0">
                          <a:solidFill>
                            <a:schemeClr val="tx1"/>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5027223"/>
                  </a:ext>
                </a:extLst>
              </a:tr>
              <a:tr h="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00" b="1" kern="1200" dirty="0" err="1">
                          <a:solidFill>
                            <a:schemeClr val="tx1"/>
                          </a:solidFill>
                          <a:effectLst/>
                          <a:latin typeface="+mn-lt"/>
                          <a:ea typeface="+mn-ea"/>
                          <a:cs typeface="+mn-cs"/>
                        </a:rPr>
                        <a:t>冬季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春季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夏季</a:t>
                      </a:r>
                      <a:r>
                        <a:rPr lang="en-US" sz="700" b="1" kern="1200" dirty="0">
                          <a:solidFill>
                            <a:schemeClr val="tx1"/>
                          </a:solidFill>
                          <a:effectLst/>
                          <a:latin typeface="+mn-lt"/>
                          <a:ea typeface="+mn-ea"/>
                          <a:cs typeface="+mn-cs"/>
                        </a:rPr>
                        <a:t> </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秋季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00" b="1" kern="1200" dirty="0" err="1">
                          <a:solidFill>
                            <a:schemeClr val="tx1"/>
                          </a:solidFill>
                          <a:effectLst/>
                          <a:latin typeface="+mn-lt"/>
                          <a:ea typeface="+mn-ea"/>
                          <a:cs typeface="+mn-cs"/>
                        </a:rPr>
                        <a:t>冬季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春季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夏季</a:t>
                      </a:r>
                      <a:r>
                        <a:rPr lang="en-US" sz="700" b="1" kern="1200" dirty="0">
                          <a:solidFill>
                            <a:schemeClr val="tx1"/>
                          </a:solidFill>
                          <a:effectLst/>
                          <a:latin typeface="+mn-lt"/>
                          <a:ea typeface="+mn-ea"/>
                          <a:cs typeface="+mn-cs"/>
                        </a:rPr>
                        <a:t> </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秋季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00" b="1" kern="1200" dirty="0" err="1">
                          <a:solidFill>
                            <a:schemeClr val="tx1"/>
                          </a:solidFill>
                          <a:effectLst/>
                          <a:latin typeface="+mn-lt"/>
                          <a:ea typeface="+mn-ea"/>
                          <a:cs typeface="+mn-cs"/>
                        </a:rPr>
                        <a:t>冬季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春季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夏季</a:t>
                      </a:r>
                      <a:r>
                        <a:rPr lang="en-US" sz="700" b="1" kern="1200" dirty="0">
                          <a:solidFill>
                            <a:schemeClr val="tx1"/>
                          </a:solidFill>
                          <a:effectLst/>
                          <a:latin typeface="+mn-lt"/>
                          <a:ea typeface="+mn-ea"/>
                          <a:cs typeface="+mn-cs"/>
                        </a:rPr>
                        <a:t> </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秋季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700" b="1" kern="1200" dirty="0" err="1">
                          <a:solidFill>
                            <a:schemeClr val="tx1"/>
                          </a:solidFill>
                          <a:effectLst/>
                          <a:latin typeface="+mn-lt"/>
                          <a:ea typeface="+mn-ea"/>
                          <a:cs typeface="+mn-cs"/>
                        </a:rPr>
                        <a:t>冬季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春季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夏季</a:t>
                      </a:r>
                      <a:r>
                        <a:rPr lang="en-US" sz="700" b="1" kern="1200" dirty="0">
                          <a:solidFill>
                            <a:schemeClr val="tx1"/>
                          </a:solidFill>
                          <a:effectLst/>
                          <a:latin typeface="+mn-lt"/>
                          <a:ea typeface="+mn-ea"/>
                          <a:cs typeface="+mn-cs"/>
                        </a:rPr>
                        <a:t> </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秋季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4383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err="1">
                          <a:effectLst/>
                          <a:latin typeface="Calibri" panose="020F0502020204030204" pitchFamily="34" charset="0"/>
                          <a:ea typeface="Calibri" panose="020F0502020204030204" pitchFamily="34" charset="0"/>
                          <a:cs typeface="Arial" panose="020B0604020202020204" pitchFamily="34" charset="0"/>
                        </a:rPr>
                        <a:t>阶段</a:t>
                      </a:r>
                      <a:r>
                        <a:rPr lang="en-US" sz="1100" b="1" dirty="0">
                          <a:effectLst/>
                          <a:latin typeface="Calibri" panose="020F0502020204030204" pitchFamily="34" charset="0"/>
                          <a:ea typeface="Calibri" panose="020F0502020204030204" pitchFamily="34" charset="0"/>
                          <a:cs typeface="Arial" panose="020B0604020202020204" pitchFamily="34" charset="0"/>
                        </a:rPr>
                        <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058862"/>
                  </a:ext>
                </a:extLst>
              </a:tr>
              <a:tr h="626592">
                <a:tc>
                  <a:txBody>
                    <a:bodyPr/>
                    <a:lstStyle/>
                    <a:p>
                      <a:pPr marL="0" marR="0">
                        <a:lnSpc>
                          <a:spcPct val="107000"/>
                        </a:lnSpc>
                        <a:spcBef>
                          <a:spcPts val="0"/>
                        </a:spcBef>
                        <a:spcAft>
                          <a:spcPts val="800"/>
                        </a:spcAft>
                      </a:pPr>
                      <a:r>
                        <a:rPr lang="en-US" sz="1100" b="1" dirty="0" err="1">
                          <a:effectLst/>
                          <a:latin typeface="Calibri" panose="020F0502020204030204" pitchFamily="34" charset="0"/>
                          <a:ea typeface="Calibri" panose="020F0502020204030204" pitchFamily="34" charset="0"/>
                          <a:cs typeface="Arial" panose="020B0604020202020204" pitchFamily="34" charset="0"/>
                        </a:rPr>
                        <a:t>阶段</a:t>
                      </a:r>
                      <a:r>
                        <a:rPr lang="en-US" sz="1100" b="1" dirty="0">
                          <a:effectLst/>
                          <a:latin typeface="Calibri" panose="020F0502020204030204" pitchFamily="34" charset="0"/>
                          <a:ea typeface="Calibri" panose="020F0502020204030204" pitchFamily="34" charset="0"/>
                          <a:cs typeface="Arial" panose="020B0604020202020204" pitchFamily="34"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696664"/>
                  </a:ext>
                </a:extLst>
              </a:tr>
            </a:tbl>
          </a:graphicData>
        </a:graphic>
      </p:graphicFrame>
    </p:spTree>
    <p:extLst>
      <p:ext uri="{BB962C8B-B14F-4D97-AF65-F5344CB8AC3E}">
        <p14:creationId xmlns:p14="http://schemas.microsoft.com/office/powerpoint/2010/main" val="37715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5715712" cy="572539"/>
          </a:xfrm>
        </p:spPr>
        <p:txBody>
          <a:bodyPr>
            <a:noAutofit/>
          </a:bodyPr>
          <a:lstStyle/>
          <a:p>
            <a:r>
              <a:rPr lang="ja-JP" altLang="en-US" dirty="0">
                <a:latin typeface="Century Gothic"/>
              </a:rPr>
              <a:t>施工 </a:t>
            </a:r>
            <a:r>
              <a:rPr lang="en-US" altLang="ja-JP" dirty="0">
                <a:latin typeface="Century Gothic"/>
              </a:rPr>
              <a:t>– </a:t>
            </a:r>
            <a:r>
              <a:rPr lang="ja-JP" altLang="en-US" dirty="0">
                <a:latin typeface="Century Gothic"/>
              </a:rPr>
              <a:t>阶段 </a:t>
            </a:r>
            <a:r>
              <a:rPr lang="en-US" altLang="ja-JP" dirty="0">
                <a:latin typeface="Century Gothic"/>
              </a:rPr>
              <a:t>1</a:t>
            </a:r>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zh-CN" altLang="en-US" sz="2400" dirty="0">
                <a:solidFill>
                  <a:schemeClr val="accent3">
                    <a:lumMod val="75000"/>
                  </a:schemeClr>
                </a:solidFill>
                <a:latin typeface="Century Gothic"/>
              </a:rPr>
              <a:t>持续时间（</a:t>
            </a:r>
            <a:r>
              <a:rPr lang="en-US" altLang="zh-CN" sz="2400" dirty="0">
                <a:solidFill>
                  <a:schemeClr val="accent3">
                    <a:lumMod val="75000"/>
                  </a:schemeClr>
                </a:solidFill>
                <a:latin typeface="Century Gothic"/>
              </a:rPr>
              <a:t>1.75 </a:t>
            </a:r>
            <a:r>
              <a:rPr lang="zh-CN" altLang="en-US" sz="2400" dirty="0">
                <a:solidFill>
                  <a:schemeClr val="accent3">
                    <a:lumMod val="75000"/>
                  </a:schemeClr>
                </a:solidFill>
                <a:latin typeface="Century Gothic"/>
              </a:rPr>
              <a:t>年） </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4" name="Picture 3">
            <a:extLst>
              <a:ext uri="{FF2B5EF4-FFF2-40B4-BE49-F238E27FC236}">
                <a16:creationId xmlns:a16="http://schemas.microsoft.com/office/drawing/2014/main" id="{39FDEB9C-5425-600F-CFCE-6D2CC35AE469}"/>
              </a:ext>
            </a:extLst>
          </p:cNvPr>
          <p:cNvPicPr>
            <a:picLocks noChangeAspect="1"/>
          </p:cNvPicPr>
          <p:nvPr/>
        </p:nvPicPr>
        <p:blipFill>
          <a:blip r:embed="rId4"/>
          <a:stretch>
            <a:fillRect/>
          </a:stretch>
        </p:blipFill>
        <p:spPr>
          <a:xfrm>
            <a:off x="7907383" y="851267"/>
            <a:ext cx="3485839" cy="5105779"/>
          </a:xfrm>
          <a:prstGeom prst="rect">
            <a:avLst/>
          </a:prstGeom>
        </p:spPr>
      </p:pic>
      <p:sp>
        <p:nvSpPr>
          <p:cNvPr id="7" name="TextBox 6">
            <a:extLst>
              <a:ext uri="{FF2B5EF4-FFF2-40B4-BE49-F238E27FC236}">
                <a16:creationId xmlns:a16="http://schemas.microsoft.com/office/drawing/2014/main" id="{F397DA8A-3291-B779-0145-796F57831B11}"/>
              </a:ext>
            </a:extLst>
          </p:cNvPr>
          <p:cNvSpPr txBox="1"/>
          <p:nvPr/>
        </p:nvSpPr>
        <p:spPr>
          <a:xfrm>
            <a:off x="8139235" y="947529"/>
            <a:ext cx="2397337"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s-US" sz="1800" b="1" dirty="0">
                <a:effectLst/>
                <a:latin typeface="Calibri" panose="020F0502020204030204" pitchFamily="34" charset="0"/>
                <a:ea typeface="Calibri" panose="020F0502020204030204" pitchFamily="34" charset="0"/>
                <a:cs typeface="Arial" panose="020B0604020202020204" pitchFamily="34" charset="0"/>
              </a:rPr>
              <a:t> 1A ~ 2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39ADB0-862F-95A4-D601-FE1AD5AA8CB7}"/>
              </a:ext>
            </a:extLst>
          </p:cNvPr>
          <p:cNvSpPr txBox="1"/>
          <p:nvPr/>
        </p:nvSpPr>
        <p:spPr>
          <a:xfrm>
            <a:off x="8139234" y="2081441"/>
            <a:ext cx="2397337"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s-US" sz="1800" b="1" dirty="0">
                <a:effectLst/>
                <a:latin typeface="Calibri" panose="020F0502020204030204" pitchFamily="34" charset="0"/>
                <a:ea typeface="Calibri" panose="020F0502020204030204" pitchFamily="34" charset="0"/>
                <a:cs typeface="Arial" panose="020B0604020202020204" pitchFamily="34" charset="0"/>
              </a:rPr>
              <a:t> 1A ~ 3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72D9D8B6-4413-0286-109D-80E968F1FDC1}"/>
              </a:ext>
            </a:extLst>
          </p:cNvPr>
          <p:cNvSpPr txBox="1"/>
          <p:nvPr/>
        </p:nvSpPr>
        <p:spPr>
          <a:xfrm>
            <a:off x="8139234" y="3215353"/>
            <a:ext cx="2397337" cy="371064"/>
          </a:xfrm>
          <a:prstGeom prst="rect">
            <a:avLst/>
          </a:prstGeom>
          <a:solidFill>
            <a:srgbClr val="40BC40"/>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s-US" sz="1800" b="1" dirty="0">
                <a:effectLst/>
                <a:latin typeface="Calibri" panose="020F0502020204030204" pitchFamily="34" charset="0"/>
                <a:ea typeface="Calibri" panose="020F0502020204030204" pitchFamily="34" charset="0"/>
                <a:cs typeface="Arial" panose="020B0604020202020204" pitchFamily="34" charset="0"/>
              </a:rPr>
              <a:t> 1C ~ 9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C1791C2-9815-ADA6-82A8-32CFE07E414C}"/>
              </a:ext>
            </a:extLst>
          </p:cNvPr>
          <p:cNvSpPr txBox="1"/>
          <p:nvPr/>
        </p:nvSpPr>
        <p:spPr>
          <a:xfrm>
            <a:off x="8139233" y="4500267"/>
            <a:ext cx="2397337" cy="371064"/>
          </a:xfrm>
          <a:prstGeom prst="rect">
            <a:avLst/>
          </a:prstGeom>
          <a:solidFill>
            <a:srgbClr val="BD7BFF"/>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1D ~ 6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928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lstStyle/>
          <a:p>
            <a:r>
              <a:rPr lang="ja-JP" altLang="en-US" dirty="0"/>
              <a:t>施工 </a:t>
            </a:r>
            <a:r>
              <a:rPr lang="en-US" altLang="ja-JP" dirty="0"/>
              <a:t>– </a:t>
            </a:r>
            <a:r>
              <a:rPr lang="ja-JP" altLang="en-US" dirty="0"/>
              <a:t>第 </a:t>
            </a:r>
            <a:r>
              <a:rPr lang="en-US" altLang="ja-JP" dirty="0"/>
              <a:t>2 </a:t>
            </a:r>
            <a:r>
              <a:rPr lang="ja-JP" altLang="en-US" dirty="0"/>
              <a:t>阶段</a:t>
            </a:r>
            <a:endParaRPr lang="en-US" dirty="0"/>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ja-JP" altLang="en-US" sz="2400" dirty="0">
                <a:solidFill>
                  <a:schemeClr val="accent3">
                    <a:lumMod val="75000"/>
                  </a:schemeClr>
                </a:solidFill>
                <a:latin typeface="Century Gothic"/>
              </a:rPr>
              <a:t>持续时间 </a:t>
            </a:r>
            <a:r>
              <a:rPr lang="en-US" altLang="ja-JP" sz="2400" dirty="0">
                <a:solidFill>
                  <a:schemeClr val="accent3">
                    <a:lumMod val="75000"/>
                  </a:schemeClr>
                </a:solidFill>
                <a:latin typeface="Century Gothic"/>
              </a:rPr>
              <a:t>1 </a:t>
            </a:r>
            <a:r>
              <a:rPr lang="ja-JP" altLang="en-US" sz="2400" dirty="0">
                <a:solidFill>
                  <a:schemeClr val="accent3">
                    <a:lumMod val="75000"/>
                  </a:schemeClr>
                </a:solidFill>
                <a:latin typeface="Century Gothic"/>
              </a:rPr>
              <a:t>年</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7916091" y="1053697"/>
            <a:ext cx="2749426" cy="4586947"/>
          </a:xfrm>
          <a:prstGeom prst="rect">
            <a:avLst/>
          </a:prstGeom>
        </p:spPr>
      </p:pic>
      <p:sp>
        <p:nvSpPr>
          <p:cNvPr id="7" name="TextBox 6">
            <a:extLst>
              <a:ext uri="{FF2B5EF4-FFF2-40B4-BE49-F238E27FC236}">
                <a16:creationId xmlns:a16="http://schemas.microsoft.com/office/drawing/2014/main" id="{08488629-A433-70C6-8ED4-1C5C3A9CD4C1}"/>
              </a:ext>
            </a:extLst>
          </p:cNvPr>
          <p:cNvSpPr txBox="1"/>
          <p:nvPr/>
        </p:nvSpPr>
        <p:spPr>
          <a:xfrm>
            <a:off x="8003097" y="1133061"/>
            <a:ext cx="2440536" cy="371064"/>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2A ~ 3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2F07A1-8864-103D-DA8B-6A1BC740C243}"/>
              </a:ext>
            </a:extLst>
          </p:cNvPr>
          <p:cNvSpPr txBox="1"/>
          <p:nvPr/>
        </p:nvSpPr>
        <p:spPr>
          <a:xfrm>
            <a:off x="8033857" y="2115971"/>
            <a:ext cx="2440536" cy="371064"/>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2B ~ 4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EC8D0953-B23B-050E-1DF5-D2DB252394A9}"/>
              </a:ext>
            </a:extLst>
          </p:cNvPr>
          <p:cNvSpPr txBox="1"/>
          <p:nvPr/>
        </p:nvSpPr>
        <p:spPr>
          <a:xfrm>
            <a:off x="8017081" y="3472040"/>
            <a:ext cx="2440536" cy="371064"/>
          </a:xfrm>
          <a:prstGeom prst="rect">
            <a:avLst/>
          </a:prstGeom>
          <a:solidFill>
            <a:srgbClr val="4DC14D"/>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2C ~2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D4150F3-0BD4-80EE-7A45-72A56C0BAB24}"/>
              </a:ext>
            </a:extLst>
          </p:cNvPr>
          <p:cNvSpPr txBox="1"/>
          <p:nvPr/>
        </p:nvSpPr>
        <p:spPr>
          <a:xfrm>
            <a:off x="8017081" y="4337256"/>
            <a:ext cx="2440536" cy="371064"/>
          </a:xfrm>
          <a:prstGeom prst="rect">
            <a:avLst/>
          </a:prstGeom>
          <a:solidFill>
            <a:srgbClr val="BD7BFF"/>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2D ~ 3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252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8689844" cy="832745"/>
          </a:xfrm>
        </p:spPr>
        <p:txBody>
          <a:bodyPr>
            <a:normAutofit/>
          </a:bodyPr>
          <a:lstStyle/>
          <a:p>
            <a:r>
              <a:rPr lang="en-US" dirty="0"/>
              <a:t>I-980 Jackson Street </a:t>
            </a:r>
            <a:r>
              <a:rPr lang="ja-JP" altLang="en-US" dirty="0"/>
              <a:t>出口匝道绕行 </a:t>
            </a:r>
            <a:endParaRPr lang="en-US" dirty="0"/>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大约需要 </a:t>
            </a:r>
            <a:r>
              <a:rPr lang="en-US" altLang="zh-CN" b="1" dirty="0">
                <a:cs typeface="Calibri"/>
              </a:rPr>
              <a:t>1 </a:t>
            </a:r>
            <a:r>
              <a:rPr lang="zh-CN" altLang="en-US" b="1" dirty="0">
                <a:cs typeface="Calibri"/>
              </a:rPr>
              <a:t>年时间拆除现有结构，重新调整并建造新结构 </a:t>
            </a:r>
            <a:endParaRPr lang="en-US" sz="2400" b="1"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altLang="ja-JP" b="1" dirty="0">
                <a:cs typeface="Calibri"/>
              </a:rPr>
              <a:t>11</a:t>
            </a:r>
            <a:r>
              <a:rPr lang="en-US" b="1" dirty="0">
                <a:cs typeface="Calibri"/>
              </a:rPr>
              <a:t>th Street </a:t>
            </a:r>
            <a:r>
              <a:rPr lang="ja-JP" altLang="en-US" b="1" dirty="0">
                <a:cs typeface="Calibri"/>
              </a:rPr>
              <a:t>前往 </a:t>
            </a:r>
            <a:r>
              <a:rPr lang="en-US" b="1" dirty="0">
                <a:cs typeface="Calibri"/>
              </a:rPr>
              <a:t>Jackson Street</a:t>
            </a:r>
          </a:p>
        </p:txBody>
      </p:sp>
    </p:spTree>
    <p:extLst>
      <p:ext uri="{BB962C8B-B14F-4D97-AF65-F5344CB8AC3E}">
        <p14:creationId xmlns:p14="http://schemas.microsoft.com/office/powerpoint/2010/main" val="30250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0009686" cy="832745"/>
          </a:xfrm>
        </p:spPr>
        <p:txBody>
          <a:bodyPr>
            <a:normAutofit/>
          </a:bodyPr>
          <a:lstStyle/>
          <a:p>
            <a:r>
              <a:rPr lang="en-US" dirty="0">
                <a:latin typeface="Century Gothic"/>
              </a:rPr>
              <a:t>Oak Street </a:t>
            </a:r>
            <a:r>
              <a:rPr lang="ja-JP" altLang="en-US" dirty="0">
                <a:latin typeface="Century Gothic"/>
              </a:rPr>
              <a:t>出口匝道绕行 </a:t>
            </a:r>
            <a:endParaRPr lang="en-US" dirty="0">
              <a:latin typeface="Century Gothic"/>
            </a:endParaRP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646331"/>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夜间和周末关闭，以改进匝道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绕行将重新安排司机从 </a:t>
            </a:r>
            <a:r>
              <a:rPr lang="en-US" b="1" dirty="0">
                <a:cs typeface="Calibri"/>
              </a:rPr>
              <a:t>Broadway </a:t>
            </a:r>
            <a:r>
              <a:rPr lang="ja-JP" altLang="en-US" b="1" dirty="0">
                <a:cs typeface="Calibri"/>
              </a:rPr>
              <a:t>出口绕回 </a:t>
            </a:r>
            <a:r>
              <a:rPr lang="en-US" altLang="ja-JP" b="1" dirty="0">
                <a:cs typeface="Calibri"/>
              </a:rPr>
              <a:t>7</a:t>
            </a:r>
            <a:r>
              <a:rPr lang="en-US" b="1" dirty="0">
                <a:cs typeface="Calibri"/>
              </a:rPr>
              <a:t>th Street</a:t>
            </a:r>
          </a:p>
        </p:txBody>
      </p:sp>
    </p:spTree>
    <p:extLst>
      <p:ext uri="{BB962C8B-B14F-4D97-AF65-F5344CB8AC3E}">
        <p14:creationId xmlns:p14="http://schemas.microsoft.com/office/powerpoint/2010/main" val="375346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646331"/>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沿 </a:t>
            </a:r>
            <a:r>
              <a:rPr lang="en-US" altLang="zh-CN" b="1" dirty="0">
                <a:cs typeface="Calibri"/>
              </a:rPr>
              <a:t>SB I-880 </a:t>
            </a:r>
            <a:r>
              <a:rPr lang="zh-CN" altLang="en-US" b="1" dirty="0">
                <a:cs typeface="Calibri"/>
              </a:rPr>
              <a:t>拆除和重建挡土墙大约需要 </a:t>
            </a:r>
            <a:r>
              <a:rPr lang="en-US" altLang="zh-CN" b="1" dirty="0">
                <a:cs typeface="Calibri"/>
              </a:rPr>
              <a:t>6 </a:t>
            </a:r>
            <a:r>
              <a:rPr lang="zh-CN" altLang="en-US" b="1" dirty="0">
                <a:cs typeface="Calibri"/>
              </a:rPr>
              <a:t>个月</a:t>
            </a:r>
            <a:endParaRPr lang="en-US" b="1" dirty="0">
              <a:cs typeface="Calibri"/>
            </a:endParaRP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altLang="ja-JP" b="1" dirty="0">
                <a:cs typeface="Calibri"/>
              </a:rPr>
              <a:t>7</a:t>
            </a:r>
            <a:r>
              <a:rPr lang="en-US" b="1" dirty="0">
                <a:cs typeface="Calibri"/>
              </a:rPr>
              <a:t>th Street </a:t>
            </a:r>
            <a:r>
              <a:rPr lang="ja-JP" altLang="en-US" b="1" dirty="0">
                <a:cs typeface="Calibri"/>
              </a:rPr>
              <a:t>至 </a:t>
            </a:r>
            <a:r>
              <a:rPr lang="en-US" b="1" dirty="0">
                <a:cs typeface="Calibri"/>
              </a:rPr>
              <a:t>Madison Street </a:t>
            </a:r>
            <a:r>
              <a:rPr lang="ja-JP" altLang="en-US" b="1" dirty="0">
                <a:cs typeface="Calibri"/>
              </a:rPr>
              <a:t>至 </a:t>
            </a:r>
            <a:r>
              <a:rPr lang="en-US" altLang="ja-JP" b="1" dirty="0">
                <a:cs typeface="Calibri"/>
              </a:rPr>
              <a:t>5</a:t>
            </a:r>
            <a:r>
              <a:rPr lang="en-US" b="1" dirty="0">
                <a:cs typeface="Calibri"/>
              </a:rPr>
              <a:t>th Street</a:t>
            </a: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6274448" cy="832745"/>
          </a:xfrm>
        </p:spPr>
        <p:txBody>
          <a:bodyPr>
            <a:normAutofit/>
          </a:bodyPr>
          <a:lstStyle/>
          <a:p>
            <a:r>
              <a:rPr lang="en-US" dirty="0"/>
              <a:t>SB I-880 </a:t>
            </a:r>
            <a:r>
              <a:rPr lang="ja-JP" altLang="en-US" dirty="0"/>
              <a:t>入口匝道绕行 </a:t>
            </a:r>
            <a:endParaRPr lang="en-US" dirty="0"/>
          </a:p>
        </p:txBody>
      </p:sp>
    </p:spTree>
    <p:extLst>
      <p:ext uri="{BB962C8B-B14F-4D97-AF65-F5344CB8AC3E}">
        <p14:creationId xmlns:p14="http://schemas.microsoft.com/office/powerpoint/2010/main" val="119813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a:bodyPr>
          <a:lstStyle/>
          <a:p>
            <a:r>
              <a:rPr lang="en-US" dirty="0"/>
              <a:t>Posey </a:t>
            </a:r>
            <a:r>
              <a:rPr lang="ja-JP" altLang="en-US" dirty="0"/>
              <a:t>地铁绕行 </a:t>
            </a:r>
            <a:endParaRPr lang="en-US" dirty="0"/>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夜间和周末关闭，以进行建筑物拆除和交通管制</a:t>
            </a:r>
            <a:endParaRPr lang="en-US" b="1" dirty="0">
              <a:cs typeface="Calibri"/>
            </a:endParaRP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b="1" dirty="0">
                <a:cs typeface="Calibri"/>
              </a:rPr>
              <a:t>Lincoln Ave </a:t>
            </a:r>
            <a:r>
              <a:rPr lang="ja-JP" altLang="en-US" b="1" dirty="0">
                <a:cs typeface="Calibri"/>
              </a:rPr>
              <a:t>至 </a:t>
            </a:r>
            <a:r>
              <a:rPr lang="en-US" b="1" dirty="0">
                <a:cs typeface="Calibri"/>
              </a:rPr>
              <a:t>Park Street </a:t>
            </a:r>
            <a:r>
              <a:rPr lang="ja-JP" altLang="en-US" b="1" dirty="0">
                <a:cs typeface="Calibri"/>
              </a:rPr>
              <a:t>至 </a:t>
            </a:r>
            <a:r>
              <a:rPr lang="en-US" b="1" dirty="0">
                <a:cs typeface="Calibri"/>
              </a:rPr>
              <a:t>NB I-880，</a:t>
            </a:r>
            <a:r>
              <a:rPr lang="ja-JP" altLang="en-US" b="1" dirty="0">
                <a:cs typeface="Calibri"/>
              </a:rPr>
              <a:t>然后从 </a:t>
            </a:r>
            <a:r>
              <a:rPr lang="en-US" b="1" dirty="0">
                <a:cs typeface="Calibri"/>
              </a:rPr>
              <a:t>Oak Street </a:t>
            </a:r>
            <a:r>
              <a:rPr lang="ja-JP" altLang="en-US" b="1" dirty="0">
                <a:cs typeface="Calibri"/>
              </a:rPr>
              <a:t>驶出</a:t>
            </a:r>
            <a:endParaRPr lang="en-US" b="1" dirty="0">
              <a:cs typeface="Calibri"/>
            </a:endParaRPr>
          </a:p>
        </p:txBody>
      </p:sp>
    </p:spTree>
    <p:extLst>
      <p:ext uri="{BB962C8B-B14F-4D97-AF65-F5344CB8AC3E}">
        <p14:creationId xmlns:p14="http://schemas.microsoft.com/office/powerpoint/2010/main" val="425309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369332"/>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夜间封闭交通管制</a:t>
            </a:r>
            <a:endParaRPr lang="en-US" b="1" dirty="0">
              <a:cs typeface="Calibri"/>
            </a:endParaRP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b="1" dirty="0">
                <a:cs typeface="Calibri"/>
              </a:rPr>
              <a:t>SB I-880 </a:t>
            </a:r>
            <a:r>
              <a:rPr lang="ja-JP" altLang="en-US" b="1" dirty="0">
                <a:cs typeface="Calibri"/>
              </a:rPr>
              <a:t>至 </a:t>
            </a:r>
            <a:r>
              <a:rPr lang="en-US" altLang="ja-JP" b="1" dirty="0">
                <a:cs typeface="Calibri"/>
              </a:rPr>
              <a:t>23</a:t>
            </a:r>
            <a:r>
              <a:rPr lang="en-US" b="1" dirty="0">
                <a:cs typeface="Calibri"/>
              </a:rPr>
              <a:t>rd Street </a:t>
            </a:r>
            <a:r>
              <a:rPr lang="ja-JP" altLang="en-US" b="1" dirty="0">
                <a:cs typeface="Calibri"/>
              </a:rPr>
              <a:t>至 </a:t>
            </a:r>
            <a:r>
              <a:rPr lang="en-US" b="1" dirty="0">
                <a:cs typeface="Calibri"/>
              </a:rPr>
              <a:t>Park Street </a:t>
            </a:r>
            <a:r>
              <a:rPr lang="ja-JP" altLang="en-US" b="1" dirty="0">
                <a:cs typeface="Calibri"/>
              </a:rPr>
              <a:t>至 </a:t>
            </a:r>
            <a:r>
              <a:rPr lang="en-US" b="1" dirty="0">
                <a:cs typeface="Calibri"/>
              </a:rPr>
              <a:t>Lincoln Ave</a:t>
            </a:r>
          </a:p>
        </p:txBody>
      </p:sp>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a:bodyPr>
          <a:lstStyle/>
          <a:p>
            <a:r>
              <a:rPr lang="en-US" dirty="0"/>
              <a:t>Webster </a:t>
            </a:r>
            <a:r>
              <a:rPr lang="ja-JP" altLang="en-US" dirty="0"/>
              <a:t>地铁绕行 </a:t>
            </a:r>
            <a:endParaRPr lang="en-US" dirty="0"/>
          </a:p>
        </p:txBody>
      </p:sp>
    </p:spTree>
    <p:extLst>
      <p:ext uri="{BB962C8B-B14F-4D97-AF65-F5344CB8AC3E}">
        <p14:creationId xmlns:p14="http://schemas.microsoft.com/office/powerpoint/2010/main" val="146897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项目目的和需求 </a:t>
            </a:r>
            <a:endParaRPr lang="en-US" dirty="0"/>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zh-CN" altLang="en-US" sz="2400" dirty="0">
                <a:latin typeface="Century Gothic"/>
              </a:rPr>
              <a:t>提升多式联运安全，减少区域和当地交通之间的冲突 </a:t>
            </a:r>
            <a:endParaRPr lang="en-US" altLang="zh-CN"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zh-CN" altLang="en-US" sz="2400" dirty="0">
                <a:latin typeface="Century Gothic"/>
              </a:rPr>
              <a:t>加强项目研究区域内自行车和行人的无障碍性及连通性 </a:t>
            </a:r>
            <a:endParaRPr lang="en-US" altLang="zh-CN"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n-US" altLang="zh-CN" sz="2400" dirty="0">
                <a:latin typeface="Century Gothic"/>
              </a:rPr>
              <a:t>-	</a:t>
            </a:r>
            <a:r>
              <a:rPr lang="zh-CN" altLang="en-US" sz="2400" dirty="0">
                <a:latin typeface="Century Gothic"/>
              </a:rPr>
              <a:t>改善 </a:t>
            </a:r>
            <a:r>
              <a:rPr lang="en-US" altLang="zh-CN" sz="2400" dirty="0">
                <a:latin typeface="Century Gothic"/>
              </a:rPr>
              <a:t>I-880</a:t>
            </a:r>
            <a:r>
              <a:rPr lang="zh-CN" altLang="en-US" sz="2400" dirty="0">
                <a:latin typeface="Century Gothic"/>
              </a:rPr>
              <a:t>、</a:t>
            </a:r>
            <a:r>
              <a:rPr lang="en-US" altLang="zh-CN" sz="2400" dirty="0">
                <a:latin typeface="Century Gothic"/>
              </a:rPr>
              <a:t>SR-260</a:t>
            </a:r>
            <a:r>
              <a:rPr lang="zh-CN" altLang="en-US" sz="2400" dirty="0">
                <a:latin typeface="Century Gothic"/>
              </a:rPr>
              <a:t>、奥克兰市中心社区和阿拉米达市之间旅客的流动性和可达性 </a:t>
            </a:r>
            <a:endParaRPr lang="en-US" altLang="zh-CN" sz="2400" dirty="0">
              <a:latin typeface="Century Gothic"/>
            </a:endParaRPr>
          </a:p>
          <a:p>
            <a:pPr marL="284163" indent="-284163" defTabSz="457200" fontAlgn="base">
              <a:lnSpc>
                <a:spcPct val="100000"/>
              </a:lnSpc>
              <a:spcBef>
                <a:spcPts val="600"/>
              </a:spcBef>
              <a:spcAft>
                <a:spcPts val="1200"/>
              </a:spcAft>
              <a:buClrTx/>
              <a:buFont typeface="Arial" charset="0"/>
              <a:buChar char="•"/>
              <a:defRPr/>
            </a:pPr>
            <a:r>
              <a:rPr lang="zh-CN" altLang="en-US" sz="2400" dirty="0">
                <a:latin typeface="Century Gothic"/>
              </a:rPr>
              <a:t>减少高速公路区域交通以及当地道路和地区社区的拥堵</a:t>
            </a:r>
            <a:endParaRPr lang="en-US" sz="2400" dirty="0">
              <a:latin typeface="Century Gothic"/>
            </a:endParaRP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10235833" cy="832745"/>
          </a:xfrm>
        </p:spPr>
        <p:txBody>
          <a:bodyPr>
            <a:normAutofit/>
          </a:bodyPr>
          <a:lstStyle/>
          <a:p>
            <a:r>
              <a:rPr lang="zh-CN" altLang="en-US" dirty="0">
                <a:latin typeface="Century Gothic"/>
              </a:rPr>
              <a:t>保持行人和自行车的流动性 </a:t>
            </a:r>
            <a:endParaRPr lang="en-US"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zh-CN" altLang="en-US" sz="1600" dirty="0">
                <a:latin typeface="Century Gothic"/>
              </a:rPr>
              <a:t>施工期间的临时步行道将为施工作业区周围提供受保护的人行通道</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304907"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dirty="0">
                <a:latin typeface="Century Gothic"/>
              </a:rPr>
              <a:t>当现有的 </a:t>
            </a:r>
            <a:r>
              <a:rPr lang="en-US" altLang="zh-CN" sz="1600" dirty="0">
                <a:latin typeface="Century Gothic"/>
              </a:rPr>
              <a:t>I</a:t>
            </a:r>
            <a:r>
              <a:rPr lang="zh-CN" altLang="en-US" sz="1600" dirty="0">
                <a:latin typeface="Century Gothic"/>
              </a:rPr>
              <a:t>、</a:t>
            </a:r>
            <a:r>
              <a:rPr lang="en-US" altLang="zh-CN" sz="1600" dirty="0">
                <a:latin typeface="Century Gothic"/>
              </a:rPr>
              <a:t>II </a:t>
            </a:r>
            <a:r>
              <a:rPr lang="zh-CN" altLang="en-US" sz="1600" dirty="0">
                <a:latin typeface="Century Gothic"/>
              </a:rPr>
              <a:t>和 </a:t>
            </a:r>
            <a:r>
              <a:rPr lang="en-US" altLang="zh-CN" sz="1600" dirty="0">
                <a:latin typeface="Century Gothic"/>
              </a:rPr>
              <a:t>IV </a:t>
            </a:r>
            <a:r>
              <a:rPr lang="zh-CN" altLang="en-US" sz="1600" dirty="0">
                <a:latin typeface="Century Gothic"/>
              </a:rPr>
              <a:t>级自行车设施受到施工活动影响时，将提供 </a:t>
            </a:r>
            <a:r>
              <a:rPr lang="en-US" altLang="zh-CN" sz="1600" dirty="0">
                <a:latin typeface="Century Gothic"/>
              </a:rPr>
              <a:t>III </a:t>
            </a:r>
            <a:r>
              <a:rPr lang="zh-CN" altLang="en-US" sz="1600" dirty="0">
                <a:latin typeface="Century Gothic"/>
              </a:rPr>
              <a:t>级自行车路线</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ja-JP" altLang="en-US" dirty="0"/>
              <a:t>项目进度表</a:t>
            </a:r>
            <a:endParaRPr lang="en-US" dirty="0"/>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885942743"/>
              </p:ext>
            </p:extLst>
          </p:nvPr>
        </p:nvGraphicFramePr>
        <p:xfrm>
          <a:off x="570155" y="1590048"/>
          <a:ext cx="11069249" cy="3545067"/>
        </p:xfrm>
        <a:graphic>
          <a:graphicData uri="http://schemas.openxmlformats.org/drawingml/2006/table">
            <a:tbl>
              <a:tblPr firstRow="1" bandRow="1">
                <a:tableStyleId>{93296810-A885-4BE3-A3E7-6D5BEEA58F35}</a:tableStyleId>
              </a:tblPr>
              <a:tblGrid>
                <a:gridCol w="7334325">
                  <a:extLst>
                    <a:ext uri="{9D8B030D-6E8A-4147-A177-3AD203B41FA5}">
                      <a16:colId xmlns:a16="http://schemas.microsoft.com/office/drawing/2014/main" val="555330267"/>
                    </a:ext>
                  </a:extLst>
                </a:gridCol>
                <a:gridCol w="3734924">
                  <a:extLst>
                    <a:ext uri="{9D8B030D-6E8A-4147-A177-3AD203B41FA5}">
                      <a16:colId xmlns:a16="http://schemas.microsoft.com/office/drawing/2014/main" val="3023133202"/>
                    </a:ext>
                  </a:extLst>
                </a:gridCol>
              </a:tblGrid>
              <a:tr h="589675">
                <a:tc>
                  <a:txBody>
                    <a:bodyPr/>
                    <a:lstStyle/>
                    <a:p>
                      <a:r>
                        <a:rPr lang="ja-JP" altLang="en-US" sz="2600" dirty="0"/>
                        <a:t>项目里程碑</a:t>
                      </a:r>
                      <a:endParaRPr lang="en-US" sz="2600" dirty="0"/>
                    </a:p>
                  </a:txBody>
                  <a:tcPr anchor="ctr">
                    <a:solidFill>
                      <a:srgbClr val="0069AA"/>
                    </a:solidFill>
                  </a:tcPr>
                </a:tc>
                <a:tc>
                  <a:txBody>
                    <a:bodyPr/>
                    <a:lstStyle/>
                    <a:p>
                      <a:pPr marL="91440"/>
                      <a:r>
                        <a:rPr lang="ja-JP" altLang="en-US" sz="2600" dirty="0"/>
                        <a:t>按阶段安排</a:t>
                      </a:r>
                      <a:endParaRPr lang="en-US" sz="2600" dirty="0"/>
                    </a:p>
                  </a:txBody>
                  <a:tcPr anchor="ctr">
                    <a:solidFill>
                      <a:srgbClr val="0069AA"/>
                    </a:solidFill>
                  </a:tcPr>
                </a:tc>
                <a:extLst>
                  <a:ext uri="{0D108BD9-81ED-4DB2-BD59-A6C34878D82A}">
                    <a16:rowId xmlns:a16="http://schemas.microsoft.com/office/drawing/2014/main" val="1899178102"/>
                  </a:ext>
                </a:extLst>
              </a:tr>
              <a:tr h="563942">
                <a:tc>
                  <a:txBody>
                    <a:bodyPr/>
                    <a:lstStyle/>
                    <a:p>
                      <a:r>
                        <a:rPr lang="ja-JP" altLang="en-US" b="1" dirty="0">
                          <a:latin typeface="Century Gothic" panose="020B0502020202020204" pitchFamily="34" charset="0"/>
                        </a:rPr>
                        <a:t>范围界定</a:t>
                      </a:r>
                      <a:endParaRPr lang="en-US" b="1" dirty="0">
                        <a:latin typeface="Century Gothic" panose="020B0502020202020204" pitchFamily="34" charset="0"/>
                      </a:endParaRPr>
                    </a:p>
                  </a:txBody>
                  <a:tcPr>
                    <a:solidFill>
                      <a:srgbClr val="F0F5FA"/>
                    </a:solidFill>
                  </a:tcPr>
                </a:tc>
                <a:tc>
                  <a:txBody>
                    <a:bodyPr/>
                    <a:lstStyle/>
                    <a:p>
                      <a:r>
                        <a:rPr lang="en-US" altLang="ja-JP" b="0" dirty="0">
                          <a:latin typeface="Century Gothic" panose="020B0502020202020204" pitchFamily="34" charset="0"/>
                        </a:rPr>
                        <a:t>2009 </a:t>
                      </a:r>
                      <a:r>
                        <a:rPr lang="ja-JP" altLang="en-US" b="0" dirty="0">
                          <a:latin typeface="Century Gothic" panose="020B0502020202020204" pitchFamily="34" charset="0"/>
                        </a:rPr>
                        <a:t>年夏季 </a:t>
                      </a:r>
                      <a:r>
                        <a:rPr lang="en-US" altLang="ja-JP" b="0" dirty="0">
                          <a:latin typeface="Century Gothic" panose="020B0502020202020204" pitchFamily="34" charset="0"/>
                        </a:rPr>
                        <a:t>- 2011 </a:t>
                      </a:r>
                      <a:r>
                        <a:rPr lang="ja-JP" altLang="en-US" b="0" dirty="0">
                          <a:latin typeface="Century Gothic" panose="020B0502020202020204" pitchFamily="34" charset="0"/>
                        </a:rPr>
                        <a:t>年春季</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2179683504"/>
                  </a:ext>
                </a:extLst>
              </a:tr>
              <a:tr h="478290">
                <a:tc>
                  <a:txBody>
                    <a:bodyPr/>
                    <a:lstStyle/>
                    <a:p>
                      <a:r>
                        <a:rPr lang="zh-CN" altLang="en-US" b="1" dirty="0">
                          <a:latin typeface="Century Gothic" panose="020B0502020202020204" pitchFamily="34" charset="0"/>
                        </a:rPr>
                        <a:t>初步工程</a:t>
                      </a:r>
                      <a:r>
                        <a:rPr lang="en-US" altLang="zh-CN" b="1" dirty="0">
                          <a:latin typeface="Century Gothic" panose="020B0502020202020204" pitchFamily="34" charset="0"/>
                        </a:rPr>
                        <a:t>/</a:t>
                      </a:r>
                      <a:r>
                        <a:rPr lang="zh-CN" altLang="en-US" b="1" dirty="0">
                          <a:latin typeface="Century Gothic" panose="020B0502020202020204" pitchFamily="34" charset="0"/>
                        </a:rPr>
                        <a:t>环境</a:t>
                      </a:r>
                      <a:endParaRPr lang="en-US" b="1" dirty="0">
                        <a:latin typeface="Century Gothic" panose="020B0502020202020204" pitchFamily="34" charset="0"/>
                      </a:endParaRPr>
                    </a:p>
                  </a:txBody>
                  <a:tcPr>
                    <a:noFill/>
                  </a:tcPr>
                </a:tc>
                <a:tc>
                  <a:txBody>
                    <a:bodyPr/>
                    <a:lstStyle/>
                    <a:p>
                      <a:r>
                        <a:rPr lang="en-US" altLang="ja-JP" b="0" dirty="0">
                          <a:latin typeface="Century Gothic" panose="020B0502020202020204" pitchFamily="34" charset="0"/>
                        </a:rPr>
                        <a:t>2017 </a:t>
                      </a:r>
                      <a:r>
                        <a:rPr lang="ja-JP" altLang="en-US" b="0" dirty="0">
                          <a:latin typeface="Century Gothic" panose="020B0502020202020204" pitchFamily="34" charset="0"/>
                        </a:rPr>
                        <a:t>年秋季至 </a:t>
                      </a:r>
                      <a:r>
                        <a:rPr lang="en-US" altLang="ja-JP" b="0" dirty="0">
                          <a:latin typeface="Century Gothic" panose="020B0502020202020204" pitchFamily="34" charset="0"/>
                        </a:rPr>
                        <a:t>2022 </a:t>
                      </a:r>
                      <a:r>
                        <a:rPr lang="ja-JP" altLang="en-US" b="0" dirty="0">
                          <a:latin typeface="Century Gothic" panose="020B0502020202020204" pitchFamily="34" charset="0"/>
                        </a:rPr>
                        <a:t>年初</a:t>
                      </a:r>
                      <a:endParaRPr lang="en-US" b="0" dirty="0">
                        <a:latin typeface="Century Gothic" panose="020B0502020202020204" pitchFamily="34" charset="0"/>
                      </a:endParaRPr>
                    </a:p>
                  </a:txBody>
                  <a:tcPr>
                    <a:noFill/>
                  </a:tcPr>
                </a:tc>
                <a:extLst>
                  <a:ext uri="{0D108BD9-81ED-4DB2-BD59-A6C34878D82A}">
                    <a16:rowId xmlns:a16="http://schemas.microsoft.com/office/drawing/2014/main" val="2704877164"/>
                  </a:ext>
                </a:extLst>
              </a:tr>
              <a:tr h="478290">
                <a:tc>
                  <a:txBody>
                    <a:bodyPr/>
                    <a:lstStyle/>
                    <a:p>
                      <a:r>
                        <a:rPr lang="ja-JP" altLang="en-US" b="1" dirty="0">
                          <a:latin typeface="Century Gothic" panose="020B0502020202020204" pitchFamily="34" charset="0"/>
                        </a:rPr>
                        <a:t>最终设计</a:t>
                      </a:r>
                      <a:endParaRPr lang="en-US" b="1" dirty="0">
                        <a:latin typeface="Century Gothic" panose="020B0502020202020204" pitchFamily="34" charset="0"/>
                      </a:endParaRPr>
                    </a:p>
                  </a:txBody>
                  <a:tcPr>
                    <a:solidFill>
                      <a:srgbClr val="F0F5FA"/>
                    </a:solidFill>
                  </a:tcPr>
                </a:tc>
                <a:tc>
                  <a:txBody>
                    <a:bodyPr/>
                    <a:lstStyle/>
                    <a:p>
                      <a:r>
                        <a:rPr lang="en-US" altLang="ja-JP" b="0" dirty="0">
                          <a:latin typeface="Century Gothic" panose="020B0502020202020204" pitchFamily="34" charset="0"/>
                        </a:rPr>
                        <a:t>2022 </a:t>
                      </a:r>
                      <a:r>
                        <a:rPr lang="ja-JP" altLang="en-US" b="0" dirty="0">
                          <a:latin typeface="Century Gothic" panose="020B0502020202020204" pitchFamily="34" charset="0"/>
                        </a:rPr>
                        <a:t>年 </a:t>
                      </a:r>
                      <a:r>
                        <a:rPr lang="en-US" altLang="ja-JP" b="0" dirty="0">
                          <a:latin typeface="Century Gothic" panose="020B0502020202020204" pitchFamily="34" charset="0"/>
                        </a:rPr>
                        <a:t>2 </a:t>
                      </a:r>
                      <a:r>
                        <a:rPr lang="ja-JP" altLang="en-US" b="0" dirty="0">
                          <a:latin typeface="Century Gothic" panose="020B0502020202020204" pitchFamily="34" charset="0"/>
                        </a:rPr>
                        <a:t>月至 </a:t>
                      </a:r>
                      <a:r>
                        <a:rPr lang="en-US" altLang="ja-JP" b="0" dirty="0">
                          <a:latin typeface="Century Gothic" panose="020B0502020202020204" pitchFamily="34" charset="0"/>
                        </a:rPr>
                        <a:t>2024 </a:t>
                      </a:r>
                      <a:r>
                        <a:rPr lang="ja-JP" altLang="en-US" b="0" dirty="0">
                          <a:latin typeface="Century Gothic" panose="020B0502020202020204" pitchFamily="34" charset="0"/>
                        </a:rPr>
                        <a:t>年秋季</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2680242908"/>
                  </a:ext>
                </a:extLst>
              </a:tr>
              <a:tr h="478290">
                <a:tc>
                  <a:txBody>
                    <a:bodyPr/>
                    <a:lstStyle/>
                    <a:p>
                      <a:r>
                        <a:rPr lang="zh-CN" altLang="en-US" b="1" dirty="0">
                          <a:latin typeface="Century Gothic" panose="020B0502020202020204" pitchFamily="34" charset="0"/>
                        </a:rPr>
                        <a:t>项目广告</a:t>
                      </a:r>
                      <a:r>
                        <a:rPr lang="en-US" altLang="zh-CN" b="1" dirty="0">
                          <a:latin typeface="Century Gothic" panose="020B0502020202020204" pitchFamily="34" charset="0"/>
                        </a:rPr>
                        <a:t>/</a:t>
                      </a:r>
                      <a:r>
                        <a:rPr lang="zh-CN" altLang="en-US" b="1" dirty="0">
                          <a:latin typeface="Century Gothic" panose="020B0502020202020204" pitchFamily="34" charset="0"/>
                        </a:rPr>
                        <a:t>招标流程</a:t>
                      </a:r>
                      <a:endParaRPr lang="en-US" b="1" dirty="0">
                        <a:latin typeface="Century Gothic" panose="020B0502020202020204" pitchFamily="34" charset="0"/>
                      </a:endParaRPr>
                    </a:p>
                  </a:txBody>
                  <a:tcPr>
                    <a:noFill/>
                  </a:tcPr>
                </a:tc>
                <a:tc>
                  <a:txBody>
                    <a:bodyPr/>
                    <a:lstStyle/>
                    <a:p>
                      <a:r>
                        <a:rPr lang="en-US" altLang="ja-JP" b="0" dirty="0">
                          <a:latin typeface="Century Gothic" panose="020B0502020202020204" pitchFamily="34" charset="0"/>
                        </a:rPr>
                        <a:t>2022 </a:t>
                      </a:r>
                      <a:r>
                        <a:rPr lang="ja-JP" altLang="en-US" b="0" dirty="0">
                          <a:latin typeface="Century Gothic" panose="020B0502020202020204" pitchFamily="34" charset="0"/>
                        </a:rPr>
                        <a:t>年初至 </a:t>
                      </a:r>
                      <a:r>
                        <a:rPr lang="en-US" altLang="ja-JP" b="0" dirty="0">
                          <a:latin typeface="Century Gothic" panose="020B0502020202020204" pitchFamily="34" charset="0"/>
                        </a:rPr>
                        <a:t>2024 </a:t>
                      </a:r>
                      <a:r>
                        <a:rPr lang="ja-JP" altLang="en-US" b="0" dirty="0">
                          <a:latin typeface="Century Gothic" panose="020B0502020202020204" pitchFamily="34" charset="0"/>
                        </a:rPr>
                        <a:t>年秋季</a:t>
                      </a:r>
                      <a:endParaRPr lang="en-US" b="0" dirty="0">
                        <a:latin typeface="Century Gothic" panose="020B0502020202020204" pitchFamily="34" charset="0"/>
                      </a:endParaRPr>
                    </a:p>
                  </a:txBody>
                  <a:tcPr>
                    <a:noFill/>
                  </a:tcPr>
                </a:tc>
                <a:extLst>
                  <a:ext uri="{0D108BD9-81ED-4DB2-BD59-A6C34878D82A}">
                    <a16:rowId xmlns:a16="http://schemas.microsoft.com/office/drawing/2014/main" val="2917533362"/>
                  </a:ext>
                </a:extLst>
              </a:tr>
              <a:tr h="478290">
                <a:tc>
                  <a:txBody>
                    <a:bodyPr/>
                    <a:lstStyle/>
                    <a:p>
                      <a:r>
                        <a:rPr lang="ja-JP" altLang="en-US" b="1" dirty="0">
                          <a:latin typeface="Century Gothic" panose="020B0502020202020204" pitchFamily="34" charset="0"/>
                        </a:rPr>
                        <a:t>建造</a:t>
                      </a:r>
                      <a:endParaRPr lang="en-US" b="1" dirty="0">
                        <a:latin typeface="Century Gothic" panose="020B0502020202020204" pitchFamily="34" charset="0"/>
                      </a:endParaRPr>
                    </a:p>
                  </a:txBody>
                  <a:tcPr>
                    <a:solidFill>
                      <a:srgbClr val="F0F5FA"/>
                    </a:solidFill>
                  </a:tcPr>
                </a:tc>
                <a:tc>
                  <a:txBody>
                    <a:bodyPr/>
                    <a:lstStyle/>
                    <a:p>
                      <a:r>
                        <a:rPr lang="en-US" altLang="ja-JP" b="0" dirty="0">
                          <a:latin typeface="Century Gothic" panose="020B0502020202020204" pitchFamily="34" charset="0"/>
                        </a:rPr>
                        <a:t>2025</a:t>
                      </a:r>
                      <a:r>
                        <a:rPr lang="ja-JP" altLang="en-US" b="0" dirty="0">
                          <a:latin typeface="Century Gothic" panose="020B0502020202020204" pitchFamily="34" charset="0"/>
                        </a:rPr>
                        <a:t>年春季至</a:t>
                      </a:r>
                      <a:r>
                        <a:rPr lang="en-US" altLang="ja-JP" b="0" dirty="0">
                          <a:latin typeface="Century Gothic" panose="020B0502020202020204" pitchFamily="34" charset="0"/>
                        </a:rPr>
                        <a:t>2028</a:t>
                      </a:r>
                      <a:r>
                        <a:rPr lang="ja-JP" altLang="en-US" b="0" dirty="0">
                          <a:latin typeface="Century Gothic" panose="020B0502020202020204" pitchFamily="34" charset="0"/>
                        </a:rPr>
                        <a:t>年夏季</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851107940"/>
                  </a:ext>
                </a:extLst>
              </a:tr>
              <a:tr h="478290">
                <a:tc>
                  <a:txBody>
                    <a:bodyPr/>
                    <a:lstStyle/>
                    <a:p>
                      <a:r>
                        <a:rPr lang="zh-CN" altLang="en-US" b="1" dirty="0">
                          <a:latin typeface="Century Gothic" panose="020B0502020202020204" pitchFamily="34" charset="0"/>
                        </a:rPr>
                        <a:t>*设计已达到 </a:t>
                      </a:r>
                      <a:r>
                        <a:rPr lang="en-US" altLang="zh-CN" b="1" dirty="0">
                          <a:latin typeface="Century Gothic" panose="020B0502020202020204" pitchFamily="34" charset="0"/>
                        </a:rPr>
                        <a:t>95% </a:t>
                      </a:r>
                      <a:r>
                        <a:rPr lang="zh-CN" altLang="en-US" b="1" dirty="0">
                          <a:latin typeface="Century Gothic" panose="020B0502020202020204" pitchFamily="34" charset="0"/>
                        </a:rPr>
                        <a:t>的里程碑，并正在进展至 </a:t>
                      </a:r>
                      <a:r>
                        <a:rPr lang="en-US" altLang="zh-CN" b="1">
                          <a:latin typeface="Century Gothic" panose="020B0502020202020204" pitchFamily="34" charset="0"/>
                        </a:rPr>
                        <a:t>100%</a:t>
                      </a:r>
                      <a:endParaRPr lang="en-US" b="1" dirty="0">
                        <a:latin typeface="Century Gothic" panose="020B0502020202020204" pitchFamily="34" charset="0"/>
                      </a:endParaRP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ja-JP" altLang="en-US" dirty="0"/>
              <a:t>疑问</a:t>
            </a:r>
            <a:br>
              <a:rPr lang="en-US" dirty="0"/>
            </a:br>
            <a:r>
              <a:rPr lang="en-US" sz="2200" b="1"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contact@alamedactc.org</a:t>
            </a:r>
            <a:endParaRPr lang="en-US" sz="220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0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ja-JP" altLang="en-US" dirty="0"/>
              <a:t>感谢！</a:t>
            </a:r>
            <a:endParaRPr lang="en-US"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zh-CN" altLang="en-US" dirty="0"/>
              <a:t>主要道路改进 </a:t>
            </a:r>
            <a:endParaRPr lang="en-US" dirty="0"/>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3" y="1891603"/>
            <a:ext cx="2740192" cy="542456"/>
            <a:chOff x="8354902" y="1379136"/>
            <a:chExt cx="3221437"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2943932" cy="723275"/>
            </a:xfrm>
            <a:prstGeom prst="rect">
              <a:avLst/>
            </a:prstGeom>
            <a:noFill/>
          </p:spPr>
          <p:txBody>
            <a:bodyPr wrap="square" rtlCol="0">
              <a:spAutoFit/>
            </a:bodyPr>
            <a:lstStyle/>
            <a:p>
              <a:pPr defTabSz="342900" fontAlgn="base">
                <a:spcBef>
                  <a:spcPct val="0"/>
                </a:spcBef>
                <a:spcAft>
                  <a:spcPts val="900"/>
                </a:spcAft>
                <a:defRPr/>
              </a:pPr>
              <a:r>
                <a:rPr lang="ja-JP" altLang="en-US" sz="975" b="1" dirty="0">
                  <a:solidFill>
                    <a:prstClr val="black"/>
                  </a:solidFill>
                  <a:latin typeface="Century Gothic"/>
                </a:rPr>
                <a:t>修建从 </a:t>
              </a:r>
              <a:r>
                <a:rPr lang="en-US" sz="975" b="1" dirty="0">
                  <a:solidFill>
                    <a:prstClr val="black"/>
                  </a:solidFill>
                  <a:latin typeface="Century Gothic"/>
                </a:rPr>
                <a:t>Posey </a:t>
              </a:r>
              <a:r>
                <a:rPr lang="ja-JP" altLang="en-US" sz="975" b="1" dirty="0">
                  <a:solidFill>
                    <a:prstClr val="black"/>
                  </a:solidFill>
                  <a:latin typeface="Century Gothic"/>
                </a:rPr>
                <a:t>地铁右转进入 </a:t>
              </a:r>
              <a:r>
                <a:rPr lang="en-US" sz="975" b="1" dirty="0">
                  <a:solidFill>
                    <a:prstClr val="black"/>
                  </a:solidFill>
                  <a:latin typeface="Century Gothic"/>
                </a:rPr>
                <a:t>Horseshoe </a:t>
              </a:r>
              <a:r>
                <a:rPr lang="ja-JP" altLang="en-US" sz="975" b="1" dirty="0">
                  <a:solidFill>
                    <a:prstClr val="black"/>
                  </a:solidFill>
                  <a:latin typeface="Century Gothic"/>
                </a:rPr>
                <a:t>至 </a:t>
              </a:r>
              <a:r>
                <a:rPr lang="en-US" sz="975" b="1" dirty="0">
                  <a:solidFill>
                    <a:prstClr val="black"/>
                  </a:solidFill>
                  <a:latin typeface="Century Gothic"/>
                </a:rPr>
                <a:t>NB Jackson St </a:t>
              </a:r>
              <a:r>
                <a:rPr lang="ja-JP" altLang="en-US" sz="975" b="1" dirty="0">
                  <a:solidFill>
                    <a:prstClr val="black"/>
                  </a:solidFill>
                  <a:latin typeface="Century Gothic"/>
                </a:rPr>
                <a:t>入口匝道</a:t>
              </a:r>
              <a:endParaRPr lang="en-US" sz="975" dirty="0">
                <a:solidFill>
                  <a:prstClr val="black"/>
                </a:solidFill>
                <a:latin typeface="Century Gothic"/>
              </a:endParaRP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ja-JP" altLang="en-US" sz="975" b="1" dirty="0">
                  <a:solidFill>
                    <a:prstClr val="black"/>
                  </a:solidFill>
                  <a:latin typeface="Century Gothic"/>
                </a:rPr>
                <a:t>重新调整 </a:t>
              </a:r>
              <a:r>
                <a:rPr lang="en-US" sz="975" b="1" dirty="0">
                  <a:solidFill>
                    <a:prstClr val="black"/>
                  </a:solidFill>
                  <a:latin typeface="Century Gothic"/>
                </a:rPr>
                <a:t>WB I-980 Jackson St </a:t>
              </a:r>
              <a:r>
                <a:rPr lang="ja-JP" altLang="en-US" sz="975" b="1" dirty="0">
                  <a:solidFill>
                    <a:prstClr val="black"/>
                  </a:solidFill>
                  <a:latin typeface="Century Gothic"/>
                </a:rPr>
                <a:t>出口匝道并重建 </a:t>
              </a:r>
              <a:r>
                <a:rPr lang="en-US" altLang="ja-JP" sz="975" b="1" dirty="0">
                  <a:solidFill>
                    <a:prstClr val="black"/>
                  </a:solidFill>
                  <a:latin typeface="Century Gothic"/>
                </a:rPr>
                <a:t>5</a:t>
              </a:r>
              <a:r>
                <a:rPr lang="en-US" sz="975" b="1" dirty="0">
                  <a:solidFill>
                    <a:prstClr val="black"/>
                  </a:solidFill>
                  <a:latin typeface="Century Gothic"/>
                </a:rPr>
                <a:t>th St</a:t>
              </a:r>
              <a:endParaRPr lang="en-US" sz="975" dirty="0">
                <a:solidFill>
                  <a:prstClr val="black"/>
                </a:solidFill>
                <a:latin typeface="Century Gothic"/>
              </a:endParaRP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7"/>
            <a:ext cx="2942259" cy="542456"/>
            <a:chOff x="8359519" y="2072379"/>
            <a:chExt cx="3923012" cy="723274"/>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3637108" cy="723274"/>
            </a:xfrm>
            <a:prstGeom prst="rect">
              <a:avLst/>
            </a:prstGeom>
            <a:noFill/>
          </p:spPr>
          <p:txBody>
            <a:bodyPr wrap="square" rtlCol="0">
              <a:spAutoFit/>
            </a:bodyPr>
            <a:lstStyle/>
            <a:p>
              <a:pPr defTabSz="342900" fontAlgn="base">
                <a:spcBef>
                  <a:spcPct val="0"/>
                </a:spcBef>
                <a:spcAft>
                  <a:spcPts val="900"/>
                </a:spcAft>
                <a:defRPr/>
              </a:pPr>
              <a:r>
                <a:rPr lang="ja-JP" altLang="en-US" sz="975" b="1" dirty="0">
                  <a:solidFill>
                    <a:prstClr val="black"/>
                  </a:solidFill>
                  <a:latin typeface="Century Gothic"/>
                </a:rPr>
                <a:t>拓宽 </a:t>
              </a:r>
              <a:r>
                <a:rPr lang="en-US" sz="975" b="1" dirty="0">
                  <a:solidFill>
                    <a:prstClr val="black"/>
                  </a:solidFill>
                  <a:latin typeface="Century Gothic"/>
                </a:rPr>
                <a:t>NB I-880 Oak </a:t>
              </a:r>
              <a:r>
                <a:rPr lang="ja-JP" altLang="en-US" sz="975" b="1" dirty="0">
                  <a:solidFill>
                    <a:prstClr val="black"/>
                  </a:solidFill>
                  <a:latin typeface="Century Gothic"/>
                </a:rPr>
                <a:t>出口匝道，拆除 </a:t>
              </a:r>
              <a:r>
                <a:rPr lang="en-US" sz="975" b="1" dirty="0">
                  <a:solidFill>
                    <a:prstClr val="black"/>
                  </a:solidFill>
                  <a:latin typeface="Century Gothic"/>
                </a:rPr>
                <a:t>NB I-880 Broadway </a:t>
              </a:r>
              <a:r>
                <a:rPr lang="ja-JP" altLang="en-US" sz="975" b="1" dirty="0">
                  <a:solidFill>
                    <a:prstClr val="black"/>
                  </a:solidFill>
                  <a:latin typeface="Century Gothic"/>
                </a:rPr>
                <a:t>出口匝道，重建 </a:t>
              </a:r>
              <a:r>
                <a:rPr lang="en-US" altLang="ja-JP" sz="975" b="1" dirty="0">
                  <a:solidFill>
                    <a:prstClr val="black"/>
                  </a:solidFill>
                  <a:latin typeface="Century Gothic"/>
                </a:rPr>
                <a:t>6</a:t>
              </a:r>
              <a:r>
                <a:rPr lang="en-US" sz="975" b="1" dirty="0">
                  <a:solidFill>
                    <a:prstClr val="black"/>
                  </a:solidFill>
                  <a:latin typeface="Century Gothic"/>
                </a:rPr>
                <a:t>th St，</a:t>
              </a:r>
              <a:r>
                <a:rPr lang="ja-JP" altLang="en-US" sz="975" b="1" dirty="0">
                  <a:solidFill>
                    <a:prstClr val="black"/>
                  </a:solidFill>
                  <a:latin typeface="Century Gothic"/>
                </a:rPr>
                <a:t>以实现多式联运（</a:t>
              </a:r>
              <a:r>
                <a:rPr lang="en-US" sz="975" b="1" dirty="0">
                  <a:solidFill>
                    <a:prstClr val="black"/>
                  </a:solidFill>
                  <a:latin typeface="Century Gothic"/>
                </a:rPr>
                <a:t>Oak St </a:t>
              </a:r>
              <a:r>
                <a:rPr lang="ja-JP" altLang="en-US" sz="975" b="1" dirty="0">
                  <a:solidFill>
                    <a:prstClr val="black"/>
                  </a:solidFill>
                  <a:latin typeface="Century Gothic"/>
                </a:rPr>
                <a:t>至 </a:t>
              </a:r>
              <a:r>
                <a:rPr lang="en-US" sz="975" b="1" dirty="0">
                  <a:solidFill>
                    <a:prstClr val="black"/>
                  </a:solidFill>
                  <a:latin typeface="Century Gothic"/>
                </a:rPr>
                <a:t>Washington St） </a:t>
              </a:r>
              <a:endParaRPr lang="en-US" sz="975" dirty="0">
                <a:solidFill>
                  <a:prstClr val="black"/>
                </a:solidFill>
                <a:latin typeface="Century Gothic"/>
              </a:endParaRP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5" y="4892375"/>
            <a:ext cx="2423201" cy="392415"/>
            <a:chOff x="8355826" y="5283083"/>
            <a:chExt cx="3230934" cy="523219"/>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2944739" cy="523219"/>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重新配置</a:t>
              </a:r>
              <a:r>
                <a:rPr lang="en-US" sz="975" b="1" dirty="0">
                  <a:solidFill>
                    <a:prstClr val="black"/>
                  </a:solidFill>
                  <a:latin typeface="Century Gothic"/>
                </a:rPr>
                <a:t> Broadway 与 6th 和 5th St </a:t>
              </a:r>
              <a:r>
                <a:rPr lang="en-US" sz="975" b="1" dirty="0" err="1">
                  <a:solidFill>
                    <a:prstClr val="black"/>
                  </a:solidFill>
                  <a:latin typeface="Century Gothic"/>
                </a:rPr>
                <a:t>的交叉路口</a:t>
              </a:r>
              <a:endParaRPr lang="en-US" sz="975" dirty="0">
                <a:solidFill>
                  <a:prstClr val="black"/>
                </a:solidFill>
                <a:latin typeface="Century Gothic"/>
              </a:endParaRP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29"/>
            <a:ext cx="2468311" cy="242374"/>
            <a:chOff x="8361788" y="2977570"/>
            <a:chExt cx="3291081" cy="323165"/>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323165"/>
            </a:xfrm>
            <a:prstGeom prst="rect">
              <a:avLst/>
            </a:prstGeom>
            <a:noFill/>
          </p:spPr>
          <p:txBody>
            <a:bodyPr wrap="square" rtlCol="0">
              <a:spAutoFit/>
            </a:bodyPr>
            <a:lstStyle/>
            <a:p>
              <a:pPr defTabSz="342900" fontAlgn="base">
                <a:spcBef>
                  <a:spcPct val="0"/>
                </a:spcBef>
                <a:spcAft>
                  <a:spcPts val="675"/>
                </a:spcAft>
                <a:defRPr/>
              </a:pPr>
              <a:r>
                <a:rPr lang="ja-JP" altLang="en-US" sz="975" b="1" dirty="0">
                  <a:solidFill>
                    <a:prstClr val="black"/>
                  </a:solidFill>
                  <a:latin typeface="Century Gothic"/>
                </a:rPr>
                <a:t>重新调整 </a:t>
              </a:r>
              <a:r>
                <a:rPr lang="en-US" altLang="ja-JP" sz="975" b="1" dirty="0">
                  <a:solidFill>
                    <a:prstClr val="black"/>
                  </a:solidFill>
                  <a:latin typeface="Century Gothic"/>
                </a:rPr>
                <a:t>7</a:t>
              </a:r>
              <a:r>
                <a:rPr lang="en-US" sz="975" b="1" dirty="0">
                  <a:solidFill>
                    <a:prstClr val="black"/>
                  </a:solidFill>
                  <a:latin typeface="Century Gothic"/>
                </a:rPr>
                <a:t>th St </a:t>
              </a:r>
              <a:r>
                <a:rPr lang="ja-JP" altLang="en-US" sz="975" b="1" dirty="0">
                  <a:solidFill>
                    <a:prstClr val="black"/>
                  </a:solidFill>
                  <a:latin typeface="Century Gothic"/>
                </a:rPr>
                <a:t>并改善交叉路口</a:t>
              </a:r>
              <a:endParaRPr lang="en-US" sz="975" dirty="0">
                <a:solidFill>
                  <a:prstClr val="black"/>
                </a:solidFill>
                <a:latin typeface="Century Gothic"/>
              </a:endParaRP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45"/>
            <a:ext cx="2786944" cy="392415"/>
            <a:chOff x="8361788" y="3489456"/>
            <a:chExt cx="3715925" cy="523220"/>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3435693" cy="523220"/>
            </a:xfrm>
            <a:prstGeom prst="rect">
              <a:avLst/>
            </a:prstGeom>
            <a:noFill/>
          </p:spPr>
          <p:txBody>
            <a:bodyPr wrap="square" rtlCol="0">
              <a:spAutoFit/>
            </a:bodyPr>
            <a:lstStyle/>
            <a:p>
              <a:pPr defTabSz="342900" fontAlgn="base">
                <a:spcBef>
                  <a:spcPct val="0"/>
                </a:spcBef>
                <a:spcAft>
                  <a:spcPts val="675"/>
                </a:spcAft>
                <a:defRPr/>
              </a:pPr>
              <a:r>
                <a:rPr lang="ja-JP" altLang="en-US" sz="975" b="1" dirty="0">
                  <a:solidFill>
                    <a:prstClr val="black"/>
                  </a:solidFill>
                  <a:latin typeface="Century Gothic"/>
                </a:rPr>
                <a:t>重新调整 </a:t>
              </a:r>
              <a:r>
                <a:rPr lang="en-US" sz="975" b="1" dirty="0">
                  <a:solidFill>
                    <a:prstClr val="black"/>
                  </a:solidFill>
                  <a:latin typeface="Century Gothic"/>
                </a:rPr>
                <a:t>Madison，</a:t>
              </a:r>
              <a:r>
                <a:rPr lang="ja-JP" altLang="en-US" sz="975" b="1" dirty="0">
                  <a:solidFill>
                    <a:prstClr val="black"/>
                  </a:solidFill>
                  <a:latin typeface="Century Gothic"/>
                </a:rPr>
                <a:t>实现 </a:t>
              </a:r>
              <a:r>
                <a:rPr lang="en-US" altLang="ja-JP" sz="975" b="1" dirty="0">
                  <a:solidFill>
                    <a:prstClr val="black"/>
                  </a:solidFill>
                  <a:latin typeface="Century Gothic"/>
                </a:rPr>
                <a:t>4</a:t>
              </a:r>
              <a:r>
                <a:rPr lang="en-US" sz="975" b="1" dirty="0">
                  <a:solidFill>
                    <a:prstClr val="black"/>
                  </a:solidFill>
                  <a:latin typeface="Century Gothic"/>
                </a:rPr>
                <a:t>th </a:t>
              </a:r>
              <a:r>
                <a:rPr lang="ja-JP" altLang="en-US" sz="975" b="1" dirty="0">
                  <a:solidFill>
                    <a:prstClr val="black"/>
                  </a:solidFill>
                  <a:latin typeface="Century Gothic"/>
                </a:rPr>
                <a:t>至 </a:t>
              </a:r>
              <a:r>
                <a:rPr lang="en-US" altLang="ja-JP" sz="975" b="1" dirty="0">
                  <a:solidFill>
                    <a:prstClr val="black"/>
                  </a:solidFill>
                  <a:latin typeface="Century Gothic"/>
                </a:rPr>
                <a:t>6</a:t>
              </a:r>
              <a:r>
                <a:rPr lang="en-US" sz="975" b="1" dirty="0">
                  <a:solidFill>
                    <a:prstClr val="black"/>
                  </a:solidFill>
                  <a:latin typeface="Century Gothic"/>
                </a:rPr>
                <a:t>th St </a:t>
              </a:r>
              <a:r>
                <a:rPr lang="ja-JP" altLang="en-US" sz="975" b="1" dirty="0">
                  <a:solidFill>
                    <a:prstClr val="black"/>
                  </a:solidFill>
                  <a:latin typeface="Century Gothic"/>
                </a:rPr>
                <a:t>之间双向出行</a:t>
              </a:r>
              <a:endParaRPr lang="en-US" sz="975" dirty="0">
                <a:solidFill>
                  <a:prstClr val="black"/>
                </a:solidFill>
                <a:latin typeface="Century Gothic"/>
              </a:endParaRP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17" y="4285608"/>
            <a:ext cx="2488257" cy="392415"/>
            <a:chOff x="8357550" y="4571143"/>
            <a:chExt cx="3317677" cy="523220"/>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3" y="4571143"/>
              <a:ext cx="3051534" cy="523220"/>
            </a:xfrm>
            <a:prstGeom prst="rect">
              <a:avLst/>
            </a:prstGeom>
            <a:noFill/>
          </p:spPr>
          <p:txBody>
            <a:bodyPr wrap="square" rtlCol="0">
              <a:spAutoFit/>
            </a:bodyPr>
            <a:lstStyle/>
            <a:p>
              <a:pPr defTabSz="342900" fontAlgn="base">
                <a:spcBef>
                  <a:spcPct val="0"/>
                </a:spcBef>
                <a:spcAft>
                  <a:spcPts val="675"/>
                </a:spcAft>
                <a:defRPr/>
              </a:pPr>
              <a:r>
                <a:rPr lang="ja-JP" altLang="en-US" sz="975" b="1">
                  <a:solidFill>
                    <a:prstClr val="black"/>
                  </a:solidFill>
                  <a:latin typeface="Century Gothic"/>
                </a:rPr>
                <a:t>重新调整 </a:t>
              </a:r>
              <a:r>
                <a:rPr lang="en-US" sz="975" b="1">
                  <a:solidFill>
                    <a:prstClr val="black"/>
                  </a:solidFill>
                  <a:latin typeface="Century Gothic"/>
                </a:rPr>
                <a:t>Oak </a:t>
              </a:r>
              <a:r>
                <a:rPr lang="en-US" sz="975" b="1" dirty="0">
                  <a:solidFill>
                    <a:prstClr val="black"/>
                  </a:solidFill>
                  <a:latin typeface="Century Gothic"/>
                </a:rPr>
                <a:t>St，</a:t>
              </a:r>
              <a:r>
                <a:rPr lang="ja-JP" altLang="en-US" sz="975" b="1">
                  <a:solidFill>
                    <a:prstClr val="black"/>
                  </a:solidFill>
                  <a:latin typeface="Century Gothic"/>
                </a:rPr>
                <a:t>实现多式联运（从 </a:t>
              </a:r>
              <a:r>
                <a:rPr lang="en-US" altLang="ja-JP" sz="975" b="1">
                  <a:solidFill>
                    <a:prstClr val="black"/>
                  </a:solidFill>
                  <a:latin typeface="Century Gothic"/>
                </a:rPr>
                <a:t>3</a:t>
              </a:r>
              <a:r>
                <a:rPr lang="en-US" sz="975" b="1">
                  <a:solidFill>
                    <a:prstClr val="black"/>
                  </a:solidFill>
                  <a:latin typeface="Century Gothic"/>
                </a:rPr>
                <a:t>rd </a:t>
              </a:r>
              <a:r>
                <a:rPr lang="ja-JP" altLang="en-US" sz="975" b="1">
                  <a:solidFill>
                    <a:prstClr val="black"/>
                  </a:solidFill>
                  <a:latin typeface="Century Gothic"/>
                </a:rPr>
                <a:t>至 </a:t>
              </a:r>
              <a:r>
                <a:rPr lang="en-US" altLang="ja-JP" sz="975" b="1">
                  <a:solidFill>
                    <a:prstClr val="black"/>
                  </a:solidFill>
                  <a:latin typeface="Century Gothic"/>
                </a:rPr>
                <a:t>9</a:t>
              </a:r>
              <a:r>
                <a:rPr lang="en-US" sz="975" b="1">
                  <a:solidFill>
                    <a:prstClr val="black"/>
                  </a:solidFill>
                  <a:latin typeface="Century Gothic"/>
                </a:rPr>
                <a:t>th </a:t>
              </a:r>
              <a:r>
                <a:rPr lang="en-US" sz="975" b="1" dirty="0">
                  <a:solidFill>
                    <a:prstClr val="black"/>
                  </a:solidFill>
                  <a:latin typeface="Century Gothic"/>
                </a:rPr>
                <a:t>St </a:t>
              </a:r>
              <a:r>
                <a:rPr lang="ja-JP" altLang="en-US" sz="975" b="1">
                  <a:solidFill>
                    <a:prstClr val="black"/>
                  </a:solidFill>
                  <a:latin typeface="Century Gothic"/>
                </a:rPr>
                <a:t>双向自行车道</a:t>
              </a:r>
              <a:endParaRPr lang="en-US" sz="975" dirty="0">
                <a:solidFill>
                  <a:prstClr val="black"/>
                </a:solidFill>
                <a:latin typeface="Century Gothic"/>
              </a:endParaRP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796797" cy="392415"/>
            <a:chOff x="8348649" y="4045564"/>
            <a:chExt cx="372906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2" y="4045564"/>
              <a:ext cx="3456289" cy="523220"/>
            </a:xfrm>
            <a:prstGeom prst="rect">
              <a:avLst/>
            </a:prstGeom>
            <a:noFill/>
          </p:spPr>
          <p:txBody>
            <a:bodyPr wrap="square" rtlCol="0">
              <a:spAutoFit/>
            </a:bodyPr>
            <a:lstStyle/>
            <a:p>
              <a:pPr defTabSz="342900" fontAlgn="base">
                <a:spcBef>
                  <a:spcPct val="0"/>
                </a:spcBef>
                <a:spcAft>
                  <a:spcPts val="675"/>
                </a:spcAft>
                <a:defRPr/>
              </a:pPr>
              <a:r>
                <a:rPr lang="ja-JP" altLang="en-US" sz="975" b="1" dirty="0">
                  <a:solidFill>
                    <a:prstClr val="black"/>
                  </a:solidFill>
                  <a:latin typeface="Century Gothic"/>
                </a:rPr>
                <a:t>重新调整 </a:t>
              </a:r>
              <a:r>
                <a:rPr lang="en-US" sz="975" b="1" dirty="0">
                  <a:solidFill>
                    <a:prstClr val="black"/>
                  </a:solidFill>
                  <a:latin typeface="Century Gothic"/>
                </a:rPr>
                <a:t>Jackson，</a:t>
              </a:r>
              <a:r>
                <a:rPr lang="ja-JP" altLang="en-US" sz="975" b="1" dirty="0">
                  <a:solidFill>
                    <a:prstClr val="black"/>
                  </a:solidFill>
                  <a:latin typeface="Century Gothic"/>
                </a:rPr>
                <a:t>实现 </a:t>
              </a:r>
              <a:r>
                <a:rPr lang="en-US" altLang="ja-JP" sz="975" b="1" dirty="0">
                  <a:solidFill>
                    <a:prstClr val="black"/>
                  </a:solidFill>
                  <a:latin typeface="Century Gothic"/>
                </a:rPr>
                <a:t>5</a:t>
              </a:r>
              <a:r>
                <a:rPr lang="en-US" sz="975" b="1" dirty="0">
                  <a:solidFill>
                    <a:prstClr val="black"/>
                  </a:solidFill>
                  <a:latin typeface="Century Gothic"/>
                </a:rPr>
                <a:t>th </a:t>
              </a:r>
              <a:r>
                <a:rPr lang="ja-JP" altLang="en-US" sz="975" b="1" dirty="0">
                  <a:solidFill>
                    <a:prstClr val="black"/>
                  </a:solidFill>
                  <a:latin typeface="Century Gothic"/>
                </a:rPr>
                <a:t>至 </a:t>
              </a:r>
              <a:r>
                <a:rPr lang="en-US" altLang="ja-JP" sz="975" b="1" dirty="0">
                  <a:solidFill>
                    <a:prstClr val="black"/>
                  </a:solidFill>
                  <a:latin typeface="Century Gothic"/>
                </a:rPr>
                <a:t>6</a:t>
              </a:r>
              <a:r>
                <a:rPr lang="en-US" sz="975" b="1" dirty="0">
                  <a:solidFill>
                    <a:prstClr val="black"/>
                  </a:solidFill>
                  <a:latin typeface="Century Gothic"/>
                </a:rPr>
                <a:t>th St </a:t>
              </a:r>
              <a:r>
                <a:rPr lang="ja-JP" altLang="en-US" sz="975" b="1" dirty="0">
                  <a:solidFill>
                    <a:prstClr val="black"/>
                  </a:solidFill>
                  <a:latin typeface="Century Gothic"/>
                </a:rPr>
                <a:t>之间单向出行</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164749"/>
            <a:chOff x="1524000" y="1470179"/>
            <a:chExt cx="6384964" cy="4164749"/>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300273" y="1489738"/>
              <a:ext cx="600628" cy="369332"/>
              <a:chOff x="11408680" y="831560"/>
              <a:chExt cx="800837" cy="492442"/>
            </a:xfrm>
          </p:grpSpPr>
          <p:sp>
            <p:nvSpPr>
              <p:cNvPr id="45" name="TextBox 44">
                <a:extLst>
                  <a:ext uri="{FF2B5EF4-FFF2-40B4-BE49-F238E27FC236}">
                    <a16:creationId xmlns:a16="http://schemas.microsoft.com/office/drawing/2014/main" id="{D97A7279-2DD1-4C12-9AD6-FAB2041A41B8}"/>
                  </a:ext>
                </a:extLst>
              </p:cNvPr>
              <p:cNvSpPr txBox="1"/>
              <p:nvPr/>
            </p:nvSpPr>
            <p:spPr>
              <a:xfrm>
                <a:off x="11408680" y="831560"/>
                <a:ext cx="800837" cy="492442"/>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ja-JP" altLang="en-US" sz="600" dirty="0">
                    <a:solidFill>
                      <a:prstClr val="white"/>
                    </a:solidFill>
                    <a:latin typeface="Century Gothic" panose="020B0502020202020204" pitchFamily="34" charset="0"/>
                    <a:cs typeface="Calibri" panose="020F0502020204030204" pitchFamily="34" charset="0"/>
                  </a:rPr>
                  <a:t>通往 </a:t>
                </a:r>
                <a:r>
                  <a:rPr lang="en-US" altLang="ja-JP" sz="600" dirty="0">
                    <a:solidFill>
                      <a:prstClr val="white"/>
                    </a:solidFill>
                    <a:latin typeface="Century Gothic" panose="020B0502020202020204" pitchFamily="34" charset="0"/>
                    <a:cs typeface="Calibri" panose="020F0502020204030204" pitchFamily="34" charset="0"/>
                  </a:rPr>
                  <a:t>9</a:t>
                </a:r>
                <a:r>
                  <a:rPr lang="en-US" sz="600" dirty="0">
                    <a:solidFill>
                      <a:prstClr val="white"/>
                    </a:solidFill>
                    <a:latin typeface="Century Gothic" panose="020B0502020202020204" pitchFamily="34" charset="0"/>
                    <a:cs typeface="Calibri" panose="020F0502020204030204" pitchFamily="34" charset="0"/>
                  </a:rPr>
                  <a:t>th St </a:t>
                </a:r>
                <a:r>
                  <a:rPr lang="ja-JP" altLang="en-US" sz="600" dirty="0">
                    <a:solidFill>
                      <a:prstClr val="white"/>
                    </a:solidFill>
                    <a:latin typeface="Century Gothic" panose="020B0502020202020204" pitchFamily="34" charset="0"/>
                    <a:cs typeface="Calibri" panose="020F0502020204030204" pitchFamily="34" charset="0"/>
                  </a:rPr>
                  <a:t>的双向自行车道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6" name="Arrow: Up 45">
                <a:extLst>
                  <a:ext uri="{FF2B5EF4-FFF2-40B4-BE49-F238E27FC236}">
                    <a16:creationId xmlns:a16="http://schemas.microsoft.com/office/drawing/2014/main" id="{AA4666A3-DF14-4E0A-9424-F8E7746DFFD5}"/>
                  </a:ext>
                </a:extLst>
              </p:cNvPr>
              <p:cNvSpPr/>
              <p:nvPr/>
            </p:nvSpPr>
            <p:spPr>
              <a:xfrm>
                <a:off x="12050870" y="1131019"/>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303824" y="5196347"/>
              <a:ext cx="604191" cy="369332"/>
              <a:chOff x="11376271" y="5794915"/>
              <a:chExt cx="805588" cy="492443"/>
            </a:xfrm>
          </p:grpSpPr>
          <p:sp>
            <p:nvSpPr>
              <p:cNvPr id="48" name="TextBox 47">
                <a:extLst>
                  <a:ext uri="{FF2B5EF4-FFF2-40B4-BE49-F238E27FC236}">
                    <a16:creationId xmlns:a16="http://schemas.microsoft.com/office/drawing/2014/main" id="{8F2D3DA3-9DE9-4B41-8C0C-9ED9EDD06CDF}"/>
                  </a:ext>
                </a:extLst>
              </p:cNvPr>
              <p:cNvSpPr txBox="1"/>
              <p:nvPr/>
            </p:nvSpPr>
            <p:spPr>
              <a:xfrm>
                <a:off x="11376271" y="5794915"/>
                <a:ext cx="805588" cy="49244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ja-JP" altLang="en-US" sz="600" dirty="0">
                    <a:solidFill>
                      <a:prstClr val="white"/>
                    </a:solidFill>
                    <a:latin typeface="Century Gothic" panose="020B0502020202020204" pitchFamily="34" charset="0"/>
                    <a:cs typeface="Calibri" panose="020F0502020204030204" pitchFamily="34" charset="0"/>
                  </a:rPr>
                  <a:t>通往 </a:t>
                </a:r>
                <a:r>
                  <a:rPr lang="en-US" altLang="ja-JP" sz="600" dirty="0">
                    <a:solidFill>
                      <a:prstClr val="white"/>
                    </a:solidFill>
                    <a:latin typeface="Century Gothic" panose="020B0502020202020204" pitchFamily="34" charset="0"/>
                    <a:cs typeface="Calibri" panose="020F0502020204030204" pitchFamily="34" charset="0"/>
                  </a:rPr>
                  <a:t>3</a:t>
                </a:r>
                <a:r>
                  <a:rPr lang="en-US" sz="600" dirty="0">
                    <a:solidFill>
                      <a:prstClr val="white"/>
                    </a:solidFill>
                    <a:latin typeface="Century Gothic" panose="020B0502020202020204" pitchFamily="34" charset="0"/>
                    <a:cs typeface="Calibri" panose="020F0502020204030204" pitchFamily="34" charset="0"/>
                  </a:rPr>
                  <a:t>rd St </a:t>
                </a:r>
                <a:r>
                  <a:rPr lang="ja-JP" altLang="en-US" sz="600" dirty="0">
                    <a:solidFill>
                      <a:prstClr val="white"/>
                    </a:solidFill>
                    <a:latin typeface="Century Gothic" panose="020B0502020202020204" pitchFamily="34" charset="0"/>
                    <a:cs typeface="Calibri" panose="020F0502020204030204" pitchFamily="34" charset="0"/>
                  </a:rPr>
                  <a:t>的双向自行车道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2031396" y="6089683"/>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7" y="3832822"/>
              <a:ext cx="512371" cy="253916"/>
              <a:chOff x="6742222" y="3905992"/>
              <a:chExt cx="683161"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425757" cy="338554"/>
              </a:xfrm>
              <a:prstGeom prst="rect">
                <a:avLst/>
              </a:prstGeom>
              <a:noFill/>
            </p:spPr>
            <p:txBody>
              <a:bodyPr wrap="none" rtlCol="0">
                <a:spAutoFit/>
              </a:bodyPr>
              <a:lstStyle/>
              <a:p>
                <a:pPr defTabSz="457200" fontAlgn="base">
                  <a:spcBef>
                    <a:spcPct val="0"/>
                  </a:spcBef>
                  <a:spcAft>
                    <a:spcPct val="0"/>
                  </a:spcAft>
                  <a:defRPr/>
                </a:pPr>
                <a:r>
                  <a:rPr lang="ja-JP" altLang="en-US" sz="1050" b="1" dirty="0">
                    <a:solidFill>
                      <a:prstClr val="white"/>
                    </a:solidFill>
                    <a:latin typeface="Century Gothic" panose="020B0502020202020204" pitchFamily="34" charset="0"/>
                  </a:rPr>
                  <a:t>南</a:t>
                </a:r>
                <a:endParaRPr lang="en-US" sz="1050" b="1" dirty="0">
                  <a:solidFill>
                    <a:prstClr val="white"/>
                  </a:solidFill>
                  <a:latin typeface="Century Gothic" panose="020B0502020202020204" pitchFamily="34" charset="0"/>
                </a:endParaRP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76" y="3586261"/>
              <a:ext cx="591621" cy="253916"/>
              <a:chOff x="5092749" y="3742227"/>
              <a:chExt cx="788828"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6" y="3742227"/>
                <a:ext cx="504851" cy="338554"/>
              </a:xfrm>
              <a:prstGeom prst="rect">
                <a:avLst/>
              </a:prstGeom>
              <a:noFill/>
            </p:spPr>
            <p:txBody>
              <a:bodyPr wrap="square" rtlCol="0">
                <a:spAutoFit/>
              </a:bodyPr>
              <a:lstStyle/>
              <a:p>
                <a:pPr defTabSz="457200" fontAlgn="base">
                  <a:spcBef>
                    <a:spcPct val="0"/>
                  </a:spcBef>
                  <a:spcAft>
                    <a:spcPct val="0"/>
                  </a:spcAft>
                  <a:defRPr/>
                </a:pPr>
                <a:r>
                  <a:rPr lang="ja-JP" altLang="en-US" sz="1050" b="1" dirty="0">
                    <a:solidFill>
                      <a:prstClr val="white"/>
                    </a:solidFill>
                    <a:latin typeface="Century Gothic" panose="020B0502020202020204" pitchFamily="34" charset="0"/>
                  </a:rPr>
                  <a:t>北</a:t>
                </a:r>
                <a:endParaRPr lang="en-US" sz="1050" b="1" dirty="0">
                  <a:solidFill>
                    <a:prstClr val="white"/>
                  </a:solidFill>
                  <a:latin typeface="Century Gothic" panose="020B0502020202020204" pitchFamily="34" charset="0"/>
                </a:endParaRP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en-US" dirty="0"/>
              <a:t>Project </a:t>
            </a:r>
            <a:r>
              <a:rPr lang="ja-JP" altLang="en-US" dirty="0"/>
              <a:t>设计 </a:t>
            </a:r>
            <a:r>
              <a:rPr lang="en-US" altLang="ja-JP" dirty="0"/>
              <a:t>– </a:t>
            </a:r>
            <a:r>
              <a:rPr lang="ja-JP" altLang="en-US" dirty="0"/>
              <a:t>选定区域</a:t>
            </a:r>
            <a:endParaRPr lang="en-US" dirty="0"/>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276999"/>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6TH STREET </a:t>
            </a:r>
            <a:r>
              <a:rPr lang="en-US" sz="1200" b="1" dirty="0" err="1">
                <a:solidFill>
                  <a:schemeClr val="bg1"/>
                </a:solidFill>
                <a:latin typeface="+mj-lt"/>
                <a:cs typeface="Times New Roman" panose="02020603050405020304" pitchFamily="18" charset="0"/>
              </a:rPr>
              <a:t>向西眺望</a:t>
            </a:r>
            <a:r>
              <a:rPr lang="en-US" sz="1200" b="1" dirty="0">
                <a:solidFill>
                  <a:schemeClr val="bg1"/>
                </a:solidFill>
                <a:latin typeface="+mj-lt"/>
                <a:cs typeface="Times New Roman" panose="02020603050405020304" pitchFamily="18" charset="0"/>
              </a:rPr>
              <a:t> Jackson Street </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拆除北行 </a:t>
            </a:r>
            <a:r>
              <a:rPr lang="en-US" sz="1000" dirty="0"/>
              <a:t>I-880 </a:t>
            </a:r>
            <a:r>
              <a:rPr lang="ja-JP" altLang="en-US" sz="1000" dirty="0"/>
              <a:t>出口匝道</a:t>
            </a:r>
            <a:endParaRPr lang="en-US" sz="1000" dirty="0"/>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5TH STREET </a:t>
            </a:r>
            <a:r>
              <a:rPr lang="ja-JP" altLang="en-US" sz="1200" b="1" dirty="0">
                <a:solidFill>
                  <a:schemeClr val="bg1"/>
                </a:solidFill>
                <a:latin typeface="+mj-lt"/>
                <a:cs typeface="Times New Roman" panose="02020603050405020304" pitchFamily="18" charset="0"/>
              </a:rPr>
              <a:t>和 </a:t>
            </a:r>
            <a:r>
              <a:rPr lang="en-US" sz="1200" b="1" dirty="0">
                <a:solidFill>
                  <a:schemeClr val="bg1"/>
                </a:solidFill>
                <a:latin typeface="+mj-lt"/>
                <a:cs typeface="Times New Roman" panose="02020603050405020304" pitchFamily="18" charset="0"/>
              </a:rPr>
              <a:t>JACKSON STREET </a:t>
            </a:r>
            <a:r>
              <a:rPr lang="ja-JP" altLang="en-US" sz="1200" b="1" dirty="0">
                <a:solidFill>
                  <a:schemeClr val="bg1"/>
                </a:solidFill>
                <a:latin typeface="+mj-lt"/>
                <a:cs typeface="Times New Roman" panose="02020603050405020304" pitchFamily="18" charset="0"/>
              </a:rPr>
              <a:t>的拐角处向西看 </a:t>
            </a:r>
            <a:endParaRPr lang="en-US" sz="1200" b="1" dirty="0">
              <a:solidFill>
                <a:schemeClr val="bg1"/>
              </a:solidFill>
              <a:latin typeface="+mj-lt"/>
              <a:cs typeface="Times New Roman" panose="02020603050405020304" pitchFamily="18" charset="0"/>
            </a:endParaRP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将 </a:t>
            </a:r>
            <a:r>
              <a:rPr lang="en-US" sz="1000" dirty="0"/>
              <a:t>Jackson Street </a:t>
            </a:r>
            <a:r>
              <a:rPr lang="ja-JP" altLang="en-US" sz="1000" dirty="0"/>
              <a:t>西行出口匝道沿 </a:t>
            </a:r>
            <a:r>
              <a:rPr lang="en-US" altLang="ja-JP" sz="1000" dirty="0"/>
              <a:t>5</a:t>
            </a:r>
            <a:r>
              <a:rPr lang="en-US" sz="1000" dirty="0"/>
              <a:t>th Street </a:t>
            </a:r>
            <a:r>
              <a:rPr lang="ja-JP" altLang="en-US" sz="1000" dirty="0"/>
              <a:t>向西迁移 </a:t>
            </a:r>
            <a:endParaRPr lang="en-US" sz="1000" dirty="0"/>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拆除北行 </a:t>
            </a:r>
            <a:r>
              <a:rPr lang="en-US" sz="1000" dirty="0"/>
              <a:t>I-880 </a:t>
            </a:r>
            <a:r>
              <a:rPr lang="ja-JP" altLang="en-US" sz="1000" dirty="0"/>
              <a:t>出口匝道 </a:t>
            </a:r>
            <a:endParaRPr lang="en-US" sz="1000" dirty="0"/>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I-880 </a:t>
            </a:r>
            <a:r>
              <a:rPr lang="ja-JP" altLang="en-US" sz="1000" dirty="0"/>
              <a:t>下的马蹄形连接通路 </a:t>
            </a:r>
            <a:endParaRPr lang="en-US" sz="1000" dirty="0"/>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自行车道 </a:t>
            </a:r>
            <a:endParaRPr lang="en-US" sz="1000" dirty="0"/>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重建东墙，修建从 </a:t>
            </a:r>
            <a:r>
              <a:rPr lang="en-US" sz="1000" dirty="0"/>
              <a:t>Posey </a:t>
            </a:r>
            <a:r>
              <a:rPr lang="ja-JP" altLang="en-US" sz="1000" dirty="0"/>
              <a:t>地铁右转至 </a:t>
            </a:r>
            <a:r>
              <a:rPr lang="en-US" sz="1000" dirty="0"/>
              <a:t>Jackson Street </a:t>
            </a:r>
            <a:r>
              <a:rPr lang="ja-JP" altLang="en-US" sz="1000" dirty="0"/>
              <a:t>北行入口匝道的工程</a:t>
            </a:r>
            <a:endParaRPr lang="en-US" sz="1000" dirty="0"/>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6th Street </a:t>
            </a:r>
            <a:r>
              <a:rPr lang="ja-JP" altLang="en-US" sz="1000" dirty="0"/>
              <a:t>扩建 </a:t>
            </a:r>
            <a:endParaRPr lang="en-US" sz="1000" dirty="0"/>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zh-CN" altLang="en-US" dirty="0"/>
              <a:t>自行车设施的种类 </a:t>
            </a:r>
            <a:endParaRPr lang="en-US" dirty="0"/>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713" y="1774817"/>
            <a:ext cx="2009764"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9350" y="4152214"/>
            <a:ext cx="2143747" cy="1607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373390" y="3177163"/>
            <a:ext cx="760144" cy="276999"/>
          </a:xfrm>
          <a:prstGeom prst="rect">
            <a:avLst/>
          </a:prstGeom>
          <a:noFill/>
        </p:spPr>
        <p:txBody>
          <a:bodyPr wrap="none" rtlCol="0">
            <a:spAutoFit/>
          </a:bodyPr>
          <a:lstStyle/>
          <a:p>
            <a:pPr algn="l"/>
            <a:r>
              <a:rPr lang="en-US" altLang="ja-JP" sz="1200" b="1" dirty="0">
                <a:latin typeface="Century Gothic" panose="020B0502020202020204" pitchFamily="34" charset="0"/>
              </a:rPr>
              <a:t>0.5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0.4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0.8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2" name="TextBox 11">
            <a:extLst>
              <a:ext uri="{FF2B5EF4-FFF2-40B4-BE49-F238E27FC236}">
                <a16:creationId xmlns:a16="http://schemas.microsoft.com/office/drawing/2014/main" id="{F97E31C9-0329-48CD-96C9-9A45C0FF5F5A}"/>
              </a:ext>
            </a:extLst>
          </p:cNvPr>
          <p:cNvSpPr txBox="1"/>
          <p:nvPr/>
        </p:nvSpPr>
        <p:spPr>
          <a:xfrm>
            <a:off x="4373390"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0.2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zh-CN" altLang="en-US" b="1" dirty="0">
                <a:solidFill>
                  <a:prstClr val="white"/>
                </a:solidFill>
                <a:latin typeface="Century Gothic" pitchFamily="34" charset="0"/>
              </a:rPr>
              <a:t>本项目将在项目区域增加超过 </a:t>
            </a:r>
            <a:r>
              <a:rPr lang="en-US" altLang="zh-CN" b="1" dirty="0">
                <a:solidFill>
                  <a:prstClr val="white"/>
                </a:solidFill>
                <a:latin typeface="Century Gothic" pitchFamily="34" charset="0"/>
              </a:rPr>
              <a:t>1.9 </a:t>
            </a:r>
            <a:r>
              <a:rPr lang="zh-CN" altLang="en-US" b="1" dirty="0">
                <a:solidFill>
                  <a:prstClr val="white"/>
                </a:solidFill>
                <a:latin typeface="Century Gothic" pitchFamily="34" charset="0"/>
              </a:rPr>
              <a:t>英里的新自行车设施和 </a:t>
            </a:r>
            <a:r>
              <a:rPr lang="en-US" altLang="zh-CN" b="1" dirty="0">
                <a:solidFill>
                  <a:prstClr val="white"/>
                </a:solidFill>
                <a:latin typeface="Century Gothic" pitchFamily="34" charset="0"/>
              </a:rPr>
              <a:t>1.7 </a:t>
            </a:r>
            <a:r>
              <a:rPr lang="zh-CN" altLang="en-US" b="1" dirty="0">
                <a:solidFill>
                  <a:prstClr val="white"/>
                </a:solidFill>
                <a:latin typeface="Century Gothic" pitchFamily="34" charset="0"/>
              </a:rPr>
              <a:t>英里的新人行道！ </a:t>
            </a:r>
            <a:endParaRPr lang="en-US" b="1" dirty="0">
              <a:solidFill>
                <a:prstClr val="white"/>
              </a:solidFill>
              <a:latin typeface="Century Gothic" pitchFamily="34" charset="0"/>
            </a:endParaRP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791113" y="1216286"/>
            <a:ext cx="800219" cy="523220"/>
          </a:xfrm>
          <a:prstGeom prst="rect">
            <a:avLst/>
          </a:prstGeom>
          <a:noFill/>
        </p:spPr>
        <p:txBody>
          <a:bodyPr wrap="none" rtlCol="0">
            <a:spAutoFit/>
          </a:bodyPr>
          <a:lstStyle/>
          <a:p>
            <a:pPr algn="ctr"/>
            <a:r>
              <a:rPr lang="en-US" sz="1600" b="1" dirty="0">
                <a:latin typeface="Century Gothic" panose="020B0502020202020204" pitchFamily="34" charset="0"/>
              </a:rPr>
              <a:t>I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ja-JP" altLang="en-US" sz="1200" dirty="0">
                <a:latin typeface="Century Gothic" panose="020B0502020202020204" pitchFamily="34" charset="0"/>
              </a:rPr>
              <a:t>共用道路</a:t>
            </a:r>
            <a:endParaRPr lang="en-US" sz="1200" dirty="0">
              <a:latin typeface="Century Gothic" panose="020B0502020202020204" pitchFamily="34" charset="0"/>
            </a:endParaRPr>
          </a:p>
        </p:txBody>
      </p:sp>
      <p:sp>
        <p:nvSpPr>
          <p:cNvPr id="23" name="TextBox 22">
            <a:extLst>
              <a:ext uri="{FF2B5EF4-FFF2-40B4-BE49-F238E27FC236}">
                <a16:creationId xmlns:a16="http://schemas.microsoft.com/office/drawing/2014/main" id="{01755A55-A234-4C44-9A7F-AF3AB9CB5735}"/>
              </a:ext>
            </a:extLst>
          </p:cNvPr>
          <p:cNvSpPr txBox="1"/>
          <p:nvPr/>
        </p:nvSpPr>
        <p:spPr>
          <a:xfrm>
            <a:off x="8073044" y="1216286"/>
            <a:ext cx="2339102" cy="523220"/>
          </a:xfrm>
          <a:prstGeom prst="rect">
            <a:avLst/>
          </a:prstGeom>
          <a:noFill/>
        </p:spPr>
        <p:txBody>
          <a:bodyPr wrap="none" rtlCol="0">
            <a:spAutoFit/>
          </a:bodyPr>
          <a:lstStyle/>
          <a:p>
            <a:pPr algn="ctr"/>
            <a:r>
              <a:rPr lang="en-US" sz="1600" b="1" dirty="0">
                <a:latin typeface="Century Gothic" panose="020B0502020202020204" pitchFamily="34" charset="0"/>
              </a:rPr>
              <a:t>II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zh-CN" altLang="en-US" sz="1200" dirty="0">
                <a:latin typeface="Century Gothic" panose="020B0502020202020204" pitchFamily="34" charset="0"/>
              </a:rPr>
              <a:t>自行车道（包括受保护的车道）</a:t>
            </a:r>
            <a:endParaRPr lang="en-US" sz="1200" dirty="0">
              <a:latin typeface="Century Gothic" panose="020B0502020202020204" pitchFamily="34" charset="0"/>
            </a:endParaRPr>
          </a:p>
        </p:txBody>
      </p:sp>
      <p:sp>
        <p:nvSpPr>
          <p:cNvPr id="24" name="TextBox 23">
            <a:extLst>
              <a:ext uri="{FF2B5EF4-FFF2-40B4-BE49-F238E27FC236}">
                <a16:creationId xmlns:a16="http://schemas.microsoft.com/office/drawing/2014/main" id="{DFD47FB4-9886-4375-970B-DC71F8A01C21}"/>
              </a:ext>
            </a:extLst>
          </p:cNvPr>
          <p:cNvSpPr txBox="1"/>
          <p:nvPr/>
        </p:nvSpPr>
        <p:spPr>
          <a:xfrm>
            <a:off x="4816488" y="3573406"/>
            <a:ext cx="2749471" cy="523220"/>
          </a:xfrm>
          <a:prstGeom prst="rect">
            <a:avLst/>
          </a:prstGeom>
          <a:noFill/>
        </p:spPr>
        <p:txBody>
          <a:bodyPr wrap="none" rtlCol="0">
            <a:spAutoFit/>
          </a:bodyPr>
          <a:lstStyle/>
          <a:p>
            <a:pPr algn="ctr"/>
            <a:r>
              <a:rPr lang="en-US" sz="1600" b="1" dirty="0">
                <a:latin typeface="Century Gothic" panose="020B0502020202020204" pitchFamily="34" charset="0"/>
              </a:rPr>
              <a:t>III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ja-JP" altLang="en-US" sz="1200" dirty="0">
                <a:latin typeface="Century Gothic" panose="020B0502020202020204" pitchFamily="34" charset="0"/>
              </a:rPr>
              <a:t>自行车道（包括 </a:t>
            </a:r>
            <a:r>
              <a:rPr lang="en-US" sz="1200" dirty="0" err="1">
                <a:latin typeface="Century Gothic" panose="020B0502020202020204" pitchFamily="34" charset="0"/>
              </a:rPr>
              <a:t>sharrow、Bike</a:t>
            </a:r>
            <a:r>
              <a:rPr lang="en-US" sz="1200" dirty="0">
                <a:latin typeface="Century Gothic" panose="020B0502020202020204" pitchFamily="34" charset="0"/>
              </a:rPr>
              <a:t> Blvd.)</a:t>
            </a:r>
          </a:p>
        </p:txBody>
      </p:sp>
      <p:sp>
        <p:nvSpPr>
          <p:cNvPr id="25" name="TextBox 24">
            <a:extLst>
              <a:ext uri="{FF2B5EF4-FFF2-40B4-BE49-F238E27FC236}">
                <a16:creationId xmlns:a16="http://schemas.microsoft.com/office/drawing/2014/main" id="{ACFFD378-84F6-4AE4-B3E9-5FF0933DC359}"/>
              </a:ext>
            </a:extLst>
          </p:cNvPr>
          <p:cNvSpPr txBox="1"/>
          <p:nvPr/>
        </p:nvSpPr>
        <p:spPr>
          <a:xfrm>
            <a:off x="8842486" y="3573406"/>
            <a:ext cx="800219" cy="523220"/>
          </a:xfrm>
          <a:prstGeom prst="rect">
            <a:avLst/>
          </a:prstGeom>
          <a:noFill/>
        </p:spPr>
        <p:txBody>
          <a:bodyPr wrap="none" rtlCol="0">
            <a:spAutoFit/>
          </a:bodyPr>
          <a:lstStyle/>
          <a:p>
            <a:pPr algn="ctr"/>
            <a:r>
              <a:rPr lang="en-US" sz="1600" b="1" dirty="0">
                <a:latin typeface="Century Gothic" panose="020B0502020202020204" pitchFamily="34" charset="0"/>
              </a:rPr>
              <a:t>IV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ja-JP" altLang="en-US" sz="1200" dirty="0">
                <a:latin typeface="Century Gothic" panose="020B0502020202020204" pitchFamily="34" charset="0"/>
              </a:rPr>
              <a:t>自行车道</a:t>
            </a:r>
            <a:endParaRPr lang="en-US" sz="1200" dirty="0">
              <a:latin typeface="Century Gothic" panose="020B0502020202020204" pitchFamily="34" charset="0"/>
            </a:endParaRP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zh-CN" altLang="en-US" dirty="0"/>
              <a:t>奥克兰的自行车</a:t>
            </a:r>
            <a:r>
              <a:rPr lang="en-US" altLang="zh-CN" dirty="0"/>
              <a:t>/</a:t>
            </a:r>
            <a:r>
              <a:rPr lang="zh-CN" altLang="en-US" dirty="0"/>
              <a:t>行人安全和通行改进措施 </a:t>
            </a:r>
            <a:endParaRPr lang="en-US" dirty="0"/>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a:solidFill>
                  <a:prstClr val="black"/>
                </a:solidFill>
                <a:latin typeface="Century Gothic"/>
              </a:rPr>
            </a:br>
            <a:endParaRPr lang="en-US" sz="90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428 </a:t>
              </a:r>
            </a:p>
            <a:p>
              <a:pPr algn="ctr" defTabSz="685800">
                <a:defRPr/>
              </a:pPr>
              <a:r>
                <a:rPr lang="en-US" sz="825" b="1">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n-US" altLang="zh-CN" sz="980" b="1" dirty="0">
                  <a:solidFill>
                    <a:prstClr val="black"/>
                  </a:solidFill>
                  <a:latin typeface="Century Gothic"/>
                </a:rPr>
                <a:t>I </a:t>
              </a:r>
              <a:r>
                <a:rPr lang="zh-CN" altLang="en-US" sz="980" b="1" dirty="0">
                  <a:solidFill>
                    <a:prstClr val="black"/>
                  </a:solidFill>
                  <a:latin typeface="Century Gothic"/>
                </a:rPr>
                <a:t>级 </a:t>
              </a:r>
              <a:r>
                <a:rPr lang="en-US" altLang="zh-CN" sz="980" b="1" dirty="0">
                  <a:solidFill>
                    <a:prstClr val="black"/>
                  </a:solidFill>
                  <a:latin typeface="Century Gothic"/>
                </a:rPr>
                <a:t>– 0.5 </a:t>
              </a:r>
              <a:r>
                <a:rPr lang="zh-CN" altLang="en-US" sz="980" b="1" dirty="0">
                  <a:solidFill>
                    <a:prstClr val="black"/>
                  </a:solidFill>
                  <a:latin typeface="Century Gothic"/>
                </a:rPr>
                <a:t>英里 </a:t>
              </a:r>
            </a:p>
            <a:p>
              <a:pPr defTabSz="342884" fontAlgn="base">
                <a:spcAft>
                  <a:spcPts val="840"/>
                </a:spcAft>
                <a:defRPr/>
              </a:pPr>
              <a:r>
                <a:rPr lang="en-US" altLang="zh-CN" sz="980" b="1" dirty="0">
                  <a:solidFill>
                    <a:prstClr val="black"/>
                  </a:solidFill>
                  <a:latin typeface="Century Gothic"/>
                </a:rPr>
                <a:t>II </a:t>
              </a:r>
              <a:r>
                <a:rPr lang="zh-CN" altLang="en-US" sz="980" b="1" dirty="0">
                  <a:solidFill>
                    <a:prstClr val="black"/>
                  </a:solidFill>
                  <a:latin typeface="Century Gothic"/>
                </a:rPr>
                <a:t>级 </a:t>
              </a:r>
              <a:r>
                <a:rPr lang="en-US" altLang="zh-CN" sz="980" b="1" dirty="0">
                  <a:solidFill>
                    <a:prstClr val="black"/>
                  </a:solidFill>
                  <a:latin typeface="Century Gothic"/>
                </a:rPr>
                <a:t>– 0.4 </a:t>
              </a:r>
              <a:r>
                <a:rPr lang="zh-CN" altLang="en-US" sz="980" b="1" dirty="0">
                  <a:solidFill>
                    <a:prstClr val="black"/>
                  </a:solidFill>
                  <a:latin typeface="Century Gothic"/>
                </a:rPr>
                <a:t>英里 </a:t>
              </a:r>
            </a:p>
            <a:p>
              <a:pPr defTabSz="342884" fontAlgn="base">
                <a:spcAft>
                  <a:spcPts val="840"/>
                </a:spcAft>
                <a:defRPr/>
              </a:pPr>
              <a:r>
                <a:rPr lang="en-US" altLang="zh-CN" sz="980" b="1" dirty="0">
                  <a:solidFill>
                    <a:prstClr val="black"/>
                  </a:solidFill>
                  <a:latin typeface="Century Gothic"/>
                </a:rPr>
                <a:t>III </a:t>
              </a:r>
              <a:r>
                <a:rPr lang="zh-CN" altLang="en-US" sz="980" b="1" dirty="0">
                  <a:solidFill>
                    <a:prstClr val="black"/>
                  </a:solidFill>
                  <a:latin typeface="Century Gothic"/>
                </a:rPr>
                <a:t>级 </a:t>
              </a:r>
              <a:r>
                <a:rPr lang="en-US" altLang="zh-CN" sz="980" b="1" dirty="0">
                  <a:solidFill>
                    <a:prstClr val="black"/>
                  </a:solidFill>
                  <a:latin typeface="Century Gothic"/>
                </a:rPr>
                <a:t>– 0.2 </a:t>
              </a:r>
              <a:r>
                <a:rPr lang="zh-CN" altLang="en-US" sz="980" b="1" dirty="0">
                  <a:solidFill>
                    <a:prstClr val="black"/>
                  </a:solidFill>
                  <a:latin typeface="Century Gothic"/>
                </a:rPr>
                <a:t>英里 </a:t>
              </a:r>
            </a:p>
            <a:p>
              <a:pPr defTabSz="342884" fontAlgn="base">
                <a:spcAft>
                  <a:spcPts val="840"/>
                </a:spcAft>
                <a:defRPr/>
              </a:pPr>
              <a:r>
                <a:rPr lang="en-US" altLang="zh-CN" sz="980" b="1" dirty="0">
                  <a:solidFill>
                    <a:prstClr val="black"/>
                  </a:solidFill>
                  <a:latin typeface="Century Gothic"/>
                </a:rPr>
                <a:t>IV </a:t>
              </a:r>
              <a:r>
                <a:rPr lang="zh-CN" altLang="en-US" sz="980" b="1" dirty="0">
                  <a:solidFill>
                    <a:prstClr val="black"/>
                  </a:solidFill>
                  <a:latin typeface="Century Gothic"/>
                </a:rPr>
                <a:t>级 </a:t>
              </a:r>
              <a:r>
                <a:rPr lang="en-US" altLang="zh-CN" sz="980" b="1" dirty="0">
                  <a:solidFill>
                    <a:prstClr val="black"/>
                  </a:solidFill>
                  <a:latin typeface="Century Gothic"/>
                </a:rPr>
                <a:t>– 0.8 </a:t>
              </a:r>
              <a:r>
                <a:rPr lang="zh-CN" altLang="en-US" sz="980" b="1" dirty="0">
                  <a:solidFill>
                    <a:prstClr val="black"/>
                  </a:solidFill>
                  <a:latin typeface="Century Gothic"/>
                </a:rPr>
                <a:t>英里 </a:t>
              </a:r>
            </a:p>
            <a:p>
              <a:pPr defTabSz="342884" fontAlgn="base">
                <a:spcAft>
                  <a:spcPts val="840"/>
                </a:spcAft>
                <a:defRPr/>
              </a:pPr>
              <a:r>
                <a:rPr lang="zh-CN" altLang="en-US" sz="980" b="1" dirty="0">
                  <a:solidFill>
                    <a:prstClr val="black"/>
                  </a:solidFill>
                  <a:latin typeface="Century Gothic"/>
                </a:rPr>
                <a:t>新人行道 </a:t>
              </a:r>
              <a:r>
                <a:rPr lang="en-US" altLang="zh-CN" sz="980" b="1" dirty="0">
                  <a:solidFill>
                    <a:prstClr val="black"/>
                  </a:solidFill>
                  <a:latin typeface="Century Gothic"/>
                </a:rPr>
                <a:t>– 0.7 </a:t>
              </a:r>
              <a:r>
                <a:rPr lang="zh-CN" altLang="en-US" sz="980" b="1" dirty="0">
                  <a:solidFill>
                    <a:prstClr val="black"/>
                  </a:solidFill>
                  <a:latin typeface="Century Gothic"/>
                </a:rPr>
                <a:t>英里 </a:t>
              </a: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0828" y="1834505"/>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zh-CN" altLang="en-US" sz="980" b="1" dirty="0">
                  <a:solidFill>
                    <a:prstClr val="black"/>
                  </a:solidFill>
                  <a:latin typeface="Century Gothic"/>
                </a:rPr>
                <a:t>现有自行车设施</a:t>
              </a:r>
              <a:endParaRPr lang="en-US" sz="980" b="1" dirty="0">
                <a:solidFill>
                  <a:prstClr val="black"/>
                </a:solidFill>
                <a:latin typeface="Century Gothic"/>
              </a:endParaRP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ja-JP" altLang="en-US" sz="980" b="1" dirty="0">
                  <a:solidFill>
                    <a:prstClr val="black"/>
                  </a:solidFill>
                  <a:latin typeface="Century Gothic"/>
                </a:rPr>
                <a:t>现有人行道</a:t>
              </a:r>
              <a:endParaRPr lang="en-US" sz="980" b="1" dirty="0">
                <a:solidFill>
                  <a:prstClr val="black"/>
                </a:solidFill>
                <a:latin typeface="Century Gothic"/>
              </a:endParaRP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236235" y="2066766"/>
            <a:ext cx="4804110" cy="3200276"/>
          </a:xfrm>
          <a:prstGeom prst="rect">
            <a:avLst/>
          </a:prstGeom>
        </p:spPr>
      </p:pic>
      <p:sp>
        <p:nvSpPr>
          <p:cNvPr id="2" name="Title 1"/>
          <p:cNvSpPr>
            <a:spLocks noGrp="1"/>
          </p:cNvSpPr>
          <p:nvPr>
            <p:ph type="title"/>
          </p:nvPr>
        </p:nvSpPr>
        <p:spPr>
          <a:xfrm>
            <a:off x="376518" y="357135"/>
            <a:ext cx="6763275" cy="971998"/>
          </a:xfrm>
        </p:spPr>
        <p:txBody>
          <a:bodyPr>
            <a:noAutofit/>
          </a:bodyPr>
          <a:lstStyle/>
          <a:p>
            <a:r>
              <a:rPr lang="zh-CN" altLang="en-US" b="1" dirty="0"/>
              <a:t>项目区阿拉米达的自行车</a:t>
            </a:r>
            <a:r>
              <a:rPr lang="en-US" altLang="zh-CN" b="1" dirty="0"/>
              <a:t>/</a:t>
            </a:r>
            <a:r>
              <a:rPr lang="zh-CN" altLang="en-US" b="1" dirty="0"/>
              <a:t>行人安全和通行改进措施 </a:t>
            </a:r>
            <a:endParaRPr lang="en-US"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3</a:t>
            </a:r>
          </a:p>
        </p:txBody>
      </p:sp>
      <p:sp>
        <p:nvSpPr>
          <p:cNvPr id="6" name="TextBox 5"/>
          <p:cNvSpPr txBox="1"/>
          <p:nvPr/>
        </p:nvSpPr>
        <p:spPr>
          <a:xfrm>
            <a:off x="581991" y="1976025"/>
            <a:ext cx="2351458" cy="553998"/>
          </a:xfrm>
          <a:prstGeom prst="rect">
            <a:avLst/>
          </a:prstGeom>
          <a:noFill/>
        </p:spPr>
        <p:txBody>
          <a:bodyPr wrap="square" lIns="91440" tIns="45720" rIns="91440" bIns="45720" rtlCol="0" anchor="t">
            <a:spAutoFit/>
          </a:bodyPr>
          <a:lstStyle/>
          <a:p>
            <a:pPr defTabSz="457200" fontAlgn="base">
              <a:spcBef>
                <a:spcPct val="0"/>
              </a:spcBef>
              <a:spcAft>
                <a:spcPts val="1200"/>
              </a:spcAft>
              <a:defRPr/>
            </a:pPr>
            <a:r>
              <a:rPr lang="ja-JP" altLang="en-US" sz="1000" dirty="0">
                <a:solidFill>
                  <a:prstClr val="black"/>
                </a:solidFill>
                <a:latin typeface="Century Gothic"/>
              </a:rPr>
              <a:t>拓宽和开放穿过 </a:t>
            </a:r>
            <a:r>
              <a:rPr lang="en-US" sz="1000" dirty="0">
                <a:solidFill>
                  <a:prstClr val="black"/>
                </a:solidFill>
                <a:latin typeface="Century Gothic"/>
              </a:rPr>
              <a:t>Webster </a:t>
            </a:r>
            <a:r>
              <a:rPr lang="ja-JP" altLang="en-US" sz="1000" dirty="0">
                <a:solidFill>
                  <a:prstClr val="black"/>
                </a:solidFill>
                <a:latin typeface="Century Gothic"/>
              </a:rPr>
              <a:t>地铁的人行通道，并沿着 </a:t>
            </a:r>
            <a:r>
              <a:rPr lang="en-US" sz="1000" dirty="0">
                <a:solidFill>
                  <a:prstClr val="black"/>
                </a:solidFill>
                <a:latin typeface="Century Gothic"/>
              </a:rPr>
              <a:t>Webster Street </a:t>
            </a:r>
            <a:r>
              <a:rPr lang="ja-JP" altLang="en-US" sz="1000" dirty="0">
                <a:solidFill>
                  <a:prstClr val="black"/>
                </a:solidFill>
                <a:latin typeface="Century Gothic"/>
              </a:rPr>
              <a:t>连接到 </a:t>
            </a:r>
            <a:r>
              <a:rPr lang="en-US" sz="1000" dirty="0">
                <a:solidFill>
                  <a:prstClr val="black"/>
                </a:solidFill>
                <a:latin typeface="Century Gothic"/>
              </a:rPr>
              <a:t>Mariner Square Loop（0.8 </a:t>
            </a:r>
            <a:r>
              <a:rPr lang="ja-JP" altLang="en-US" sz="1000" dirty="0">
                <a:solidFill>
                  <a:prstClr val="black"/>
                </a:solidFill>
                <a:latin typeface="Century Gothic"/>
              </a:rPr>
              <a:t>英里） </a:t>
            </a:r>
            <a:endParaRPr lang="en-US" sz="1000" dirty="0">
              <a:solidFill>
                <a:prstClr val="black"/>
              </a:solidFill>
              <a:latin typeface="Century Gothic"/>
            </a:endParaRP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4</a:t>
            </a:r>
          </a:p>
        </p:txBody>
      </p:sp>
      <p:sp>
        <p:nvSpPr>
          <p:cNvPr id="54" name="Oval 53"/>
          <p:cNvSpPr/>
          <p:nvPr/>
        </p:nvSpPr>
        <p:spPr>
          <a:xfrm>
            <a:off x="348010" y="3968512"/>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559959" y="3065875"/>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241856" y="0"/>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Mariner Square Loop </a:t>
            </a:r>
            <a:r>
              <a:rPr lang="ja-JP" altLang="en-US" sz="1000" dirty="0">
                <a:solidFill>
                  <a:prstClr val="black"/>
                </a:solidFill>
                <a:latin typeface="Century Gothic"/>
              </a:rPr>
              <a:t>的新 </a:t>
            </a:r>
            <a:r>
              <a:rPr lang="en-US" sz="1000" dirty="0">
                <a:solidFill>
                  <a:prstClr val="black"/>
                </a:solidFill>
                <a:latin typeface="Century Gothic"/>
              </a:rPr>
              <a:t>II </a:t>
            </a:r>
            <a:r>
              <a:rPr lang="ja-JP" altLang="en-US" sz="1000" dirty="0">
                <a:solidFill>
                  <a:prstClr val="black"/>
                </a:solidFill>
                <a:latin typeface="Century Gothic"/>
              </a:rPr>
              <a:t>级自行车道（</a:t>
            </a:r>
            <a:r>
              <a:rPr lang="en-US" altLang="ja-JP" sz="1000" dirty="0">
                <a:solidFill>
                  <a:prstClr val="black"/>
                </a:solidFill>
                <a:latin typeface="Century Gothic"/>
              </a:rPr>
              <a:t>0.3 </a:t>
            </a:r>
            <a:r>
              <a:rPr lang="ja-JP" altLang="en-US" sz="1000" dirty="0">
                <a:solidFill>
                  <a:prstClr val="black"/>
                </a:solidFill>
                <a:latin typeface="Century Gothic"/>
              </a:rPr>
              <a:t>英里） </a:t>
            </a:r>
            <a:endParaRPr lang="en-US" sz="1000" dirty="0">
              <a:solidFill>
                <a:prstClr val="black"/>
              </a:solidFill>
              <a:latin typeface="Century Gothic"/>
            </a:endParaRPr>
          </a:p>
        </p:txBody>
      </p:sp>
      <p:sp>
        <p:nvSpPr>
          <p:cNvPr id="58" name="TextBox 57">
            <a:extLst>
              <a:ext uri="{FF2B5EF4-FFF2-40B4-BE49-F238E27FC236}">
                <a16:creationId xmlns:a16="http://schemas.microsoft.com/office/drawing/2014/main" id="{6DABE3F6-3AA9-4F51-B95F-151A77E54089}"/>
              </a:ext>
            </a:extLst>
          </p:cNvPr>
          <p:cNvSpPr txBox="1"/>
          <p:nvPr/>
        </p:nvSpPr>
        <p:spPr>
          <a:xfrm>
            <a:off x="581990" y="3102505"/>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Add crosswalks to connect </a:t>
            </a:r>
            <a:br>
              <a:rPr lang="en-US" sz="1000" dirty="0">
                <a:solidFill>
                  <a:prstClr val="black"/>
                </a:solidFill>
                <a:latin typeface="Century Gothic"/>
              </a:rPr>
            </a:br>
            <a:r>
              <a:rPr lang="en-US" sz="1000" dirty="0">
                <a:solidFill>
                  <a:prstClr val="black"/>
                </a:solidFill>
                <a:latin typeface="Century Gothic"/>
              </a:rPr>
              <a:t>ped/bike paths</a:t>
            </a: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400110"/>
          </a:xfrm>
          <a:prstGeom prst="rect">
            <a:avLst/>
          </a:prstGeom>
          <a:noFill/>
        </p:spPr>
        <p:txBody>
          <a:bodyPr wrap="square" rtlCol="0">
            <a:spAutoFit/>
          </a:bodyPr>
          <a:lstStyle/>
          <a:p>
            <a:pPr defTabSz="457200" fontAlgn="base">
              <a:spcBef>
                <a:spcPct val="0"/>
              </a:spcBef>
              <a:spcAft>
                <a:spcPts val="1200"/>
              </a:spcAft>
              <a:defRPr/>
            </a:pPr>
            <a:r>
              <a:rPr lang="zh-CN" altLang="en-US" sz="1000" b="1" dirty="0">
                <a:solidFill>
                  <a:prstClr val="black"/>
                </a:solidFill>
                <a:latin typeface="Century Gothic"/>
              </a:rPr>
              <a:t>新 </a:t>
            </a:r>
            <a:r>
              <a:rPr lang="en-US" altLang="zh-CN" sz="1000" b="1" dirty="0">
                <a:solidFill>
                  <a:prstClr val="black"/>
                </a:solidFill>
                <a:latin typeface="Century Gothic"/>
              </a:rPr>
              <a:t>I </a:t>
            </a:r>
            <a:r>
              <a:rPr lang="zh-CN" altLang="en-US" sz="1000" b="1" dirty="0">
                <a:solidFill>
                  <a:prstClr val="black"/>
                </a:solidFill>
                <a:latin typeface="Century Gothic"/>
              </a:rPr>
              <a:t>级道路：重新调整道路并加宽至 </a:t>
            </a:r>
            <a:r>
              <a:rPr lang="en-US" altLang="zh-CN" sz="1000" b="1" dirty="0">
                <a:solidFill>
                  <a:prstClr val="black"/>
                </a:solidFill>
                <a:latin typeface="Century Gothic"/>
              </a:rPr>
              <a:t>8 </a:t>
            </a:r>
            <a:r>
              <a:rPr lang="zh-CN" altLang="en-US" sz="1000" b="1" dirty="0">
                <a:solidFill>
                  <a:prstClr val="black"/>
                </a:solidFill>
                <a:latin typeface="Century Gothic"/>
              </a:rPr>
              <a:t>英尺（</a:t>
            </a:r>
            <a:r>
              <a:rPr lang="en-US" altLang="zh-CN" sz="1000" b="1" dirty="0">
                <a:solidFill>
                  <a:prstClr val="black"/>
                </a:solidFill>
                <a:latin typeface="Century Gothic"/>
              </a:rPr>
              <a:t>0.3 </a:t>
            </a:r>
            <a:r>
              <a:rPr lang="zh-CN" altLang="en-US" sz="1000" b="1" dirty="0">
                <a:solidFill>
                  <a:prstClr val="black"/>
                </a:solidFill>
                <a:latin typeface="Century Gothic"/>
              </a:rPr>
              <a:t>英里） </a:t>
            </a:r>
            <a:endParaRPr lang="en-US" sz="1000" dirty="0">
              <a:solidFill>
                <a:prstClr val="black"/>
              </a:solidFill>
              <a:latin typeface="Century Gothic"/>
            </a:endParaRPr>
          </a:p>
        </p:txBody>
      </p:sp>
      <p:sp>
        <p:nvSpPr>
          <p:cNvPr id="60" name="TextBox 59">
            <a:extLst>
              <a:ext uri="{FF2B5EF4-FFF2-40B4-BE49-F238E27FC236}">
                <a16:creationId xmlns:a16="http://schemas.microsoft.com/office/drawing/2014/main" id="{B0CACF03-9713-4D8D-AFD9-25E05B996A51}"/>
              </a:ext>
            </a:extLst>
          </p:cNvPr>
          <p:cNvSpPr txBox="1"/>
          <p:nvPr/>
        </p:nvSpPr>
        <p:spPr>
          <a:xfrm>
            <a:off x="581990" y="3907708"/>
            <a:ext cx="2451090" cy="400110"/>
          </a:xfrm>
          <a:prstGeom prst="rect">
            <a:avLst/>
          </a:prstGeom>
          <a:noFill/>
        </p:spPr>
        <p:txBody>
          <a:bodyPr wrap="square" rtlCol="0">
            <a:spAutoFit/>
          </a:bodyPr>
          <a:lstStyle/>
          <a:p>
            <a:pPr defTabSz="457200" fontAlgn="base">
              <a:spcBef>
                <a:spcPct val="0"/>
              </a:spcBef>
              <a:defRPr/>
            </a:pPr>
            <a:r>
              <a:rPr lang="en-US" sz="1000" dirty="0">
                <a:solidFill>
                  <a:prstClr val="black"/>
                </a:solidFill>
                <a:latin typeface="Century Gothic"/>
              </a:rPr>
              <a:t>Mariner Square Loop </a:t>
            </a:r>
            <a:r>
              <a:rPr lang="ja-JP" altLang="en-US" sz="1000" dirty="0">
                <a:solidFill>
                  <a:prstClr val="black"/>
                </a:solidFill>
                <a:latin typeface="Century Gothic"/>
              </a:rPr>
              <a:t>和 </a:t>
            </a:r>
            <a:r>
              <a:rPr lang="en-US" sz="1000" dirty="0">
                <a:solidFill>
                  <a:prstClr val="black"/>
                </a:solidFill>
                <a:latin typeface="Century Gothic"/>
              </a:rPr>
              <a:t>Mariner Square Drive </a:t>
            </a:r>
            <a:r>
              <a:rPr lang="ja-JP" altLang="en-US" sz="1000" dirty="0">
                <a:solidFill>
                  <a:prstClr val="black"/>
                </a:solidFill>
                <a:latin typeface="Century Gothic"/>
              </a:rPr>
              <a:t>的人行道延伸（</a:t>
            </a:r>
            <a:r>
              <a:rPr lang="en-US" altLang="ja-JP" sz="1000" dirty="0">
                <a:solidFill>
                  <a:prstClr val="black"/>
                </a:solidFill>
                <a:latin typeface="Century Gothic"/>
              </a:rPr>
              <a:t>0.3 </a:t>
            </a:r>
            <a:r>
              <a:rPr lang="ja-JP" altLang="en-US" sz="1000" dirty="0">
                <a:solidFill>
                  <a:prstClr val="black"/>
                </a:solidFill>
                <a:latin typeface="Century Gothic"/>
              </a:rPr>
              <a:t>英里） </a:t>
            </a:r>
            <a:endParaRPr lang="en-US" sz="1000" dirty="0">
              <a:solidFill>
                <a:prstClr val="black"/>
              </a:solidFill>
              <a:latin typeface="Century Gothic"/>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36" y="155034"/>
            <a:ext cx="789318" cy="2689660"/>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Alameda</a:t>
              </a:r>
            </a:p>
            <a:p>
              <a:pPr algn="ctr" defTabSz="457200" fontAlgn="base">
                <a:spcBef>
                  <a:spcPct val="0"/>
                </a:spcBef>
                <a:spcAft>
                  <a:spcPct val="0"/>
                </a:spcAft>
                <a:defRPr/>
              </a:pPr>
              <a:r>
                <a:rPr lang="en-US" sz="1200" b="1">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zh-CN" altLang="en-US" dirty="0"/>
              <a:t>地铁改进措施</a:t>
            </a:r>
            <a:endParaRPr lang="en-US" dirty="0"/>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
        <p:nvSpPr>
          <p:cNvPr id="3" name="TextBox 2">
            <a:extLst>
              <a:ext uri="{FF2B5EF4-FFF2-40B4-BE49-F238E27FC236}">
                <a16:creationId xmlns:a16="http://schemas.microsoft.com/office/drawing/2014/main" id="{A4416D5D-B58D-66EF-6533-42BEC0D71654}"/>
              </a:ext>
            </a:extLst>
          </p:cNvPr>
          <p:cNvSpPr txBox="1"/>
          <p:nvPr/>
        </p:nvSpPr>
        <p:spPr>
          <a:xfrm>
            <a:off x="5414045" y="1032276"/>
            <a:ext cx="1590762" cy="966547"/>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现有西侧人行通道维护公用设施地役权</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26995DF-425C-4812-6A28-8E3F2A6FE87B}"/>
              </a:ext>
            </a:extLst>
          </p:cNvPr>
          <p:cNvSpPr/>
          <p:nvPr/>
        </p:nvSpPr>
        <p:spPr>
          <a:xfrm>
            <a:off x="6954473" y="1329133"/>
            <a:ext cx="314588" cy="176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BB176B-C7E4-6B89-8AC6-8728663C5C8A}"/>
              </a:ext>
            </a:extLst>
          </p:cNvPr>
          <p:cNvSpPr txBox="1"/>
          <p:nvPr/>
        </p:nvSpPr>
        <p:spPr>
          <a:xfrm>
            <a:off x="9732010" y="1181318"/>
            <a:ext cx="1690291" cy="963790"/>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现有东区人行通道向公众开放</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985B7D-7F47-90D7-F762-EFD6C5E521F0}"/>
              </a:ext>
            </a:extLst>
          </p:cNvPr>
          <p:cNvSpPr txBox="1"/>
          <p:nvPr/>
        </p:nvSpPr>
        <p:spPr>
          <a:xfrm>
            <a:off x="961704" y="4260633"/>
            <a:ext cx="1374629" cy="1000723"/>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400" b="1" dirty="0" err="1">
                <a:effectLst/>
                <a:latin typeface="Calibri" panose="020F0502020204030204" pitchFamily="34" charset="0"/>
                <a:ea typeface="Calibri" panose="020F0502020204030204" pitchFamily="34" charset="0"/>
                <a:cs typeface="Arial" panose="020B0604020202020204" pitchFamily="34" charset="0"/>
              </a:rPr>
              <a:t>将维修人行通道拓宽至</a:t>
            </a:r>
            <a:r>
              <a:rPr lang="es-US" sz="1400" b="1" dirty="0">
                <a:effectLst/>
                <a:latin typeface="Calibri" panose="020F0502020204030204" pitchFamily="34" charset="0"/>
                <a:ea typeface="Calibri" panose="020F0502020204030204" pitchFamily="34" charset="0"/>
                <a:cs typeface="Arial" panose="020B0604020202020204" pitchFamily="34" charset="0"/>
              </a:rPr>
              <a:t> 4 </a:t>
            </a:r>
            <a:r>
              <a:rPr lang="en-US" sz="1400" b="1" dirty="0" err="1">
                <a:effectLst/>
                <a:latin typeface="Calibri" panose="020F0502020204030204" pitchFamily="34" charset="0"/>
                <a:ea typeface="Calibri" panose="020F0502020204030204" pitchFamily="34" charset="0"/>
                <a:cs typeface="Arial" panose="020B0604020202020204" pitchFamily="34" charset="0"/>
              </a:rPr>
              <a:t>英寸并向公众开放</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7C160C-C058-10F7-ABAD-73C6EC27698F}"/>
              </a:ext>
            </a:extLst>
          </p:cNvPr>
          <p:cNvSpPr txBox="1"/>
          <p:nvPr/>
        </p:nvSpPr>
        <p:spPr>
          <a:xfrm>
            <a:off x="1895911" y="5306109"/>
            <a:ext cx="3397541" cy="340093"/>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600" dirty="0">
                <a:effectLst/>
                <a:latin typeface="Calibri" panose="020F0502020204030204" pitchFamily="34" charset="0"/>
                <a:ea typeface="Calibri" panose="020F0502020204030204" pitchFamily="34" charset="0"/>
                <a:cs typeface="Arial" panose="020B0604020202020204" pitchFamily="34" charset="0"/>
              </a:rPr>
              <a:t>D </a:t>
            </a:r>
            <a:r>
              <a:rPr lang="en-US" sz="1600" dirty="0">
                <a:effectLst/>
                <a:latin typeface="Calibri" panose="020F0502020204030204" pitchFamily="34" charset="0"/>
                <a:ea typeface="Calibri" panose="020F0502020204030204" pitchFamily="34" charset="0"/>
                <a:cs typeface="Arial" panose="020B0604020202020204" pitchFamily="34" charset="0"/>
              </a:rPr>
              <a:t>段 – </a:t>
            </a:r>
            <a:r>
              <a:rPr lang="en-US" sz="1600" dirty="0" err="1">
                <a:effectLst/>
                <a:latin typeface="Calibri" panose="020F0502020204030204" pitchFamily="34" charset="0"/>
                <a:ea typeface="Calibri" panose="020F0502020204030204" pitchFamily="34" charset="0"/>
                <a:cs typeface="Arial" panose="020B0604020202020204" pitchFamily="34" charset="0"/>
              </a:rPr>
              <a:t>向北眺望奥克兰</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2F668CE-87D2-1DCA-DE43-95F08B85DCE8}"/>
              </a:ext>
            </a:extLst>
          </p:cNvPr>
          <p:cNvSpPr txBox="1"/>
          <p:nvPr/>
        </p:nvSpPr>
        <p:spPr>
          <a:xfrm>
            <a:off x="6859397" y="5306109"/>
            <a:ext cx="3397541" cy="340093"/>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600" dirty="0">
                <a:effectLst/>
                <a:latin typeface="Calibri" panose="020F0502020204030204" pitchFamily="34" charset="0"/>
                <a:ea typeface="Calibri" panose="020F0502020204030204" pitchFamily="34" charset="0"/>
                <a:cs typeface="Arial" panose="020B0604020202020204" pitchFamily="34" charset="0"/>
              </a:rPr>
              <a:t>D </a:t>
            </a:r>
            <a:r>
              <a:rPr lang="en-US" sz="1600" dirty="0">
                <a:effectLst/>
                <a:latin typeface="Calibri" panose="020F0502020204030204" pitchFamily="34" charset="0"/>
                <a:ea typeface="Calibri" panose="020F0502020204030204" pitchFamily="34" charset="0"/>
                <a:cs typeface="Arial" panose="020B0604020202020204" pitchFamily="34" charset="0"/>
              </a:rPr>
              <a:t>段 – </a:t>
            </a:r>
            <a:r>
              <a:rPr lang="en-US" sz="1600" dirty="0" err="1">
                <a:effectLst/>
                <a:latin typeface="Calibri" panose="020F0502020204030204" pitchFamily="34" charset="0"/>
                <a:ea typeface="Calibri" panose="020F0502020204030204" pitchFamily="34" charset="0"/>
                <a:cs typeface="Arial" panose="020B0604020202020204" pitchFamily="34" charset="0"/>
              </a:rPr>
              <a:t>向北眺望奥克兰</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74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ja-JP" altLang="en-US" dirty="0"/>
              <a:t>美观 </a:t>
            </a:r>
            <a:r>
              <a:rPr lang="en-US" altLang="ja-JP" dirty="0"/>
              <a:t>- </a:t>
            </a:r>
            <a:r>
              <a:rPr lang="ja-JP" altLang="en-US" dirty="0"/>
              <a:t>索引图 </a:t>
            </a:r>
            <a:endParaRPr lang="en-US" dirty="0"/>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a:blip r:embed="rId3"/>
          <a:stretch>
            <a:fillRect/>
          </a:stretch>
        </p:blipFill>
        <p:spPr>
          <a:xfrm>
            <a:off x="515645" y="2144350"/>
            <a:ext cx="11365058" cy="3690938"/>
          </a:xfrm>
          <a:prstGeom prst="rect">
            <a:avLst/>
          </a:prstGeom>
          <a:ln w="12700">
            <a:solidFill>
              <a:schemeClr val="tx1">
                <a:alpha val="50000"/>
              </a:schemeClr>
            </a:solidFill>
          </a:ln>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0146437" cy="1200329"/>
          </a:xfrm>
          <a:prstGeom prst="rect">
            <a:avLst/>
          </a:prstGeom>
          <a:noFill/>
        </p:spPr>
        <p:txBody>
          <a:bodyPr wrap="square">
            <a:spAutoFit/>
          </a:bodyPr>
          <a:lstStyle/>
          <a:p>
            <a:pPr marL="285750" lvl="0" indent="-285750" defTabSz="457200" fontAlgn="base">
              <a:lnSpc>
                <a:spcPct val="100000"/>
              </a:lnSpc>
              <a:buClrTx/>
              <a:buFont typeface="Arial" panose="020B0604020202020204" pitchFamily="34" charset="0"/>
              <a:buChar char="•"/>
              <a:defRPr/>
            </a:pPr>
            <a:r>
              <a:rPr lang="ja-JP" altLang="en-US" sz="1800" dirty="0">
                <a:latin typeface="Century Gothic"/>
              </a:rPr>
              <a:t>纳入 </a:t>
            </a:r>
            <a:r>
              <a:rPr lang="en-US" sz="1800" dirty="0">
                <a:latin typeface="Century Gothic"/>
              </a:rPr>
              <a:t>Posey </a:t>
            </a:r>
            <a:r>
              <a:rPr lang="ja-JP" altLang="en-US" sz="1800" dirty="0">
                <a:latin typeface="Century Gothic"/>
              </a:rPr>
              <a:t>地铁等历史建筑处理标准 </a:t>
            </a:r>
          </a:p>
          <a:p>
            <a:pPr marL="285750" lvl="0" indent="-285750" defTabSz="457200" fontAlgn="base">
              <a:lnSpc>
                <a:spcPct val="100000"/>
              </a:lnSpc>
              <a:buClrTx/>
              <a:buFont typeface="Arial" panose="020B0604020202020204" pitchFamily="34" charset="0"/>
              <a:buChar char="•"/>
              <a:defRPr/>
            </a:pPr>
            <a:r>
              <a:rPr lang="ja-JP" altLang="en-US" sz="1800" dirty="0">
                <a:latin typeface="Century Gothic"/>
              </a:rPr>
              <a:t>遵守建筑环境处理计划  </a:t>
            </a:r>
          </a:p>
          <a:p>
            <a:pPr marL="285750" lvl="0" indent="-285750" defTabSz="457200" fontAlgn="base">
              <a:lnSpc>
                <a:spcPct val="100000"/>
              </a:lnSpc>
              <a:buClrTx/>
              <a:buFont typeface="Arial" panose="020B0604020202020204" pitchFamily="34" charset="0"/>
              <a:buChar char="•"/>
              <a:defRPr/>
            </a:pPr>
            <a:r>
              <a:rPr lang="ja-JP" altLang="en-US" sz="1800" dirty="0">
                <a:latin typeface="Century Gothic"/>
              </a:rPr>
              <a:t>遵守</a:t>
            </a:r>
            <a:r>
              <a:rPr lang="en-US" altLang="ja-JP" sz="1800" dirty="0">
                <a:latin typeface="Century Gothic"/>
              </a:rPr>
              <a:t>《</a:t>
            </a:r>
            <a:r>
              <a:rPr lang="ja-JP" altLang="en-US" sz="1800" dirty="0">
                <a:latin typeface="Century Gothic"/>
              </a:rPr>
              <a:t>国家历史保护法</a:t>
            </a:r>
            <a:r>
              <a:rPr lang="en-US" altLang="ja-JP" sz="1800" dirty="0">
                <a:latin typeface="Century Gothic"/>
              </a:rPr>
              <a:t>》(</a:t>
            </a:r>
            <a:r>
              <a:rPr lang="en-US" sz="1800" dirty="0">
                <a:latin typeface="Century Gothic"/>
              </a:rPr>
              <a:t>National Historic Preservation Act) </a:t>
            </a:r>
            <a:r>
              <a:rPr lang="ja-JP" altLang="en-US" sz="1800" dirty="0">
                <a:latin typeface="Century Gothic"/>
              </a:rPr>
              <a:t>第 </a:t>
            </a:r>
            <a:r>
              <a:rPr lang="en-US" altLang="ja-JP" sz="1800" dirty="0">
                <a:latin typeface="Century Gothic"/>
              </a:rPr>
              <a:t>106 </a:t>
            </a:r>
            <a:r>
              <a:rPr lang="ja-JP" altLang="en-US" sz="1800" dirty="0">
                <a:latin typeface="Century Gothic"/>
              </a:rPr>
              <a:t>款 </a:t>
            </a:r>
          </a:p>
          <a:p>
            <a:pPr lvl="0" indent="-285750" defTabSz="457200" fontAlgn="base">
              <a:lnSpc>
                <a:spcPct val="100000"/>
              </a:lnSpc>
              <a:buClrTx/>
              <a:buFont typeface="Arial" panose="020B0604020202020204" pitchFamily="34" charset="0"/>
              <a:buChar char="•"/>
              <a:defRPr/>
            </a:pPr>
            <a:endParaRPr lang="en-US" dirty="0">
              <a:latin typeface="Century Gothic"/>
            </a:endParaRPr>
          </a:p>
        </p:txBody>
      </p:sp>
      <p:sp>
        <p:nvSpPr>
          <p:cNvPr id="9" name="Freeform: Shape 8">
            <a:extLst>
              <a:ext uri="{FF2B5EF4-FFF2-40B4-BE49-F238E27FC236}">
                <a16:creationId xmlns:a16="http://schemas.microsoft.com/office/drawing/2014/main" id="{1C276335-4F14-2B65-69F9-1B658292336A}"/>
              </a:ext>
            </a:extLst>
          </p:cNvPr>
          <p:cNvSpPr/>
          <p:nvPr/>
        </p:nvSpPr>
        <p:spPr>
          <a:xfrm>
            <a:off x="7731125" y="3348038"/>
            <a:ext cx="268459" cy="515937"/>
          </a:xfrm>
          <a:custGeom>
            <a:avLst/>
            <a:gdLst>
              <a:gd name="connsiteX0" fmla="*/ 0 w 258140"/>
              <a:gd name="connsiteY0" fmla="*/ 526256 h 526256"/>
              <a:gd name="connsiteX1" fmla="*/ 100012 w 258140"/>
              <a:gd name="connsiteY1" fmla="*/ 483393 h 526256"/>
              <a:gd name="connsiteX2" fmla="*/ 192881 w 258140"/>
              <a:gd name="connsiteY2" fmla="*/ 397668 h 526256"/>
              <a:gd name="connsiteX3" fmla="*/ 252412 w 258140"/>
              <a:gd name="connsiteY3" fmla="*/ 271462 h 526256"/>
              <a:gd name="connsiteX4" fmla="*/ 252412 w 258140"/>
              <a:gd name="connsiteY4" fmla="*/ 0 h 5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40" h="526256">
                <a:moveTo>
                  <a:pt x="0" y="526256"/>
                </a:moveTo>
                <a:cubicBezTo>
                  <a:pt x="33932" y="515540"/>
                  <a:pt x="67865" y="504824"/>
                  <a:pt x="100012" y="483393"/>
                </a:cubicBezTo>
                <a:cubicBezTo>
                  <a:pt x="132159" y="461962"/>
                  <a:pt x="167481" y="432990"/>
                  <a:pt x="192881" y="397668"/>
                </a:cubicBezTo>
                <a:cubicBezTo>
                  <a:pt x="218281" y="362346"/>
                  <a:pt x="242490" y="337740"/>
                  <a:pt x="252412" y="271462"/>
                </a:cubicBezTo>
                <a:cubicBezTo>
                  <a:pt x="262334" y="205184"/>
                  <a:pt x="257373" y="102592"/>
                  <a:pt x="252412" y="0"/>
                </a:cubicBez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B8CC08-BD7D-8AE4-E9B4-50EE199C8CEA}"/>
              </a:ext>
            </a:extLst>
          </p:cNvPr>
          <p:cNvSpPr/>
          <p:nvPr/>
        </p:nvSpPr>
        <p:spPr>
          <a:xfrm>
            <a:off x="7921625" y="3343275"/>
            <a:ext cx="31750" cy="234950"/>
          </a:xfrm>
          <a:custGeom>
            <a:avLst/>
            <a:gdLst>
              <a:gd name="connsiteX0" fmla="*/ 31750 w 31750"/>
              <a:gd name="connsiteY0" fmla="*/ 234950 h 234950"/>
              <a:gd name="connsiteX1" fmla="*/ 0 w 31750"/>
              <a:gd name="connsiteY1" fmla="*/ 0 h 234950"/>
            </a:gdLst>
            <a:ahLst/>
            <a:cxnLst>
              <a:cxn ang="0">
                <a:pos x="connsiteX0" y="connsiteY0"/>
              </a:cxn>
              <a:cxn ang="0">
                <a:pos x="connsiteX1" y="connsiteY1"/>
              </a:cxn>
            </a:cxnLst>
            <a:rect l="l" t="t" r="r" b="b"/>
            <a:pathLst>
              <a:path w="31750" h="234950">
                <a:moveTo>
                  <a:pt x="31750" y="234950"/>
                </a:moveTo>
                <a:lnTo>
                  <a:pt x="0" y="0"/>
                </a:ln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644A85C-944F-343F-2F73-7AE78F8A7482}"/>
              </a:ext>
            </a:extLst>
          </p:cNvPr>
          <p:cNvCxnSpPr>
            <a:cxnSpLocks/>
          </p:cNvCxnSpPr>
          <p:nvPr/>
        </p:nvCxnSpPr>
        <p:spPr>
          <a:xfrm>
            <a:off x="8143875" y="4264025"/>
            <a:ext cx="0" cy="22129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A9E4B8-78CC-2098-FAA3-333D62618C1E}"/>
              </a:ext>
            </a:extLst>
          </p:cNvPr>
          <p:cNvCxnSpPr>
            <a:cxnSpLocks/>
          </p:cNvCxnSpPr>
          <p:nvPr/>
        </p:nvCxnSpPr>
        <p:spPr>
          <a:xfrm>
            <a:off x="8102600" y="4203700"/>
            <a:ext cx="41275" cy="6032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16264"/>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1cd9fe-ffb6-40b1-b663-046451dad108">
      <Terms xmlns="http://schemas.microsoft.com/office/infopath/2007/PartnerControls"/>
    </lcf76f155ced4ddcb4097134ff3c332f>
    <TaxCatchAll xmlns="1671ffa8-28f0-40dd-94bb-3ef4298a79c8" xsi:nil="true"/>
    <SheetDescription xmlns="8f1cd9fe-ffb6-40b1-b663-046451dad108" xsi:nil="true"/>
    <Person xmlns="8f1cd9fe-ffb6-40b1-b663-046451dad108">
      <UserInfo>
        <DisplayName/>
        <AccountId xsi:nil="true"/>
        <AccountType/>
      </UserInfo>
    </Pers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20" ma:contentTypeDescription="Create a new document." ma:contentTypeScope="" ma:versionID="fd9cc8fefb98950e0114e1d92b5c4501">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27fc10d3ca892b95282d7ebf098379f4"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D0D4BA-596C-48DB-A5AF-83BDE6381147}">
  <ds:schemaRefs>
    <ds:schemaRef ds:uri="http://schemas.openxmlformats.org/package/2006/metadata/core-properties"/>
    <ds:schemaRef ds:uri="http://purl.org/dc/terms/"/>
    <ds:schemaRef ds:uri="8f1cd9fe-ffb6-40b1-b663-046451dad108"/>
    <ds:schemaRef ds:uri="http://schemas.microsoft.com/office/2006/documentManagement/types"/>
    <ds:schemaRef ds:uri="http://schemas.microsoft.com/office/2006/metadata/properties"/>
    <ds:schemaRef ds:uri="http://purl.org/dc/elements/1.1/"/>
    <ds:schemaRef ds:uri="1671ffa8-28f0-40dd-94bb-3ef4298a79c8"/>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0659D5EE-1256-4105-B4D7-6A84BB999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1cd9fe-ffb6-40b1-b663-046451dad108"/>
    <ds:schemaRef ds:uri="1671ffa8-28f0-40dd-94bb-3ef4298a79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D3D219-AD85-4131-95BA-7D52E3935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TotalTime>
  <Words>1862</Words>
  <Application>Microsoft Office PowerPoint</Application>
  <PresentationFormat>Widescreen</PresentationFormat>
  <Paragraphs>251</Paragraphs>
  <Slides>23</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Ｐゴシック</vt:lpstr>
      <vt:lpstr>宋体</vt:lpstr>
      <vt:lpstr>Arial</vt:lpstr>
      <vt:lpstr>Arial Narrow</vt:lpstr>
      <vt:lpstr>Calibri</vt:lpstr>
      <vt:lpstr>Calibri Light</vt:lpstr>
      <vt:lpstr>Century Gothic</vt:lpstr>
      <vt:lpstr>Open Sans</vt:lpstr>
      <vt:lpstr>Times New Roman</vt:lpstr>
      <vt:lpstr>Wingdings</vt:lpstr>
      <vt:lpstr>1_Office Theme</vt:lpstr>
      <vt:lpstr>Oakland Alameda 通道项目 提供通道和连接网络</vt:lpstr>
      <vt:lpstr>项目目的和需求 </vt:lpstr>
      <vt:lpstr>主要道路改进 </vt:lpstr>
      <vt:lpstr>Project 设计 – 选定区域</vt:lpstr>
      <vt:lpstr>自行车设施的种类 </vt:lpstr>
      <vt:lpstr>奥克兰的自行车/行人安全和通行改进措施 </vt:lpstr>
      <vt:lpstr>项目区阿拉米达的自行车/行人安全和通行改进措施 </vt:lpstr>
      <vt:lpstr>地铁改进措施</vt:lpstr>
      <vt:lpstr>美观 - 索引图 </vt:lpstr>
      <vt:lpstr>美观 - 概念 A（I-880 以北） </vt:lpstr>
      <vt:lpstr>美观 - 概念 B（I-880 以南） </vt:lpstr>
      <vt:lpstr>施工进度表 </vt:lpstr>
      <vt:lpstr>施工 – 阶段 1</vt:lpstr>
      <vt:lpstr>施工 – 第 2 阶段</vt:lpstr>
      <vt:lpstr>I-980 Jackson Street 出口匝道绕行 </vt:lpstr>
      <vt:lpstr>Oak Street 出口匝道绕行 </vt:lpstr>
      <vt:lpstr>SB I-880 入口匝道绕行 </vt:lpstr>
      <vt:lpstr>Posey 地铁绕行 </vt:lpstr>
      <vt:lpstr>Webster 地铁绕行 </vt:lpstr>
      <vt:lpstr>保持行人和自行车的流动性 </vt:lpstr>
      <vt:lpstr>项目进度表</vt:lpstr>
      <vt:lpstr>疑问 contact@alamedactc.org</vt:lpstr>
      <vt:lpstr>感谢！</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Gary Sidhu</cp:lastModifiedBy>
  <cp:revision>8</cp:revision>
  <dcterms:created xsi:type="dcterms:W3CDTF">2018-01-17T22:21:07Z</dcterms:created>
  <dcterms:modified xsi:type="dcterms:W3CDTF">2024-02-07T17:14:45Z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ClassificationContentMarkingHeaderLocations">
    <vt:lpwstr>1_Office Theme:8</vt:lpwstr>
  </property>
  <property fmtid="{D5CDD505-2E9C-101B-9397-08002B2CF9AE}" pid="5" name="ClassificationContentMarkingHeaderText">
    <vt:lpwstr>Sensitive</vt:lpwstr>
  </property>
  <property fmtid="{D5CDD505-2E9C-101B-9397-08002B2CF9AE}" pid="6" name="MSIP_Label_0008d3e4-f847-4182-a1fb-fb9d345a0f05_ActionId">
    <vt:lpwstr>acf9f560-0d65-413c-995f-fd31f643890f</vt:lpwstr>
  </property>
  <property fmtid="{D5CDD505-2E9C-101B-9397-08002B2CF9AE}" pid="7" name="MSIP_Label_0008d3e4-f847-4182-a1fb-fb9d345a0f05_Method">
    <vt:lpwstr>Privileged</vt:lpwstr>
  </property>
  <property fmtid="{D5CDD505-2E9C-101B-9397-08002B2CF9AE}" pid="8" name="MSIP_Label_0008d3e4-f847-4182-a1fb-fb9d345a0f05_SetDate">
    <vt:lpwstr>2023-09-06T21:35:32Z</vt:lpwstr>
  </property>
  <property fmtid="{D5CDD505-2E9C-101B-9397-08002B2CF9AE}" pid="9" name="MSIP_Label_0008d3e4-f847-4182-a1fb-fb9d345a0f05_Enabled">
    <vt:lpwstr>true</vt:lpwstr>
  </property>
  <property fmtid="{D5CDD505-2E9C-101B-9397-08002B2CF9AE}" pid="10" name="MSIP_Label_0008d3e4-f847-4182-a1fb-fb9d345a0f05_SiteId">
    <vt:lpwstr>8d088ff8-7e52-4d0f-8187-dcd9ca37815a</vt:lpwstr>
  </property>
  <property fmtid="{D5CDD505-2E9C-101B-9397-08002B2CF9AE}" pid="11" name="MSIP_Label_0008d3e4-f847-4182-a1fb-fb9d345a0f05_Name">
    <vt:lpwstr>0008d3e4-f847-4182-a1fb-fb9d345a0f05</vt:lpwstr>
  </property>
  <property fmtid="{D5CDD505-2E9C-101B-9397-08002B2CF9AE}" pid="12" name="MSIP_Label_0008d3e4-f847-4182-a1fb-fb9d345a0f05_ContentBits">
    <vt:lpwstr>0</vt:lpwstr>
  </property>
</Properties>
</file>