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9"/>
  </p:notesMasterIdLst>
  <p:handoutMasterIdLst>
    <p:handoutMasterId r:id="rId30"/>
  </p:handoutMasterIdLst>
  <p:sldIdLst>
    <p:sldId id="256" r:id="rId5"/>
    <p:sldId id="261" r:id="rId6"/>
    <p:sldId id="1215" r:id="rId7"/>
    <p:sldId id="1234" r:id="rId8"/>
    <p:sldId id="1208" r:id="rId9"/>
    <p:sldId id="1209" r:id="rId10"/>
    <p:sldId id="1217" r:id="rId11"/>
    <p:sldId id="1216" r:id="rId12"/>
    <p:sldId id="1253" r:id="rId13"/>
    <p:sldId id="1254" r:id="rId14"/>
    <p:sldId id="1255" r:id="rId15"/>
    <p:sldId id="1249" r:id="rId16"/>
    <p:sldId id="1237" r:id="rId17"/>
    <p:sldId id="1238" r:id="rId18"/>
    <p:sldId id="1239" r:id="rId19"/>
    <p:sldId id="1240" r:id="rId20"/>
    <p:sldId id="1241" r:id="rId21"/>
    <p:sldId id="1242" r:id="rId22"/>
    <p:sldId id="1243" r:id="rId23"/>
    <p:sldId id="1248" r:id="rId24"/>
    <p:sldId id="1218" r:id="rId25"/>
    <p:sldId id="1250" r:id="rId26"/>
    <p:sldId id="1251" r:id="rId27"/>
    <p:sldId id="12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7BFF"/>
    <a:srgbClr val="4DC14D"/>
    <a:srgbClr val="7474FE"/>
    <a:srgbClr val="FE9090"/>
    <a:srgbClr val="BB76FF"/>
    <a:srgbClr val="616161"/>
    <a:srgbClr val="FFFFE5"/>
    <a:srgbClr val="A8A9AD"/>
    <a:srgbClr val="FFFFF3"/>
    <a:srgbClr val="006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1B2BF-DCF3-3B84-F985-C3897C5C0847}" v="4" dt="2023-09-12T15:27:44.758"/>
    <p1510:client id="{43312C31-2E6E-43D3-B1C3-7E4BC727447A}" v="14" dt="2023-09-12T15:39:21.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9/12/2023</a:t>
            </a:fld>
            <a:endParaRPr lang="en-US"/>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21</a:t>
            </a:fld>
            <a:endParaRPr lang="en-US"/>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22</a:t>
            </a:fld>
            <a:endParaRPr lang="en-US"/>
          </a:p>
        </p:txBody>
      </p:sp>
    </p:spTree>
    <p:extLst>
      <p:ext uri="{BB962C8B-B14F-4D97-AF65-F5344CB8AC3E}">
        <p14:creationId xmlns:p14="http://schemas.microsoft.com/office/powerpoint/2010/main" val="108134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a:p>
        </p:txBody>
      </p:sp>
    </p:spTree>
    <p:extLst>
      <p:ext uri="{BB962C8B-B14F-4D97-AF65-F5344CB8AC3E}">
        <p14:creationId xmlns:p14="http://schemas.microsoft.com/office/powerpoint/2010/main" val="2549674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24</a:t>
            </a:fld>
            <a:endParaRPr lang="en-US"/>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overhaul of the roadway infrastructure is necessary to achieve the project purpose.  </a:t>
            </a:r>
          </a:p>
          <a:p>
            <a:r>
              <a:rPr lang="en-US"/>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Oakland, Chinatown, Jack London and Bike East Bay have been essential in the formulation of this preliminary Bike/Ped Safety and Access plan in Oakland.  In the coming months, the details will continue to be refined. </a:t>
            </a:r>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Alameda side of the tunnel, 0.5 mile of bicycle and pedestrian improvements provide safety, access and connectivity from the nearby facilities.</a:t>
            </a:r>
          </a:p>
          <a:p>
            <a:r>
              <a:rPr lang="en-US"/>
              <a:t>We thank Alameda City staff for their input in this preliminary plan.</a:t>
            </a:r>
          </a:p>
          <a:p>
            <a:endParaRPr lang="en-US"/>
          </a:p>
          <a:p>
            <a:r>
              <a:rPr lang="en-US"/>
              <a:t>The yellow highlights the improvements with or without Webster Tube improvements.</a:t>
            </a:r>
            <a:endParaRPr lang="en-US" b="1"/>
          </a:p>
          <a:p>
            <a:pPr marL="171450" indent="-171450" defTabSz="914237">
              <a:buFont typeface="Arial" panose="020B0604020202020204" pitchFamily="34" charset="0"/>
              <a:buChar char="•"/>
              <a:defRPr/>
            </a:pPr>
            <a:r>
              <a:rPr lang="en-US" b="1"/>
              <a:t>On Oakland side, Harrison St connects to Posey Tube.</a:t>
            </a:r>
          </a:p>
          <a:p>
            <a:pPr marL="171450" indent="-171450" defTabSz="914237">
              <a:buFont typeface="Arial" panose="020B0604020202020204" pitchFamily="34" charset="0"/>
              <a:buChar char="•"/>
              <a:defRPr/>
            </a:pPr>
            <a:r>
              <a:rPr lang="en-US" b="1"/>
              <a:t>On Alameda side, Posey Tube connects to Webster St.  Webster Tube connects to Webster St Tube.</a:t>
            </a:r>
            <a:endParaRPr lang="en-US" b="1" baseline="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9/12/2023</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a:p>
          <a:p>
            <a:r>
              <a:rPr lang="en-US" b="1"/>
              <a:t>Cost of Webster Tube and associated improvements is $7,400,000. </a:t>
            </a:r>
            <a:endParaRPr lang="en-US" b="1" baseline="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Webster Tube: Existing maintenance path is about 2.5’ wide and is currently not accessible to public. There is no existing path on the other side of Webster Tube. </a:t>
            </a:r>
            <a:endParaRPr lang="en-US"/>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8</a:t>
            </a:fld>
            <a:endParaRPr lang="en-US"/>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a:solidFill>
                  <a:srgbClr val="0069AA"/>
                </a:solidFill>
                <a:latin typeface="+mn-lt"/>
              </a:rPr>
              <a:t>OAKLAND ALAMEDA ACCESS PROJECT</a:t>
            </a:r>
            <a:endParaRPr lang="en-US" sz="160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contact@alamedactc.or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err="1"/>
              <a:t>Dự</a:t>
            </a:r>
            <a:r>
              <a:rPr lang="en-US" dirty="0"/>
              <a:t> </a:t>
            </a:r>
            <a:r>
              <a:rPr lang="en-US" dirty="0" err="1"/>
              <a:t>án</a:t>
            </a:r>
            <a:r>
              <a:rPr lang="en-US" dirty="0"/>
              <a:t> </a:t>
            </a:r>
            <a:r>
              <a:rPr lang="en-US" dirty="0" err="1"/>
              <a:t>Tiếp</a:t>
            </a:r>
            <a:r>
              <a:rPr lang="en-US" dirty="0"/>
              <a:t> </a:t>
            </a:r>
            <a:r>
              <a:rPr lang="en-US" dirty="0" err="1"/>
              <a:t>cận</a:t>
            </a:r>
            <a:r>
              <a:rPr lang="en-US" dirty="0"/>
              <a:t> Oakland Alameda</a:t>
            </a:r>
          </a:p>
        </p:txBody>
      </p:sp>
      <p:sp>
        <p:nvSpPr>
          <p:cNvPr id="3" name="Subtitle 2"/>
          <p:cNvSpPr>
            <a:spLocks noGrp="1"/>
          </p:cNvSpPr>
          <p:nvPr>
            <p:ph type="subTitle" idx="1"/>
          </p:nvPr>
        </p:nvSpPr>
        <p:spPr>
          <a:xfrm>
            <a:off x="189284" y="3587932"/>
            <a:ext cx="7095436" cy="432116"/>
          </a:xfrm>
        </p:spPr>
        <p:txBody>
          <a:bodyPr>
            <a:noAutofit/>
          </a:bodyPr>
          <a:lstStyle/>
          <a:p>
            <a:r>
              <a:rPr lang="en-US" sz="2800" spc="20" dirty="0"/>
              <a:t>Cung </a:t>
            </a:r>
            <a:r>
              <a:rPr lang="en-US" sz="2800" spc="20" dirty="0" err="1"/>
              <a:t>cấp</a:t>
            </a:r>
            <a:r>
              <a:rPr lang="en-US" sz="2800" spc="20" dirty="0"/>
              <a:t> </a:t>
            </a:r>
            <a:r>
              <a:rPr lang="en-US" sz="2800" spc="20" dirty="0" err="1"/>
              <a:t>Điểm</a:t>
            </a:r>
            <a:r>
              <a:rPr lang="en-US" sz="2800" spc="20" dirty="0"/>
              <a:t> </a:t>
            </a:r>
            <a:r>
              <a:rPr lang="en-US" sz="2800" spc="20" dirty="0" err="1"/>
              <a:t>đến</a:t>
            </a:r>
            <a:r>
              <a:rPr lang="en-US" sz="2800" spc="20" dirty="0"/>
              <a:t> </a:t>
            </a:r>
            <a:r>
              <a:rPr lang="en-US" sz="2800" spc="20" dirty="0" err="1"/>
              <a:t>và</a:t>
            </a:r>
            <a:r>
              <a:rPr lang="en-US" sz="2800" spc="20" dirty="0"/>
              <a:t> </a:t>
            </a:r>
            <a:r>
              <a:rPr lang="en-US" sz="2800" spc="20" dirty="0" err="1"/>
              <a:t>Các</a:t>
            </a:r>
            <a:r>
              <a:rPr lang="en-US" sz="2800" spc="20" dirty="0"/>
              <a:t> </a:t>
            </a:r>
            <a:r>
              <a:rPr lang="en-US" sz="2800" spc="20" dirty="0" err="1"/>
              <a:t>kết</a:t>
            </a:r>
            <a:r>
              <a:rPr lang="en-US" sz="2800" spc="20" dirty="0"/>
              <a:t> </a:t>
            </a:r>
            <a:r>
              <a:rPr lang="en-US" sz="2800" spc="20" dirty="0" err="1"/>
              <a:t>nối</a:t>
            </a:r>
            <a:r>
              <a:rPr lang="en-US" sz="2800" spc="20" dirty="0"/>
              <a:t> </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vi-VN" dirty="0"/>
              <a:t>Tính thẩm mỹ-Ý tưởng A (phía bắc I-880) </a:t>
            </a:r>
            <a:endParaRPr lang="en-US" dirty="0"/>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vi-VN" dirty="0"/>
              <a:t>Tính thẩm mỹ-Ý tưởng B (phía nam I-880) </a:t>
            </a:r>
            <a:endParaRPr lang="en-US" dirty="0"/>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en-US" dirty="0" err="1">
                <a:latin typeface="Century Gothic"/>
              </a:rPr>
              <a:t>Kế</a:t>
            </a:r>
            <a:r>
              <a:rPr lang="en-US" dirty="0">
                <a:latin typeface="Century Gothic"/>
              </a:rPr>
              <a:t> </a:t>
            </a:r>
            <a:r>
              <a:rPr lang="en-US" dirty="0" err="1">
                <a:latin typeface="Century Gothic"/>
              </a:rPr>
              <a:t>hoạch</a:t>
            </a:r>
            <a:r>
              <a:rPr lang="en-US" dirty="0">
                <a:latin typeface="Century Gothic"/>
              </a:rPr>
              <a:t> </a:t>
            </a:r>
            <a:r>
              <a:rPr lang="en-US" dirty="0" err="1">
                <a:latin typeface="Century Gothic"/>
              </a:rPr>
              <a:t>Thi</a:t>
            </a:r>
            <a:r>
              <a:rPr lang="en-US" dirty="0">
                <a:latin typeface="Century Gothic"/>
              </a:rPr>
              <a:t> </a:t>
            </a:r>
            <a:r>
              <a:rPr lang="en-US" dirty="0" err="1">
                <a:latin typeface="Century Gothic"/>
              </a:rPr>
              <a:t>công</a:t>
            </a:r>
            <a:r>
              <a:rPr lang="en-US" dirty="0">
                <a:latin typeface="Century Gothic"/>
              </a:rPr>
              <a:t> </a:t>
            </a:r>
            <a:endParaRPr lang="en-US" dirty="0"/>
          </a:p>
        </p:txBody>
      </p:sp>
      <p:pic>
        <p:nvPicPr>
          <p:cNvPr id="4" name="Picture 3">
            <a:extLst>
              <a:ext uri="{FF2B5EF4-FFF2-40B4-BE49-F238E27FC236}">
                <a16:creationId xmlns:a16="http://schemas.microsoft.com/office/drawing/2014/main" id="{C1197C21-035F-E755-FEC5-EC035F4B11F4}"/>
              </a:ext>
            </a:extLst>
          </p:cNvPr>
          <p:cNvPicPr>
            <a:picLocks noChangeAspect="1"/>
          </p:cNvPicPr>
          <p:nvPr/>
        </p:nvPicPr>
        <p:blipFill>
          <a:blip r:embed="rId2"/>
          <a:stretch>
            <a:fillRect/>
          </a:stretch>
        </p:blipFill>
        <p:spPr>
          <a:xfrm>
            <a:off x="1054436" y="2408074"/>
            <a:ext cx="10083128" cy="1383323"/>
          </a:xfrm>
          <a:prstGeom prst="rect">
            <a:avLst/>
          </a:prstGeom>
        </p:spPr>
      </p:pic>
      <p:sp>
        <p:nvSpPr>
          <p:cNvPr id="5" name="TextBox 4">
            <a:extLst>
              <a:ext uri="{FF2B5EF4-FFF2-40B4-BE49-F238E27FC236}">
                <a16:creationId xmlns:a16="http://schemas.microsoft.com/office/drawing/2014/main" id="{A763573E-1E5E-27C6-3612-1BD06BB87020}"/>
              </a:ext>
            </a:extLst>
          </p:cNvPr>
          <p:cNvSpPr txBox="1"/>
          <p:nvPr/>
        </p:nvSpPr>
        <p:spPr>
          <a:xfrm>
            <a:off x="1157681" y="2983262"/>
            <a:ext cx="994097" cy="296876"/>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Arial" panose="020B0604020202020204" pitchFamily="34" charset="0"/>
              </a:rPr>
              <a:t>Giai </a:t>
            </a:r>
            <a:r>
              <a:rPr lang="en-US" sz="1300" b="1" dirty="0" err="1">
                <a:effectLst/>
                <a:latin typeface="Calibri" panose="020F0502020204030204" pitchFamily="34" charset="0"/>
                <a:ea typeface="Calibri" panose="020F0502020204030204" pitchFamily="34" charset="0"/>
                <a:cs typeface="Arial" panose="020B0604020202020204" pitchFamily="34" charset="0"/>
              </a:rPr>
              <a:t>đoạn</a:t>
            </a:r>
            <a:r>
              <a:rPr lang="en-US" sz="1300" b="1" dirty="0">
                <a:effectLst/>
                <a:latin typeface="Calibri" panose="020F0502020204030204" pitchFamily="34" charset="0"/>
                <a:ea typeface="Calibri" panose="020F0502020204030204" pitchFamily="34" charset="0"/>
                <a:cs typeface="Arial" panose="020B0604020202020204" pitchFamily="34" charset="0"/>
              </a:rPr>
              <a:t> 1</a:t>
            </a:r>
          </a:p>
        </p:txBody>
      </p:sp>
      <p:sp>
        <p:nvSpPr>
          <p:cNvPr id="7" name="TextBox 6">
            <a:extLst>
              <a:ext uri="{FF2B5EF4-FFF2-40B4-BE49-F238E27FC236}">
                <a16:creationId xmlns:a16="http://schemas.microsoft.com/office/drawing/2014/main" id="{F834D3C3-8944-0389-8FE4-09F7C58E66BA}"/>
              </a:ext>
            </a:extLst>
          </p:cNvPr>
          <p:cNvSpPr txBox="1"/>
          <p:nvPr/>
        </p:nvSpPr>
        <p:spPr>
          <a:xfrm>
            <a:off x="1157680" y="3401736"/>
            <a:ext cx="994097" cy="296876"/>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Arial" panose="020B0604020202020204" pitchFamily="34" charset="0"/>
              </a:rPr>
              <a:t>Giai </a:t>
            </a:r>
            <a:r>
              <a:rPr lang="en-US" sz="1300" b="1" dirty="0" err="1">
                <a:effectLst/>
                <a:latin typeface="Calibri" panose="020F0502020204030204" pitchFamily="34" charset="0"/>
                <a:ea typeface="Calibri" panose="020F0502020204030204" pitchFamily="34" charset="0"/>
                <a:cs typeface="Arial" panose="020B0604020202020204" pitchFamily="34" charset="0"/>
              </a:rPr>
              <a:t>đoạn</a:t>
            </a:r>
            <a:r>
              <a:rPr lang="en-US" sz="1300" b="1" dirty="0">
                <a:effectLst/>
                <a:latin typeface="Calibri" panose="020F0502020204030204" pitchFamily="34" charset="0"/>
                <a:ea typeface="Calibri" panose="020F0502020204030204" pitchFamily="34" charset="0"/>
                <a:cs typeface="Arial" panose="020B0604020202020204" pitchFamily="34" charset="0"/>
              </a:rPr>
              <a:t> 2</a:t>
            </a:r>
          </a:p>
        </p:txBody>
      </p:sp>
      <p:graphicFrame>
        <p:nvGraphicFramePr>
          <p:cNvPr id="8" name="Table 8">
            <a:extLst>
              <a:ext uri="{FF2B5EF4-FFF2-40B4-BE49-F238E27FC236}">
                <a16:creationId xmlns:a16="http://schemas.microsoft.com/office/drawing/2014/main" id="{F7C85286-F5EF-0A21-CFB4-71AD63808368}"/>
              </a:ext>
            </a:extLst>
          </p:cNvPr>
          <p:cNvGraphicFramePr>
            <a:graphicFrameLocks noGrp="1"/>
          </p:cNvGraphicFramePr>
          <p:nvPr>
            <p:extLst>
              <p:ext uri="{D42A27DB-BD31-4B8C-83A1-F6EECF244321}">
                <p14:modId xmlns:p14="http://schemas.microsoft.com/office/powerpoint/2010/main" val="1695264101"/>
              </p:ext>
            </p:extLst>
          </p:nvPr>
        </p:nvGraphicFramePr>
        <p:xfrm>
          <a:off x="2185333" y="2724343"/>
          <a:ext cx="2973896" cy="198120"/>
        </p:xfrm>
        <a:graphic>
          <a:graphicData uri="http://schemas.openxmlformats.org/drawingml/2006/table">
            <a:tbl>
              <a:tblPr firstRow="1" bandRow="1">
                <a:tableStyleId>{5C22544A-7EE6-4342-B048-85BDC9FD1C3A}</a:tableStyleId>
              </a:tblPr>
              <a:tblGrid>
                <a:gridCol w="743474">
                  <a:extLst>
                    <a:ext uri="{9D8B030D-6E8A-4147-A177-3AD203B41FA5}">
                      <a16:colId xmlns:a16="http://schemas.microsoft.com/office/drawing/2014/main" val="2728308069"/>
                    </a:ext>
                  </a:extLst>
                </a:gridCol>
                <a:gridCol w="743474">
                  <a:extLst>
                    <a:ext uri="{9D8B030D-6E8A-4147-A177-3AD203B41FA5}">
                      <a16:colId xmlns:a16="http://schemas.microsoft.com/office/drawing/2014/main" val="3485823565"/>
                    </a:ext>
                  </a:extLst>
                </a:gridCol>
                <a:gridCol w="743474">
                  <a:extLst>
                    <a:ext uri="{9D8B030D-6E8A-4147-A177-3AD203B41FA5}">
                      <a16:colId xmlns:a16="http://schemas.microsoft.com/office/drawing/2014/main" val="3703783300"/>
                    </a:ext>
                  </a:extLst>
                </a:gridCol>
                <a:gridCol w="743474">
                  <a:extLst>
                    <a:ext uri="{9D8B030D-6E8A-4147-A177-3AD203B41FA5}">
                      <a16:colId xmlns:a16="http://schemas.microsoft.com/office/drawing/2014/main" val="2986516207"/>
                    </a:ext>
                  </a:extLst>
                </a:gridCol>
              </a:tblGrid>
              <a:tr h="169176">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đông</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xuân</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hè</a:t>
                      </a:r>
                      <a:r>
                        <a:rPr lang="en-US" sz="7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Mùa</a:t>
                      </a:r>
                      <a:r>
                        <a:rPr lang="en-US" sz="700" dirty="0">
                          <a:solidFill>
                            <a:schemeClr val="tx1"/>
                          </a:solidFill>
                        </a:rPr>
                        <a:t> </a:t>
                      </a:r>
                      <a:r>
                        <a:rPr lang="en-US" sz="700" dirty="0" err="1">
                          <a:solidFill>
                            <a:schemeClr val="tx1"/>
                          </a:solidFill>
                        </a:rPr>
                        <a:t>thu</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5418352"/>
                  </a:ext>
                </a:extLst>
              </a:tr>
            </a:tbl>
          </a:graphicData>
        </a:graphic>
      </p:graphicFrame>
      <p:graphicFrame>
        <p:nvGraphicFramePr>
          <p:cNvPr id="9" name="Table 8">
            <a:extLst>
              <a:ext uri="{FF2B5EF4-FFF2-40B4-BE49-F238E27FC236}">
                <a16:creationId xmlns:a16="http://schemas.microsoft.com/office/drawing/2014/main" id="{2CCC42A5-12B4-C348-0F65-2D8B17217204}"/>
              </a:ext>
            </a:extLst>
          </p:cNvPr>
          <p:cNvGraphicFramePr>
            <a:graphicFrameLocks noGrp="1"/>
          </p:cNvGraphicFramePr>
          <p:nvPr>
            <p:extLst>
              <p:ext uri="{D42A27DB-BD31-4B8C-83A1-F6EECF244321}">
                <p14:modId xmlns:p14="http://schemas.microsoft.com/office/powerpoint/2010/main" val="1149597976"/>
              </p:ext>
            </p:extLst>
          </p:nvPr>
        </p:nvGraphicFramePr>
        <p:xfrm>
          <a:off x="5159229" y="2724343"/>
          <a:ext cx="2973896" cy="198120"/>
        </p:xfrm>
        <a:graphic>
          <a:graphicData uri="http://schemas.openxmlformats.org/drawingml/2006/table">
            <a:tbl>
              <a:tblPr firstRow="1" bandRow="1">
                <a:tableStyleId>{5C22544A-7EE6-4342-B048-85BDC9FD1C3A}</a:tableStyleId>
              </a:tblPr>
              <a:tblGrid>
                <a:gridCol w="743474">
                  <a:extLst>
                    <a:ext uri="{9D8B030D-6E8A-4147-A177-3AD203B41FA5}">
                      <a16:colId xmlns:a16="http://schemas.microsoft.com/office/drawing/2014/main" val="2728308069"/>
                    </a:ext>
                  </a:extLst>
                </a:gridCol>
                <a:gridCol w="743474">
                  <a:extLst>
                    <a:ext uri="{9D8B030D-6E8A-4147-A177-3AD203B41FA5}">
                      <a16:colId xmlns:a16="http://schemas.microsoft.com/office/drawing/2014/main" val="3485823565"/>
                    </a:ext>
                  </a:extLst>
                </a:gridCol>
                <a:gridCol w="743474">
                  <a:extLst>
                    <a:ext uri="{9D8B030D-6E8A-4147-A177-3AD203B41FA5}">
                      <a16:colId xmlns:a16="http://schemas.microsoft.com/office/drawing/2014/main" val="3703783300"/>
                    </a:ext>
                  </a:extLst>
                </a:gridCol>
                <a:gridCol w="743474">
                  <a:extLst>
                    <a:ext uri="{9D8B030D-6E8A-4147-A177-3AD203B41FA5}">
                      <a16:colId xmlns:a16="http://schemas.microsoft.com/office/drawing/2014/main" val="2986516207"/>
                    </a:ext>
                  </a:extLst>
                </a:gridCol>
              </a:tblGrid>
              <a:tr h="169176">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đông</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xuân</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hè</a:t>
                      </a:r>
                      <a:r>
                        <a:rPr lang="en-US" sz="7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Mùa</a:t>
                      </a:r>
                      <a:r>
                        <a:rPr lang="en-US" sz="700" dirty="0">
                          <a:solidFill>
                            <a:schemeClr val="tx1"/>
                          </a:solidFill>
                        </a:rPr>
                        <a:t> </a:t>
                      </a:r>
                      <a:r>
                        <a:rPr lang="en-US" sz="700" dirty="0" err="1">
                          <a:solidFill>
                            <a:schemeClr val="tx1"/>
                          </a:solidFill>
                        </a:rPr>
                        <a:t>thu</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5418352"/>
                  </a:ext>
                </a:extLst>
              </a:tr>
            </a:tbl>
          </a:graphicData>
        </a:graphic>
      </p:graphicFrame>
      <p:graphicFrame>
        <p:nvGraphicFramePr>
          <p:cNvPr id="10" name="Table 8">
            <a:extLst>
              <a:ext uri="{FF2B5EF4-FFF2-40B4-BE49-F238E27FC236}">
                <a16:creationId xmlns:a16="http://schemas.microsoft.com/office/drawing/2014/main" id="{F46E08A6-67FD-A39B-E534-D8905E6868CF}"/>
              </a:ext>
            </a:extLst>
          </p:cNvPr>
          <p:cNvGraphicFramePr>
            <a:graphicFrameLocks noGrp="1"/>
          </p:cNvGraphicFramePr>
          <p:nvPr>
            <p:extLst>
              <p:ext uri="{D42A27DB-BD31-4B8C-83A1-F6EECF244321}">
                <p14:modId xmlns:p14="http://schemas.microsoft.com/office/powerpoint/2010/main" val="1499924590"/>
              </p:ext>
            </p:extLst>
          </p:nvPr>
        </p:nvGraphicFramePr>
        <p:xfrm>
          <a:off x="8133125" y="2724343"/>
          <a:ext cx="2973896" cy="198120"/>
        </p:xfrm>
        <a:graphic>
          <a:graphicData uri="http://schemas.openxmlformats.org/drawingml/2006/table">
            <a:tbl>
              <a:tblPr firstRow="1" bandRow="1">
                <a:tableStyleId>{5C22544A-7EE6-4342-B048-85BDC9FD1C3A}</a:tableStyleId>
              </a:tblPr>
              <a:tblGrid>
                <a:gridCol w="743474">
                  <a:extLst>
                    <a:ext uri="{9D8B030D-6E8A-4147-A177-3AD203B41FA5}">
                      <a16:colId xmlns:a16="http://schemas.microsoft.com/office/drawing/2014/main" val="2728308069"/>
                    </a:ext>
                  </a:extLst>
                </a:gridCol>
                <a:gridCol w="743474">
                  <a:extLst>
                    <a:ext uri="{9D8B030D-6E8A-4147-A177-3AD203B41FA5}">
                      <a16:colId xmlns:a16="http://schemas.microsoft.com/office/drawing/2014/main" val="3485823565"/>
                    </a:ext>
                  </a:extLst>
                </a:gridCol>
                <a:gridCol w="743474">
                  <a:extLst>
                    <a:ext uri="{9D8B030D-6E8A-4147-A177-3AD203B41FA5}">
                      <a16:colId xmlns:a16="http://schemas.microsoft.com/office/drawing/2014/main" val="3703783300"/>
                    </a:ext>
                  </a:extLst>
                </a:gridCol>
                <a:gridCol w="743474">
                  <a:extLst>
                    <a:ext uri="{9D8B030D-6E8A-4147-A177-3AD203B41FA5}">
                      <a16:colId xmlns:a16="http://schemas.microsoft.com/office/drawing/2014/main" val="2986516207"/>
                    </a:ext>
                  </a:extLst>
                </a:gridCol>
              </a:tblGrid>
              <a:tr h="169176">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đông</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xuân</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Mùa</a:t>
                      </a:r>
                      <a:r>
                        <a:rPr lang="en-US" sz="700" dirty="0">
                          <a:solidFill>
                            <a:schemeClr val="tx1"/>
                          </a:solidFill>
                        </a:rPr>
                        <a:t> </a:t>
                      </a:r>
                      <a:r>
                        <a:rPr lang="en-US" sz="700" dirty="0" err="1">
                          <a:solidFill>
                            <a:schemeClr val="tx1"/>
                          </a:solidFill>
                        </a:rPr>
                        <a:t>hè</a:t>
                      </a:r>
                      <a:r>
                        <a:rPr lang="en-US" sz="7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700" dirty="0" err="1">
                          <a:solidFill>
                            <a:schemeClr val="tx1"/>
                          </a:solidFill>
                        </a:rPr>
                        <a:t>Mùa</a:t>
                      </a:r>
                      <a:r>
                        <a:rPr lang="en-US" sz="700" dirty="0">
                          <a:solidFill>
                            <a:schemeClr val="tx1"/>
                          </a:solidFill>
                        </a:rPr>
                        <a:t> </a:t>
                      </a:r>
                      <a:r>
                        <a:rPr lang="en-US" sz="700" dirty="0" err="1">
                          <a:solidFill>
                            <a:schemeClr val="tx1"/>
                          </a:solidFill>
                        </a:rPr>
                        <a:t>thu</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5418352"/>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5715712" cy="572539"/>
          </a:xfrm>
        </p:spPr>
        <p:txBody>
          <a:bodyPr>
            <a:noAutofit/>
          </a:bodyPr>
          <a:lstStyle/>
          <a:p>
            <a:r>
              <a:rPr lang="en-US" dirty="0" err="1">
                <a:latin typeface="Century Gothic"/>
              </a:rPr>
              <a:t>Thi</a:t>
            </a:r>
            <a:r>
              <a:rPr lang="en-US" dirty="0">
                <a:latin typeface="Century Gothic"/>
              </a:rPr>
              <a:t> </a:t>
            </a:r>
            <a:r>
              <a:rPr lang="en-US" dirty="0" err="1">
                <a:latin typeface="Century Gothic"/>
              </a:rPr>
              <a:t>công</a:t>
            </a:r>
            <a:r>
              <a:rPr lang="en-US" dirty="0">
                <a:latin typeface="Century Gothic"/>
              </a:rPr>
              <a:t> – Giai </a:t>
            </a:r>
            <a:r>
              <a:rPr lang="en-US" dirty="0" err="1">
                <a:latin typeface="Century Gothic"/>
              </a:rPr>
              <a:t>đoạn</a:t>
            </a:r>
            <a:r>
              <a:rPr lang="en-US" dirty="0">
                <a:latin typeface="Century Gothic"/>
              </a:rPr>
              <a:t> 1</a:t>
            </a:r>
            <a:endParaRPr lang="en-US" dirty="0"/>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Thời</a:t>
            </a:r>
            <a:r>
              <a:rPr lang="en-US" sz="2400" dirty="0">
                <a:solidFill>
                  <a:schemeClr val="accent3">
                    <a:lumMod val="75000"/>
                  </a:schemeClr>
                </a:solidFill>
                <a:latin typeface="Century Gothic"/>
              </a:rPr>
              <a:t> </a:t>
            </a:r>
            <a:r>
              <a:rPr lang="en-US" sz="2400" dirty="0" err="1">
                <a:solidFill>
                  <a:schemeClr val="accent3">
                    <a:lumMod val="75000"/>
                  </a:schemeClr>
                </a:solidFill>
                <a:latin typeface="Century Gothic"/>
              </a:rPr>
              <a:t>gian</a:t>
            </a:r>
            <a:r>
              <a:rPr lang="en-US" sz="2400" dirty="0">
                <a:solidFill>
                  <a:schemeClr val="accent3">
                    <a:lumMod val="75000"/>
                  </a:schemeClr>
                </a:solidFill>
                <a:latin typeface="Century Gothic"/>
              </a:rPr>
              <a:t> (1.75 NĂM) </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4" name="Picture 3">
            <a:extLst>
              <a:ext uri="{FF2B5EF4-FFF2-40B4-BE49-F238E27FC236}">
                <a16:creationId xmlns:a16="http://schemas.microsoft.com/office/drawing/2014/main" id="{39FDEB9C-5425-600F-CFCE-6D2CC35AE469}"/>
              </a:ext>
            </a:extLst>
          </p:cNvPr>
          <p:cNvPicPr>
            <a:picLocks noChangeAspect="1"/>
          </p:cNvPicPr>
          <p:nvPr/>
        </p:nvPicPr>
        <p:blipFill>
          <a:blip r:embed="rId4"/>
          <a:stretch>
            <a:fillRect/>
          </a:stretch>
        </p:blipFill>
        <p:spPr>
          <a:xfrm>
            <a:off x="7907383" y="851267"/>
            <a:ext cx="3485839" cy="5105779"/>
          </a:xfrm>
          <a:prstGeom prst="rect">
            <a:avLst/>
          </a:prstGeom>
        </p:spPr>
      </p:pic>
      <p:sp>
        <p:nvSpPr>
          <p:cNvPr id="7" name="TextBox 6">
            <a:extLst>
              <a:ext uri="{FF2B5EF4-FFF2-40B4-BE49-F238E27FC236}">
                <a16:creationId xmlns:a16="http://schemas.microsoft.com/office/drawing/2014/main" id="{6945E8F9-AB40-D123-B897-B5AE1E4F0B99}"/>
              </a:ext>
            </a:extLst>
          </p:cNvPr>
          <p:cNvSpPr txBox="1"/>
          <p:nvPr/>
        </p:nvSpPr>
        <p:spPr>
          <a:xfrm>
            <a:off x="8127883" y="945285"/>
            <a:ext cx="2420845"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1A ~ 2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45A23B-D53D-C867-0AEA-6F2A0DB328DB}"/>
              </a:ext>
            </a:extLst>
          </p:cNvPr>
          <p:cNvSpPr txBox="1"/>
          <p:nvPr/>
        </p:nvSpPr>
        <p:spPr>
          <a:xfrm>
            <a:off x="8127883" y="2081445"/>
            <a:ext cx="2370510"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1B ~ 2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B196DB7-6D56-D2BA-85FE-170473E68D41}"/>
              </a:ext>
            </a:extLst>
          </p:cNvPr>
          <p:cNvSpPr txBox="1"/>
          <p:nvPr/>
        </p:nvSpPr>
        <p:spPr>
          <a:xfrm>
            <a:off x="8161225" y="3216380"/>
            <a:ext cx="2354160"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1C ~ 8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CCEE48B-9CCC-7FC1-6CF5-5D1C2EB6736B}"/>
              </a:ext>
            </a:extLst>
          </p:cNvPr>
          <p:cNvSpPr txBox="1"/>
          <p:nvPr/>
        </p:nvSpPr>
        <p:spPr>
          <a:xfrm>
            <a:off x="8127882" y="4521558"/>
            <a:ext cx="2420845" cy="369332"/>
          </a:xfrm>
          <a:prstGeom prst="rect">
            <a:avLst/>
          </a:prstGeom>
          <a:solidFill>
            <a:srgbClr val="BB76FF"/>
          </a:solidFill>
        </p:spPr>
        <p:txBody>
          <a:bodyPr wrap="square">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1D ~ 6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b="1" dirty="0"/>
          </a:p>
        </p:txBody>
      </p:sp>
    </p:spTree>
    <p:extLst>
      <p:ext uri="{BB962C8B-B14F-4D97-AF65-F5344CB8AC3E}">
        <p14:creationId xmlns:p14="http://schemas.microsoft.com/office/powerpoint/2010/main" val="146928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lstStyle/>
          <a:p>
            <a:r>
              <a:rPr lang="en-US" dirty="0" err="1"/>
              <a:t>Thi</a:t>
            </a:r>
            <a:r>
              <a:rPr lang="en-US" dirty="0"/>
              <a:t> </a:t>
            </a:r>
            <a:r>
              <a:rPr lang="en-US" dirty="0" err="1"/>
              <a:t>công</a:t>
            </a:r>
            <a:r>
              <a:rPr lang="en-US" dirty="0"/>
              <a:t> – Giai </a:t>
            </a:r>
            <a:r>
              <a:rPr lang="en-US" dirty="0" err="1"/>
              <a:t>đoạn</a:t>
            </a:r>
            <a:r>
              <a:rPr lang="en-US" dirty="0"/>
              <a:t> 2</a:t>
            </a:r>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Thời</a:t>
            </a:r>
            <a:r>
              <a:rPr lang="en-US" sz="2400" dirty="0">
                <a:solidFill>
                  <a:schemeClr val="accent3">
                    <a:lumMod val="75000"/>
                  </a:schemeClr>
                </a:solidFill>
                <a:latin typeface="Century Gothic"/>
              </a:rPr>
              <a:t> </a:t>
            </a:r>
            <a:r>
              <a:rPr lang="en-US" sz="2400" dirty="0" err="1">
                <a:solidFill>
                  <a:schemeClr val="accent3">
                    <a:lumMod val="75000"/>
                  </a:schemeClr>
                </a:solidFill>
                <a:latin typeface="Century Gothic"/>
              </a:rPr>
              <a:t>gian</a:t>
            </a:r>
            <a:r>
              <a:rPr lang="en-US" sz="2400" dirty="0">
                <a:solidFill>
                  <a:schemeClr val="accent3">
                    <a:lumMod val="75000"/>
                  </a:schemeClr>
                </a:solidFill>
                <a:latin typeface="Century Gothic"/>
              </a:rPr>
              <a:t> 1 </a:t>
            </a:r>
            <a:r>
              <a:rPr lang="en-US" sz="2400" dirty="0" err="1">
                <a:solidFill>
                  <a:schemeClr val="accent3">
                    <a:lumMod val="75000"/>
                  </a:schemeClr>
                </a:solidFill>
                <a:latin typeface="Century Gothic"/>
              </a:rPr>
              <a:t>Năm</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7916091" y="1053697"/>
            <a:ext cx="2749426" cy="4586947"/>
          </a:xfrm>
          <a:prstGeom prst="rect">
            <a:avLst/>
          </a:prstGeom>
        </p:spPr>
      </p:pic>
      <p:sp>
        <p:nvSpPr>
          <p:cNvPr id="7" name="TextBox 6">
            <a:extLst>
              <a:ext uri="{FF2B5EF4-FFF2-40B4-BE49-F238E27FC236}">
                <a16:creationId xmlns:a16="http://schemas.microsoft.com/office/drawing/2014/main" id="{E6986FD2-1844-6CFB-F50A-05E585BB20B3}"/>
              </a:ext>
            </a:extLst>
          </p:cNvPr>
          <p:cNvSpPr txBox="1"/>
          <p:nvPr/>
        </p:nvSpPr>
        <p:spPr>
          <a:xfrm>
            <a:off x="7989465" y="1133061"/>
            <a:ext cx="2386318"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2A ~ 3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EFE717-D242-8F3F-18EF-9952F7CEBE3B}"/>
              </a:ext>
            </a:extLst>
          </p:cNvPr>
          <p:cNvSpPr txBox="1"/>
          <p:nvPr/>
        </p:nvSpPr>
        <p:spPr>
          <a:xfrm>
            <a:off x="8018827" y="2110807"/>
            <a:ext cx="2386318"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2B ~ 4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D98986-7354-B0A0-78C3-D2FBD7A99A2D}"/>
              </a:ext>
            </a:extLst>
          </p:cNvPr>
          <p:cNvSpPr txBox="1"/>
          <p:nvPr/>
        </p:nvSpPr>
        <p:spPr>
          <a:xfrm>
            <a:off x="8018827" y="3466619"/>
            <a:ext cx="2345771"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2C ~ 2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A1F9A4-5BAA-811E-A00B-AE04602B19A8}"/>
              </a:ext>
            </a:extLst>
          </p:cNvPr>
          <p:cNvSpPr txBox="1"/>
          <p:nvPr/>
        </p:nvSpPr>
        <p:spPr>
          <a:xfrm>
            <a:off x="8018827" y="4337000"/>
            <a:ext cx="2386318" cy="369332"/>
          </a:xfrm>
          <a:prstGeom prst="rect">
            <a:avLst/>
          </a:prstGeom>
          <a:solidFill>
            <a:srgbClr val="BD7BFF"/>
          </a:solidFill>
        </p:spPr>
        <p:txBody>
          <a:bodyPr wrap="square">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2D ~ 3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b="1" dirty="0"/>
          </a:p>
        </p:txBody>
      </p:sp>
    </p:spTree>
    <p:extLst>
      <p:ext uri="{BB962C8B-B14F-4D97-AF65-F5344CB8AC3E}">
        <p14:creationId xmlns:p14="http://schemas.microsoft.com/office/powerpoint/2010/main" val="32125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11815482" cy="832745"/>
          </a:xfrm>
        </p:spPr>
        <p:txBody>
          <a:bodyPr>
            <a:noAutofit/>
          </a:bodyPr>
          <a:lstStyle/>
          <a:p>
            <a:r>
              <a:rPr lang="vi-VN" sz="2800" dirty="0"/>
              <a:t>Đường vòng cho Đường ra khỏi Cao tốc I-980 Jackson Street </a:t>
            </a:r>
            <a:endParaRPr lang="en-US" sz="2800" dirty="0"/>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err="1">
                <a:cs typeface="Calibri"/>
              </a:rPr>
              <a:t>Mất</a:t>
            </a:r>
            <a:r>
              <a:rPr lang="en-US" b="1" dirty="0">
                <a:cs typeface="Calibri"/>
              </a:rPr>
              <a:t> </a:t>
            </a:r>
            <a:r>
              <a:rPr lang="en-US" b="1" dirty="0" err="1">
                <a:cs typeface="Calibri"/>
              </a:rPr>
              <a:t>khoảng</a:t>
            </a:r>
            <a:r>
              <a:rPr lang="en-US" b="1" dirty="0">
                <a:cs typeface="Calibri"/>
              </a:rPr>
              <a:t> 1 </a:t>
            </a:r>
            <a:r>
              <a:rPr lang="en-US" b="1" dirty="0" err="1">
                <a:cs typeface="Calibri"/>
              </a:rPr>
              <a:t>năm</a:t>
            </a:r>
            <a:r>
              <a:rPr lang="en-US" b="1" dirty="0">
                <a:cs typeface="Calibri"/>
              </a:rPr>
              <a:t> </a:t>
            </a:r>
            <a:r>
              <a:rPr lang="en-US" b="1" dirty="0" err="1">
                <a:cs typeface="Calibri"/>
              </a:rPr>
              <a:t>để</a:t>
            </a:r>
            <a:r>
              <a:rPr lang="en-US" b="1" dirty="0">
                <a:cs typeface="Calibri"/>
              </a:rPr>
              <a:t> </a:t>
            </a:r>
            <a:r>
              <a:rPr lang="en-US" b="1" dirty="0" err="1">
                <a:cs typeface="Calibri"/>
              </a:rPr>
              <a:t>dỡ</a:t>
            </a:r>
            <a:r>
              <a:rPr lang="en-US" b="1" dirty="0">
                <a:cs typeface="Calibri"/>
              </a:rPr>
              <a:t> </a:t>
            </a:r>
            <a:r>
              <a:rPr lang="en-US" b="1" dirty="0" err="1">
                <a:cs typeface="Calibri"/>
              </a:rPr>
              <a:t>bỏ</a:t>
            </a:r>
            <a:r>
              <a:rPr lang="en-US" b="1" dirty="0">
                <a:cs typeface="Calibri"/>
              </a:rPr>
              <a:t> </a:t>
            </a:r>
            <a:r>
              <a:rPr lang="en-US" b="1" dirty="0" err="1">
                <a:cs typeface="Calibri"/>
              </a:rPr>
              <a:t>kết</a:t>
            </a:r>
            <a:r>
              <a:rPr lang="en-US" b="1" dirty="0">
                <a:cs typeface="Calibri"/>
              </a:rPr>
              <a:t> </a:t>
            </a:r>
            <a:r>
              <a:rPr lang="en-US" b="1" dirty="0" err="1">
                <a:cs typeface="Calibri"/>
              </a:rPr>
              <a:t>cấu</a:t>
            </a:r>
            <a:r>
              <a:rPr lang="en-US" b="1" dirty="0">
                <a:cs typeface="Calibri"/>
              </a:rPr>
              <a:t> </a:t>
            </a:r>
            <a:r>
              <a:rPr lang="en-US" b="1" dirty="0" err="1">
                <a:cs typeface="Calibri"/>
              </a:rPr>
              <a:t>hiện</a:t>
            </a:r>
            <a:r>
              <a:rPr lang="en-US" b="1" dirty="0">
                <a:cs typeface="Calibri"/>
              </a:rPr>
              <a:t> </a:t>
            </a:r>
            <a:r>
              <a:rPr lang="en-US" b="1" dirty="0" err="1">
                <a:cs typeface="Calibri"/>
              </a:rPr>
              <a:t>tại</a:t>
            </a:r>
            <a:r>
              <a:rPr lang="en-US" b="1" dirty="0">
                <a:cs typeface="Calibri"/>
              </a:rPr>
              <a:t>, </a:t>
            </a:r>
            <a:r>
              <a:rPr lang="en-US" b="1" dirty="0" err="1">
                <a:cs typeface="Calibri"/>
              </a:rPr>
              <a:t>sửa</a:t>
            </a:r>
            <a:r>
              <a:rPr lang="en-US" b="1" dirty="0">
                <a:cs typeface="Calibri"/>
              </a:rPr>
              <a:t> </a:t>
            </a:r>
            <a:r>
              <a:rPr lang="en-US" b="1" dirty="0" err="1">
                <a:cs typeface="Calibri"/>
              </a:rPr>
              <a:t>lại</a:t>
            </a:r>
            <a:r>
              <a:rPr lang="en-US" b="1" dirty="0">
                <a:cs typeface="Calibri"/>
              </a:rPr>
              <a:t> </a:t>
            </a:r>
            <a:r>
              <a:rPr lang="en-US" b="1" dirty="0" err="1">
                <a:cs typeface="Calibri"/>
              </a:rPr>
              <a:t>và</a:t>
            </a:r>
            <a:r>
              <a:rPr lang="en-US" b="1" dirty="0">
                <a:cs typeface="Calibri"/>
              </a:rPr>
              <a:t> </a:t>
            </a:r>
            <a:r>
              <a:rPr lang="en-US" b="1" dirty="0" err="1">
                <a:cs typeface="Calibri"/>
              </a:rPr>
              <a:t>xây</a:t>
            </a:r>
            <a:r>
              <a:rPr lang="en-US" b="1" dirty="0">
                <a:cs typeface="Calibri"/>
              </a:rPr>
              <a:t> </a:t>
            </a:r>
            <a:r>
              <a:rPr lang="en-US" b="1" dirty="0" err="1">
                <a:cs typeface="Calibri"/>
              </a:rPr>
              <a:t>dựng</a:t>
            </a:r>
            <a:r>
              <a:rPr lang="en-US" b="1" dirty="0">
                <a:cs typeface="Calibri"/>
              </a:rPr>
              <a:t> </a:t>
            </a:r>
            <a:r>
              <a:rPr lang="en-US" b="1" dirty="0" err="1">
                <a:cs typeface="Calibri"/>
              </a:rPr>
              <a:t>kết</a:t>
            </a:r>
            <a:r>
              <a:rPr lang="en-US" b="1" dirty="0">
                <a:cs typeface="Calibri"/>
              </a:rPr>
              <a:t> </a:t>
            </a:r>
            <a:r>
              <a:rPr lang="en-US" b="1" dirty="0" err="1">
                <a:cs typeface="Calibri"/>
              </a:rPr>
              <a:t>cấu</a:t>
            </a:r>
            <a:r>
              <a:rPr lang="en-US" b="1" dirty="0">
                <a:cs typeface="Calibri"/>
              </a:rPr>
              <a:t> </a:t>
            </a:r>
            <a:r>
              <a:rPr lang="en-US" b="1" dirty="0" err="1">
                <a:cs typeface="Calibri"/>
              </a:rPr>
              <a:t>mới</a:t>
            </a:r>
            <a:r>
              <a:rPr lang="en-US" b="1" dirty="0">
                <a:cs typeface="Calibri"/>
              </a:rPr>
              <a:t> </a:t>
            </a:r>
            <a:endParaRPr lang="en-US" sz="2400"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11th Street đến Jackson Street</a:t>
            </a:r>
            <a:endParaRPr lang="en-US" b="1" dirty="0">
              <a:cs typeface="Calibri"/>
            </a:endParaRPr>
          </a:p>
        </p:txBody>
      </p:sp>
    </p:spTree>
    <p:extLst>
      <p:ext uri="{BB962C8B-B14F-4D97-AF65-F5344CB8AC3E}">
        <p14:creationId xmlns:p14="http://schemas.microsoft.com/office/powerpoint/2010/main" val="302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1815482" cy="832745"/>
          </a:xfrm>
        </p:spPr>
        <p:txBody>
          <a:bodyPr>
            <a:normAutofit fontScale="90000"/>
          </a:bodyPr>
          <a:lstStyle/>
          <a:p>
            <a:r>
              <a:rPr lang="vi-VN" dirty="0">
                <a:latin typeface="Century Gothic"/>
              </a:rPr>
              <a:t>Đường vòng cho Đường ra khỏi Cao tốc Oak Street </a:t>
            </a:r>
            <a:endParaRPr lang="en-US" dirty="0">
              <a:latin typeface="Century Gothic"/>
            </a:endParaRP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Cấm đường vào ban đêm và cuối tuần để cải tạo đường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Broadway Exit và quay trở lại 7th Street</a:t>
            </a:r>
            <a:endParaRPr lang="en-US" b="1" dirty="0">
              <a:cs typeface="Calibri"/>
            </a:endParaRPr>
          </a:p>
        </p:txBody>
      </p:sp>
      <p:pic>
        <p:nvPicPr>
          <p:cNvPr id="5" name="Picture 4">
            <a:extLst>
              <a:ext uri="{FF2B5EF4-FFF2-40B4-BE49-F238E27FC236}">
                <a16:creationId xmlns:a16="http://schemas.microsoft.com/office/drawing/2014/main" id="{B181A98B-39BA-04E3-C7B0-66B2C7D6C997}"/>
              </a:ext>
            </a:extLst>
          </p:cNvPr>
          <p:cNvPicPr>
            <a:picLocks noChangeAspect="1"/>
          </p:cNvPicPr>
          <p:nvPr/>
        </p:nvPicPr>
        <p:blipFill>
          <a:blip r:embed="rId3"/>
          <a:stretch>
            <a:fillRect/>
          </a:stretch>
        </p:blipFill>
        <p:spPr>
          <a:xfrm>
            <a:off x="1981200" y="3284982"/>
            <a:ext cx="8229600" cy="288036"/>
          </a:xfrm>
          <a:prstGeom prst="rect">
            <a:avLst/>
          </a:prstGeom>
        </p:spPr>
      </p:pic>
    </p:spTree>
    <p:extLst>
      <p:ext uri="{BB962C8B-B14F-4D97-AF65-F5344CB8AC3E}">
        <p14:creationId xmlns:p14="http://schemas.microsoft.com/office/powerpoint/2010/main" val="375346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Mất khoảng 6 tháng để dỡ bỏ và xây dựng lại tường chắn dọc theo SB I-880</a:t>
            </a:r>
            <a:endParaRPr lang="en-US" b="1" dirty="0">
              <a:cs typeface="Calibri"/>
            </a:endParaRP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7th Street đến Madison Street rồi đến 5th Street</a:t>
            </a:r>
            <a:endParaRPr lang="en-US" b="1" dirty="0">
              <a:cs typeface="Calibri"/>
            </a:endParaRP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7" y="130627"/>
            <a:ext cx="11724601" cy="832745"/>
          </a:xfrm>
        </p:spPr>
        <p:txBody>
          <a:bodyPr>
            <a:normAutofit fontScale="90000"/>
          </a:bodyPr>
          <a:lstStyle/>
          <a:p>
            <a:r>
              <a:rPr lang="vi-VN" dirty="0"/>
              <a:t>Đường vòng cho Đường nhập vào Cao tốc SB I-880 </a:t>
            </a:r>
            <a:endParaRPr lang="en-US" dirty="0"/>
          </a:p>
        </p:txBody>
      </p:sp>
    </p:spTree>
    <p:extLst>
      <p:ext uri="{BB962C8B-B14F-4D97-AF65-F5344CB8AC3E}">
        <p14:creationId xmlns:p14="http://schemas.microsoft.com/office/powerpoint/2010/main" val="119813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8788454" cy="832745"/>
          </a:xfrm>
        </p:spPr>
        <p:txBody>
          <a:bodyPr>
            <a:normAutofit/>
          </a:bodyPr>
          <a:lstStyle/>
          <a:p>
            <a:r>
              <a:rPr lang="vi-VN" dirty="0"/>
              <a:t>Đường vòng Posey Tube </a:t>
            </a:r>
            <a:endParaRPr lang="en-US" dirty="0"/>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Cấm đường vào ban đêm và cuối tuần để dỡ bỏ công trình và thiết lập kiểm soát giao thông</a:t>
            </a:r>
            <a:endParaRPr lang="en-US" b="1" dirty="0">
              <a:cs typeface="Calibri"/>
            </a:endParaRP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754326"/>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Lincoln Ave đến Park Street rồi đến NB I-880 và thoát ra ở Phố Oak</a:t>
            </a:r>
            <a:endParaRPr lang="en-US" b="1" dirty="0">
              <a:cs typeface="Calibri"/>
            </a:endParaRPr>
          </a:p>
        </p:txBody>
      </p:sp>
    </p:spTree>
    <p:extLst>
      <p:ext uri="{BB962C8B-B14F-4D97-AF65-F5344CB8AC3E}">
        <p14:creationId xmlns:p14="http://schemas.microsoft.com/office/powerpoint/2010/main" val="425309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Cấm đường vào ban đêm để thiết lập kiểm soát giao thông</a:t>
            </a:r>
            <a:endParaRPr lang="en-US" b="1" dirty="0">
              <a:cs typeface="Calibri"/>
            </a:endParaRP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754326"/>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SB I-880 đến 23rd Street rồi đến Park Street, sau đó đến Lincoln Ave</a:t>
            </a:r>
            <a:endParaRPr lang="en-US" b="1" dirty="0">
              <a:cs typeface="Calibri"/>
            </a:endParaRPr>
          </a:p>
        </p:txBody>
      </p:sp>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9832884" cy="832745"/>
          </a:xfrm>
        </p:spPr>
        <p:txBody>
          <a:bodyPr>
            <a:normAutofit/>
          </a:bodyPr>
          <a:lstStyle/>
          <a:p>
            <a:r>
              <a:rPr lang="vi-VN" dirty="0"/>
              <a:t>Đường vòng Webster Tube </a:t>
            </a:r>
            <a:endParaRPr lang="en-US" dirty="0"/>
          </a:p>
        </p:txBody>
      </p:sp>
    </p:spTree>
    <p:extLst>
      <p:ext uri="{BB962C8B-B14F-4D97-AF65-F5344CB8AC3E}">
        <p14:creationId xmlns:p14="http://schemas.microsoft.com/office/powerpoint/2010/main" val="14689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Mục</a:t>
            </a:r>
            <a:r>
              <a:rPr lang="en-US" dirty="0"/>
              <a:t> </a:t>
            </a:r>
            <a:r>
              <a:rPr lang="en-US" dirty="0" err="1"/>
              <a:t>đích</a:t>
            </a:r>
            <a:r>
              <a:rPr lang="en-US" dirty="0"/>
              <a:t> </a:t>
            </a:r>
            <a:r>
              <a:rPr lang="en-US" dirty="0" err="1"/>
              <a:t>và</a:t>
            </a:r>
            <a:r>
              <a:rPr lang="en-US" dirty="0"/>
              <a:t> Nhu </a:t>
            </a:r>
            <a:r>
              <a:rPr lang="en-US" dirty="0" err="1"/>
              <a:t>cầu</a:t>
            </a:r>
            <a:r>
              <a:rPr lang="en-US" dirty="0"/>
              <a:t> </a:t>
            </a:r>
            <a:r>
              <a:rPr lang="en-US" dirty="0" err="1"/>
              <a:t>của</a:t>
            </a:r>
            <a:r>
              <a:rPr lang="en-US" dirty="0"/>
              <a:t> </a:t>
            </a:r>
            <a:r>
              <a:rPr lang="en-US" dirty="0" err="1"/>
              <a:t>Dự</a:t>
            </a:r>
            <a:r>
              <a:rPr lang="en-US" dirty="0"/>
              <a:t> </a:t>
            </a:r>
            <a:r>
              <a:rPr lang="en-US" dirty="0" err="1"/>
              <a:t>án</a:t>
            </a:r>
            <a:r>
              <a:rPr lang="en-US" dirty="0"/>
              <a:t> </a:t>
            </a:r>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vi-VN" sz="2400" dirty="0">
                <a:latin typeface="Century Gothic"/>
              </a:rPr>
              <a:t>Cải thiện an toàn đa phương thức và giảm xung đột giữa giao thông trong khu vực và địa phương </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vi-VN" sz="2400" dirty="0">
                <a:latin typeface="Century Gothic"/>
              </a:rPr>
              <a:t>Tăng cường khả năng tiếp cận và kết nối dành cho người đi xe đạp và người đi bộ trong khu vực của dự án nghiên cứu </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n-US" sz="2400" dirty="0" err="1">
                <a:latin typeface="Century Gothic"/>
              </a:rPr>
              <a:t>Cải</a:t>
            </a:r>
            <a:r>
              <a:rPr lang="en-US" sz="2400" dirty="0">
                <a:latin typeface="Century Gothic"/>
              </a:rPr>
              <a:t> </a:t>
            </a:r>
            <a:r>
              <a:rPr lang="en-US" sz="2400" dirty="0" err="1">
                <a:latin typeface="Century Gothic"/>
              </a:rPr>
              <a:t>thiện</a:t>
            </a:r>
            <a:r>
              <a:rPr lang="en-US" sz="2400" dirty="0">
                <a:latin typeface="Century Gothic"/>
              </a:rPr>
              <a:t> </a:t>
            </a:r>
            <a:r>
              <a:rPr lang="en-US" sz="2400" dirty="0" err="1">
                <a:latin typeface="Century Gothic"/>
              </a:rPr>
              <a:t>khả</a:t>
            </a:r>
            <a:r>
              <a:rPr lang="en-US" sz="2400" dirty="0">
                <a:latin typeface="Century Gothic"/>
              </a:rPr>
              <a:t> </a:t>
            </a:r>
            <a:r>
              <a:rPr lang="en-US" sz="2400" dirty="0" err="1">
                <a:latin typeface="Century Gothic"/>
              </a:rPr>
              <a:t>năng</a:t>
            </a:r>
            <a:r>
              <a:rPr lang="en-US" sz="2400" dirty="0">
                <a:latin typeface="Century Gothic"/>
              </a:rPr>
              <a:t> di </a:t>
            </a:r>
            <a:r>
              <a:rPr lang="en-US" sz="2400" dirty="0" err="1">
                <a:latin typeface="Century Gothic"/>
              </a:rPr>
              <a:t>chuyển</a:t>
            </a:r>
            <a:r>
              <a:rPr lang="en-US" sz="2400" dirty="0">
                <a:latin typeface="Century Gothic"/>
              </a:rPr>
              <a:t> </a:t>
            </a:r>
            <a:r>
              <a:rPr lang="en-US" sz="2400" dirty="0" err="1">
                <a:latin typeface="Century Gothic"/>
              </a:rPr>
              <a:t>và</a:t>
            </a:r>
            <a:r>
              <a:rPr lang="en-US" sz="2400" dirty="0">
                <a:latin typeface="Century Gothic"/>
              </a:rPr>
              <a:t> </a:t>
            </a:r>
            <a:r>
              <a:rPr lang="en-US" sz="2400" dirty="0" err="1">
                <a:latin typeface="Century Gothic"/>
              </a:rPr>
              <a:t>tiếp</a:t>
            </a:r>
            <a:r>
              <a:rPr lang="en-US" sz="2400" dirty="0">
                <a:latin typeface="Century Gothic"/>
              </a:rPr>
              <a:t> </a:t>
            </a:r>
            <a:r>
              <a:rPr lang="en-US" sz="2400" dirty="0" err="1">
                <a:latin typeface="Century Gothic"/>
              </a:rPr>
              <a:t>cận</a:t>
            </a:r>
            <a:r>
              <a:rPr lang="en-US" sz="2400" dirty="0">
                <a:latin typeface="Century Gothic"/>
              </a:rPr>
              <a:t> </a:t>
            </a:r>
            <a:r>
              <a:rPr lang="en-US" sz="2400" dirty="0" err="1">
                <a:latin typeface="Century Gothic"/>
              </a:rPr>
              <a:t>cho</a:t>
            </a:r>
            <a:r>
              <a:rPr lang="en-US" sz="2400" dirty="0">
                <a:latin typeface="Century Gothic"/>
              </a:rPr>
              <a:t> </a:t>
            </a:r>
            <a:r>
              <a:rPr lang="en-US" sz="2400" dirty="0" err="1">
                <a:latin typeface="Century Gothic"/>
              </a:rPr>
              <a:t>hành</a:t>
            </a:r>
            <a:r>
              <a:rPr lang="en-US" sz="2400" dirty="0">
                <a:latin typeface="Century Gothic"/>
              </a:rPr>
              <a:t> </a:t>
            </a:r>
            <a:r>
              <a:rPr lang="en-US" sz="2400" dirty="0" err="1">
                <a:latin typeface="Century Gothic"/>
              </a:rPr>
              <a:t>khách</a:t>
            </a:r>
            <a:r>
              <a:rPr lang="en-US" sz="2400" dirty="0">
                <a:latin typeface="Century Gothic"/>
              </a:rPr>
              <a:t> </a:t>
            </a:r>
            <a:r>
              <a:rPr lang="en-US" sz="2400" dirty="0" err="1">
                <a:latin typeface="Century Gothic"/>
              </a:rPr>
              <a:t>giữa</a:t>
            </a:r>
            <a:r>
              <a:rPr lang="en-US" sz="2400" dirty="0">
                <a:latin typeface="Century Gothic"/>
              </a:rPr>
              <a:t> I-880, SR-260, </a:t>
            </a:r>
            <a:r>
              <a:rPr lang="en-US" sz="2400" dirty="0" err="1">
                <a:latin typeface="Century Gothic"/>
              </a:rPr>
              <a:t>các</a:t>
            </a:r>
            <a:r>
              <a:rPr lang="en-US" sz="2400" dirty="0">
                <a:latin typeface="Century Gothic"/>
              </a:rPr>
              <a:t> </a:t>
            </a:r>
            <a:r>
              <a:rPr lang="en-US" sz="2400" dirty="0" err="1">
                <a:latin typeface="Century Gothic"/>
              </a:rPr>
              <a:t>khu</a:t>
            </a:r>
            <a:r>
              <a:rPr lang="en-US" sz="2400" dirty="0">
                <a:latin typeface="Century Gothic"/>
              </a:rPr>
              <a:t> </a:t>
            </a:r>
            <a:r>
              <a:rPr lang="en-US" sz="2400" dirty="0" err="1">
                <a:latin typeface="Century Gothic"/>
              </a:rPr>
              <a:t>vực</a:t>
            </a:r>
            <a:r>
              <a:rPr lang="en-US" sz="2400" dirty="0">
                <a:latin typeface="Century Gothic"/>
              </a:rPr>
              <a:t> </a:t>
            </a:r>
            <a:r>
              <a:rPr lang="en-US" sz="2400" dirty="0" err="1">
                <a:latin typeface="Century Gothic"/>
              </a:rPr>
              <a:t>trung</a:t>
            </a:r>
            <a:r>
              <a:rPr lang="en-US" sz="2400" dirty="0">
                <a:latin typeface="Century Gothic"/>
              </a:rPr>
              <a:t> </a:t>
            </a:r>
            <a:r>
              <a:rPr lang="en-US" sz="2400" dirty="0" err="1">
                <a:latin typeface="Century Gothic"/>
              </a:rPr>
              <a:t>tâm</a:t>
            </a:r>
            <a:r>
              <a:rPr lang="en-US" sz="2400" dirty="0">
                <a:latin typeface="Century Gothic"/>
              </a:rPr>
              <a:t> Thành </a:t>
            </a:r>
            <a:r>
              <a:rPr lang="en-US" sz="2400" dirty="0" err="1">
                <a:latin typeface="Century Gothic"/>
              </a:rPr>
              <a:t>phố</a:t>
            </a:r>
            <a:r>
              <a:rPr lang="en-US" sz="2400" dirty="0">
                <a:latin typeface="Century Gothic"/>
              </a:rPr>
              <a:t> Oakland </a:t>
            </a:r>
            <a:r>
              <a:rPr lang="en-US" sz="2400" dirty="0" err="1">
                <a:latin typeface="Century Gothic"/>
              </a:rPr>
              <a:t>và</a:t>
            </a:r>
            <a:r>
              <a:rPr lang="en-US" sz="2400" dirty="0">
                <a:latin typeface="Century Gothic"/>
              </a:rPr>
              <a:t> Thành </a:t>
            </a:r>
            <a:r>
              <a:rPr lang="en-US" sz="2400" dirty="0" err="1">
                <a:latin typeface="Century Gothic"/>
              </a:rPr>
              <a:t>phố</a:t>
            </a:r>
            <a:r>
              <a:rPr lang="en-US" sz="2400" dirty="0">
                <a:latin typeface="Century Gothic"/>
              </a:rPr>
              <a:t> Alameda </a:t>
            </a:r>
          </a:p>
          <a:p>
            <a:pPr marL="284163" indent="-284163" defTabSz="457200" fontAlgn="base">
              <a:lnSpc>
                <a:spcPct val="100000"/>
              </a:lnSpc>
              <a:spcBef>
                <a:spcPts val="600"/>
              </a:spcBef>
              <a:spcAft>
                <a:spcPts val="1200"/>
              </a:spcAft>
              <a:buClrTx/>
              <a:buFont typeface="Arial" charset="0"/>
              <a:buChar char="•"/>
              <a:defRPr/>
            </a:pPr>
            <a:r>
              <a:rPr lang="vi-VN" sz="2400" dirty="0"/>
              <a:t>Giảm lưu lượng phương tiện trong khu vực hướng về xa lộ và tình trạng tắc nghẽn trên đường phố và trong khu vực lân cận</a:t>
            </a:r>
            <a:endParaRPr lang="en-US" sz="2400" dirty="0">
              <a:latin typeface="Century Gothic"/>
            </a:endParaRP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11938521" cy="832745"/>
          </a:xfrm>
        </p:spPr>
        <p:txBody>
          <a:bodyPr>
            <a:noAutofit/>
          </a:bodyPr>
          <a:lstStyle/>
          <a:p>
            <a:r>
              <a:rPr lang="vi-VN" sz="3200" dirty="0">
                <a:latin typeface="Century Gothic"/>
              </a:rPr>
              <a:t>Duy trì Khả năng Di chuyển của Người đi bộ và Xe đạp </a:t>
            </a:r>
            <a:endParaRPr lang="en-US" sz="3200"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vi-VN" sz="1600" dirty="0">
                <a:latin typeface="Century Gothic"/>
              </a:rPr>
              <a:t>Đường dành cho Người đi bộ Tạm thời trong quá trình xây dựng sẽ cung cấp lối đi được bảo vệ quanh khu vực thi công</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304907"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vi-VN" sz="1600" dirty="0">
                <a:latin typeface="Century Gothic"/>
              </a:rPr>
              <a:t>Khi cơ sở vật chất hiện tại dành cho xe đạp Loại I, II và IV bị ảnh hưởng bởi các hoạt động xây dựng, các tuyến đường dành cho xe đạp Loại III sẽ được cung cấp</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err="1"/>
              <a:t>Kế</a:t>
            </a:r>
            <a:r>
              <a:rPr lang="en-US" dirty="0"/>
              <a:t> </a:t>
            </a:r>
            <a:r>
              <a:rPr lang="en-US" dirty="0" err="1"/>
              <a:t>hoạch</a:t>
            </a:r>
            <a:r>
              <a:rPr lang="en-US" dirty="0"/>
              <a:t> </a:t>
            </a:r>
            <a:r>
              <a:rPr lang="en-US" dirty="0" err="1"/>
              <a:t>Dự</a:t>
            </a:r>
            <a:r>
              <a:rPr lang="en-US" dirty="0"/>
              <a:t> </a:t>
            </a:r>
            <a:r>
              <a:rPr lang="en-US" dirty="0" err="1"/>
              <a:t>án</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1701801114"/>
              </p:ext>
            </p:extLst>
          </p:nvPr>
        </p:nvGraphicFramePr>
        <p:xfrm>
          <a:off x="570155" y="1590048"/>
          <a:ext cx="11069249" cy="3706857"/>
        </p:xfrm>
        <a:graphic>
          <a:graphicData uri="http://schemas.openxmlformats.org/drawingml/2006/table">
            <a:tbl>
              <a:tblPr firstRow="1" bandRow="1">
                <a:tableStyleId>{93296810-A885-4BE3-A3E7-6D5BEEA58F35}</a:tableStyleId>
              </a:tblPr>
              <a:tblGrid>
                <a:gridCol w="6292039">
                  <a:extLst>
                    <a:ext uri="{9D8B030D-6E8A-4147-A177-3AD203B41FA5}">
                      <a16:colId xmlns:a16="http://schemas.microsoft.com/office/drawing/2014/main" val="555330267"/>
                    </a:ext>
                  </a:extLst>
                </a:gridCol>
                <a:gridCol w="4777210">
                  <a:extLst>
                    <a:ext uri="{9D8B030D-6E8A-4147-A177-3AD203B41FA5}">
                      <a16:colId xmlns:a16="http://schemas.microsoft.com/office/drawing/2014/main" val="3023133202"/>
                    </a:ext>
                  </a:extLst>
                </a:gridCol>
              </a:tblGrid>
              <a:tr h="589675">
                <a:tc>
                  <a:txBody>
                    <a:bodyPr/>
                    <a:lstStyle/>
                    <a:p>
                      <a:r>
                        <a:rPr lang="en-US" sz="2600" dirty="0" err="1"/>
                        <a:t>Mốc</a:t>
                      </a:r>
                      <a:r>
                        <a:rPr lang="en-US" sz="2600" dirty="0"/>
                        <a:t> </a:t>
                      </a:r>
                      <a:r>
                        <a:rPr lang="en-US" sz="2600" dirty="0" err="1"/>
                        <a:t>Dự</a:t>
                      </a:r>
                      <a:r>
                        <a:rPr lang="en-US" sz="2600" dirty="0"/>
                        <a:t> </a:t>
                      </a:r>
                      <a:r>
                        <a:rPr lang="en-US" sz="2600" dirty="0" err="1"/>
                        <a:t>án</a:t>
                      </a:r>
                      <a:endParaRPr lang="en-US" sz="2600" dirty="0"/>
                    </a:p>
                  </a:txBody>
                  <a:tcPr anchor="ctr">
                    <a:solidFill>
                      <a:srgbClr val="0069AA"/>
                    </a:solidFill>
                  </a:tcPr>
                </a:tc>
                <a:tc>
                  <a:txBody>
                    <a:bodyPr/>
                    <a:lstStyle/>
                    <a:p>
                      <a:pPr marL="91440"/>
                      <a:r>
                        <a:rPr lang="en-US" sz="2600" dirty="0" err="1"/>
                        <a:t>Ngày</a:t>
                      </a:r>
                      <a:r>
                        <a:rPr lang="en-US" sz="2600" dirty="0"/>
                        <a:t> </a:t>
                      </a:r>
                      <a:r>
                        <a:rPr lang="en-US" sz="2600" dirty="0" err="1"/>
                        <a:t>Bàn</a:t>
                      </a:r>
                      <a:r>
                        <a:rPr lang="en-US" sz="2600" dirty="0"/>
                        <a:t> </a:t>
                      </a:r>
                      <a:r>
                        <a:rPr lang="en-US" sz="2600" dirty="0" err="1"/>
                        <a:t>giao</a:t>
                      </a:r>
                      <a:r>
                        <a:rPr lang="en-US" sz="2600" dirty="0"/>
                        <a:t> </a:t>
                      </a:r>
                      <a:r>
                        <a:rPr lang="en-US" sz="2600" dirty="0" err="1"/>
                        <a:t>Dự</a:t>
                      </a:r>
                      <a:r>
                        <a:rPr lang="en-US" sz="2600" dirty="0"/>
                        <a:t> </a:t>
                      </a:r>
                      <a:r>
                        <a:rPr lang="en-US" sz="2600" dirty="0" err="1"/>
                        <a:t>kiến</a:t>
                      </a:r>
                      <a:endParaRPr lang="en-US" sz="2600" dirty="0"/>
                    </a:p>
                  </a:txBody>
                  <a:tcPr anchor="ctr">
                    <a:solidFill>
                      <a:srgbClr val="0069AA"/>
                    </a:solidFill>
                  </a:tcPr>
                </a:tc>
                <a:extLst>
                  <a:ext uri="{0D108BD9-81ED-4DB2-BD59-A6C34878D82A}">
                    <a16:rowId xmlns:a16="http://schemas.microsoft.com/office/drawing/2014/main" val="1899178102"/>
                  </a:ext>
                </a:extLst>
              </a:tr>
              <a:tr h="563942">
                <a:tc>
                  <a:txBody>
                    <a:bodyPr/>
                    <a:lstStyle/>
                    <a:p>
                      <a:r>
                        <a:rPr lang="en-US" b="0" dirty="0" err="1">
                          <a:latin typeface="Century Gothic" panose="020B0502020202020204" pitchFamily="34" charset="0"/>
                        </a:rPr>
                        <a:t>Phạm</a:t>
                      </a:r>
                      <a:r>
                        <a:rPr lang="en-US" b="0" dirty="0">
                          <a:latin typeface="Century Gothic" panose="020B0502020202020204" pitchFamily="34" charset="0"/>
                        </a:rPr>
                        <a:t> vi</a:t>
                      </a:r>
                    </a:p>
                  </a:txBody>
                  <a:tcPr>
                    <a:solidFill>
                      <a:srgbClr val="F0F5FA"/>
                    </a:solidFill>
                  </a:tcPr>
                </a:tc>
                <a:tc>
                  <a:txBody>
                    <a:bodyPr/>
                    <a:lstStyle/>
                    <a:p>
                      <a:r>
                        <a:rPr lang="en-US" b="0" dirty="0" err="1">
                          <a:latin typeface="Century Gothic" panose="020B0502020202020204" pitchFamily="34" charset="0"/>
                        </a:rPr>
                        <a:t>Hè</a:t>
                      </a:r>
                      <a:r>
                        <a:rPr lang="en-US" b="0" dirty="0">
                          <a:latin typeface="Century Gothic" panose="020B0502020202020204" pitchFamily="34" charset="0"/>
                        </a:rPr>
                        <a:t> 2009 - Xuân 2011</a:t>
                      </a:r>
                    </a:p>
                  </a:txBody>
                  <a:tcPr>
                    <a:solidFill>
                      <a:srgbClr val="F0F5FA"/>
                    </a:solidFill>
                  </a:tcPr>
                </a:tc>
                <a:extLst>
                  <a:ext uri="{0D108BD9-81ED-4DB2-BD59-A6C34878D82A}">
                    <a16:rowId xmlns:a16="http://schemas.microsoft.com/office/drawing/2014/main" val="2179683504"/>
                  </a:ext>
                </a:extLst>
              </a:tr>
              <a:tr h="478290">
                <a:tc>
                  <a:txBody>
                    <a:bodyPr/>
                    <a:lstStyle/>
                    <a:p>
                      <a:r>
                        <a:rPr lang="vi-VN" b="0" dirty="0">
                          <a:latin typeface="Century Gothic" panose="020B0502020202020204" pitchFamily="34" charset="0"/>
                        </a:rPr>
                        <a:t>Kỹ thuật sơ bộ/Môi trường</a:t>
                      </a:r>
                      <a:endParaRPr lang="en-US" b="0" dirty="0">
                        <a:latin typeface="Century Gothic" panose="020B0502020202020204" pitchFamily="34" charset="0"/>
                      </a:endParaRPr>
                    </a:p>
                  </a:txBody>
                  <a:tcPr>
                    <a:noFill/>
                  </a:tcPr>
                </a:tc>
                <a:tc>
                  <a:txBody>
                    <a:bodyPr/>
                    <a:lstStyle/>
                    <a:p>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thu</a:t>
                      </a:r>
                      <a:r>
                        <a:rPr lang="en-US" b="0" dirty="0">
                          <a:latin typeface="Century Gothic" panose="020B0502020202020204" pitchFamily="34" charset="0"/>
                        </a:rPr>
                        <a:t> 2017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đầu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2022</a:t>
                      </a:r>
                    </a:p>
                  </a:txBody>
                  <a:tcPr>
                    <a:noFill/>
                  </a:tcPr>
                </a:tc>
                <a:extLst>
                  <a:ext uri="{0D108BD9-81ED-4DB2-BD59-A6C34878D82A}">
                    <a16:rowId xmlns:a16="http://schemas.microsoft.com/office/drawing/2014/main" val="2704877164"/>
                  </a:ext>
                </a:extLst>
              </a:tr>
              <a:tr h="478290">
                <a:tc>
                  <a:txBody>
                    <a:bodyPr/>
                    <a:lstStyle/>
                    <a:p>
                      <a:r>
                        <a:rPr lang="en-US" b="0" dirty="0" err="1">
                          <a:latin typeface="Century Gothic" panose="020B0502020202020204" pitchFamily="34" charset="0"/>
                        </a:rPr>
                        <a:t>Thiết</a:t>
                      </a:r>
                      <a:r>
                        <a:rPr lang="en-US" b="0" dirty="0">
                          <a:latin typeface="Century Gothic" panose="020B0502020202020204" pitchFamily="34" charset="0"/>
                        </a:rPr>
                        <a:t> </a:t>
                      </a:r>
                      <a:r>
                        <a:rPr lang="en-US" b="0" dirty="0" err="1">
                          <a:latin typeface="Century Gothic" panose="020B0502020202020204" pitchFamily="34" charset="0"/>
                        </a:rPr>
                        <a:t>kế</a:t>
                      </a:r>
                      <a:r>
                        <a:rPr lang="en-US" b="0" dirty="0">
                          <a:latin typeface="Century Gothic" panose="020B0502020202020204" pitchFamily="34" charset="0"/>
                        </a:rPr>
                        <a:t> </a:t>
                      </a:r>
                      <a:r>
                        <a:rPr lang="en-US" b="0" dirty="0" err="1">
                          <a:latin typeface="Century Gothic" panose="020B0502020202020204" pitchFamily="34" charset="0"/>
                        </a:rPr>
                        <a:t>cuối</a:t>
                      </a:r>
                      <a:r>
                        <a:rPr lang="en-US" b="0" dirty="0">
                          <a:latin typeface="Century Gothic" panose="020B0502020202020204" pitchFamily="34" charset="0"/>
                        </a:rPr>
                        <a:t> </a:t>
                      </a:r>
                      <a:r>
                        <a:rPr lang="en-US" b="0" dirty="0" err="1">
                          <a:latin typeface="Century Gothic" panose="020B0502020202020204" pitchFamily="34" charset="0"/>
                        </a:rPr>
                        <a:t>cùng</a:t>
                      </a:r>
                      <a:endParaRPr lang="en-US" b="0" dirty="0">
                        <a:latin typeface="Century Gothic" panose="020B0502020202020204" pitchFamily="34" charset="0"/>
                      </a:endParaRPr>
                    </a:p>
                  </a:txBody>
                  <a:tcPr>
                    <a:solidFill>
                      <a:srgbClr val="F0F5FA"/>
                    </a:solidFill>
                  </a:tcPr>
                </a:tc>
                <a:tc>
                  <a:txBody>
                    <a:bodyPr/>
                    <a:lstStyle/>
                    <a:p>
                      <a:r>
                        <a:rPr lang="en-US" b="0" dirty="0" err="1">
                          <a:latin typeface="Century Gothic" panose="020B0502020202020204" pitchFamily="34" charset="0"/>
                        </a:rPr>
                        <a:t>Tháng</a:t>
                      </a:r>
                      <a:r>
                        <a:rPr lang="en-US" b="0" dirty="0">
                          <a:latin typeface="Century Gothic" panose="020B0502020202020204" pitchFamily="34" charset="0"/>
                        </a:rPr>
                        <a:t> 2 </a:t>
                      </a:r>
                      <a:r>
                        <a:rPr lang="en-US" b="0" dirty="0" err="1">
                          <a:latin typeface="Century Gothic" panose="020B0502020202020204" pitchFamily="34" charset="0"/>
                        </a:rPr>
                        <a:t>năm</a:t>
                      </a:r>
                      <a:r>
                        <a:rPr lang="en-US" b="0" dirty="0">
                          <a:latin typeface="Century Gothic" panose="020B0502020202020204" pitchFamily="34" charset="0"/>
                        </a:rPr>
                        <a:t> 2022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thu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2024</a:t>
                      </a:r>
                    </a:p>
                  </a:txBody>
                  <a:tcPr>
                    <a:solidFill>
                      <a:srgbClr val="F0F5FA"/>
                    </a:solidFill>
                  </a:tcPr>
                </a:tc>
                <a:extLst>
                  <a:ext uri="{0D108BD9-81ED-4DB2-BD59-A6C34878D82A}">
                    <a16:rowId xmlns:a16="http://schemas.microsoft.com/office/drawing/2014/main" val="2680242908"/>
                  </a:ext>
                </a:extLst>
              </a:tr>
              <a:tr h="478290">
                <a:tc>
                  <a:txBody>
                    <a:bodyPr/>
                    <a:lstStyle/>
                    <a:p>
                      <a:r>
                        <a:rPr lang="en-US" b="0" dirty="0">
                          <a:latin typeface="Century Gothic" panose="020B0502020202020204" pitchFamily="34" charset="0"/>
                        </a:rPr>
                        <a:t>Quy </a:t>
                      </a:r>
                      <a:r>
                        <a:rPr lang="en-US" b="0" dirty="0" err="1">
                          <a:latin typeface="Century Gothic" panose="020B0502020202020204" pitchFamily="34" charset="0"/>
                        </a:rPr>
                        <a:t>trình</a:t>
                      </a:r>
                      <a:r>
                        <a:rPr lang="en-US" b="0" dirty="0">
                          <a:latin typeface="Century Gothic" panose="020B0502020202020204" pitchFamily="34" charset="0"/>
                        </a:rPr>
                        <a:t> </a:t>
                      </a:r>
                      <a:r>
                        <a:rPr lang="en-US" b="0" dirty="0" err="1">
                          <a:latin typeface="Century Gothic" panose="020B0502020202020204" pitchFamily="34" charset="0"/>
                        </a:rPr>
                        <a:t>quảng</a:t>
                      </a:r>
                      <a:r>
                        <a:rPr lang="en-US" b="0" dirty="0">
                          <a:latin typeface="Century Gothic" panose="020B0502020202020204" pitchFamily="34" charset="0"/>
                        </a:rPr>
                        <a:t> </a:t>
                      </a:r>
                      <a:r>
                        <a:rPr lang="en-US" b="0" dirty="0" err="1">
                          <a:latin typeface="Century Gothic" panose="020B0502020202020204" pitchFamily="34" charset="0"/>
                        </a:rPr>
                        <a:t>cáo</a:t>
                      </a:r>
                      <a:r>
                        <a:rPr lang="en-US" b="0" dirty="0">
                          <a:latin typeface="Century Gothic" panose="020B0502020202020204" pitchFamily="34" charset="0"/>
                        </a:rPr>
                        <a:t>/</a:t>
                      </a:r>
                      <a:r>
                        <a:rPr lang="en-US" b="0" dirty="0" err="1">
                          <a:latin typeface="Century Gothic" panose="020B0502020202020204" pitchFamily="34" charset="0"/>
                        </a:rPr>
                        <a:t>đấu</a:t>
                      </a:r>
                      <a:r>
                        <a:rPr lang="en-US" b="0" dirty="0">
                          <a:latin typeface="Century Gothic" panose="020B0502020202020204" pitchFamily="34" charset="0"/>
                        </a:rPr>
                        <a:t> </a:t>
                      </a:r>
                      <a:r>
                        <a:rPr lang="en-US" b="0" dirty="0" err="1">
                          <a:latin typeface="Century Gothic" panose="020B0502020202020204" pitchFamily="34" charset="0"/>
                        </a:rPr>
                        <a:t>thầu</a:t>
                      </a:r>
                      <a:r>
                        <a:rPr lang="en-US" b="0" dirty="0">
                          <a:latin typeface="Century Gothic" panose="020B0502020202020204" pitchFamily="34" charset="0"/>
                        </a:rPr>
                        <a:t> </a:t>
                      </a:r>
                      <a:r>
                        <a:rPr lang="en-US" b="0" dirty="0" err="1">
                          <a:latin typeface="Century Gothic" panose="020B0502020202020204" pitchFamily="34" charset="0"/>
                        </a:rPr>
                        <a:t>dự</a:t>
                      </a:r>
                      <a:r>
                        <a:rPr lang="en-US" b="0" dirty="0">
                          <a:latin typeface="Century Gothic" panose="020B0502020202020204" pitchFamily="34" charset="0"/>
                        </a:rPr>
                        <a:t> </a:t>
                      </a:r>
                      <a:r>
                        <a:rPr lang="en-US" b="0" dirty="0" err="1">
                          <a:latin typeface="Century Gothic" panose="020B0502020202020204" pitchFamily="34" charset="0"/>
                        </a:rPr>
                        <a:t>án</a:t>
                      </a:r>
                      <a:endParaRPr lang="en-US" b="0" dirty="0">
                        <a:latin typeface="Century Gothic" panose="020B0502020202020204" pitchFamily="34" charset="0"/>
                      </a:endParaRPr>
                    </a:p>
                  </a:txBody>
                  <a:tcPr>
                    <a:noFill/>
                  </a:tcPr>
                </a:tc>
                <a:tc>
                  <a:txBody>
                    <a:bodyPr/>
                    <a:lstStyle/>
                    <a:p>
                      <a:r>
                        <a:rPr lang="en-US" b="0" dirty="0" err="1">
                          <a:latin typeface="Century Gothic" panose="020B0502020202020204" pitchFamily="34" charset="0"/>
                        </a:rPr>
                        <a:t>Đầu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2022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thu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2024</a:t>
                      </a:r>
                    </a:p>
                  </a:txBody>
                  <a:tcPr>
                    <a:noFill/>
                  </a:tcPr>
                </a:tc>
                <a:extLst>
                  <a:ext uri="{0D108BD9-81ED-4DB2-BD59-A6C34878D82A}">
                    <a16:rowId xmlns:a16="http://schemas.microsoft.com/office/drawing/2014/main" val="2917533362"/>
                  </a:ext>
                </a:extLst>
              </a:tr>
              <a:tr h="478290">
                <a:tc>
                  <a:txBody>
                    <a:bodyPr/>
                    <a:lstStyle/>
                    <a:p>
                      <a:r>
                        <a:rPr lang="en-US" b="0" dirty="0" err="1">
                          <a:latin typeface="Century Gothic" panose="020B0502020202020204" pitchFamily="34" charset="0"/>
                        </a:rPr>
                        <a:t>Sự</a:t>
                      </a:r>
                      <a:r>
                        <a:rPr lang="en-US" b="0" dirty="0">
                          <a:latin typeface="Century Gothic" panose="020B0502020202020204" pitchFamily="34" charset="0"/>
                        </a:rPr>
                        <a:t> </a:t>
                      </a:r>
                      <a:r>
                        <a:rPr lang="en-US" b="0" dirty="0" err="1">
                          <a:latin typeface="Century Gothic" panose="020B0502020202020204" pitchFamily="34" charset="0"/>
                        </a:rPr>
                        <a:t>thi</a:t>
                      </a:r>
                      <a:r>
                        <a:rPr lang="en-US" b="0" dirty="0">
                          <a:latin typeface="Century Gothic" panose="020B0502020202020204" pitchFamily="34" charset="0"/>
                        </a:rPr>
                        <a:t> </a:t>
                      </a:r>
                      <a:r>
                        <a:rPr lang="en-US" b="0" dirty="0" err="1">
                          <a:latin typeface="Century Gothic" panose="020B0502020202020204" pitchFamily="34" charset="0"/>
                        </a:rPr>
                        <a:t>công</a:t>
                      </a:r>
                      <a:endParaRPr lang="en-US" b="0" dirty="0">
                        <a:latin typeface="Century Gothic" panose="020B0502020202020204" pitchFamily="34" charset="0"/>
                      </a:endParaRPr>
                    </a:p>
                  </a:txBody>
                  <a:tcPr>
                    <a:solidFill>
                      <a:srgbClr val="F0F5FA"/>
                    </a:solidFill>
                  </a:tcPr>
                </a:tc>
                <a:tc>
                  <a:txBody>
                    <a:bodyPr/>
                    <a:lstStyle/>
                    <a:p>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xuân</a:t>
                      </a:r>
                      <a:r>
                        <a:rPr lang="en-US" b="0" dirty="0">
                          <a:latin typeface="Century Gothic" panose="020B0502020202020204" pitchFamily="34" charset="0"/>
                        </a:rPr>
                        <a:t> 2025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cuối</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2027</a:t>
                      </a:r>
                    </a:p>
                  </a:txBody>
                  <a:tcPr>
                    <a:solidFill>
                      <a:srgbClr val="F0F5FA"/>
                    </a:solidFill>
                  </a:tcPr>
                </a:tc>
                <a:extLst>
                  <a:ext uri="{0D108BD9-81ED-4DB2-BD59-A6C34878D82A}">
                    <a16:rowId xmlns:a16="http://schemas.microsoft.com/office/drawing/2014/main" val="851107940"/>
                  </a:ext>
                </a:extLst>
              </a:tr>
              <a:tr h="478290">
                <a:tc>
                  <a:txBody>
                    <a:bodyPr/>
                    <a:lstStyle/>
                    <a:p>
                      <a:r>
                        <a:rPr lang="vi-VN" b="0" dirty="0">
                          <a:latin typeface="Century Gothic" panose="020B0502020202020204" pitchFamily="34" charset="0"/>
                        </a:rPr>
                        <a:t>*Thiết kế đã đạt được mốc 65% và đang tiến tới 95%</a:t>
                      </a:r>
                      <a:endParaRPr lang="en-US" b="0" dirty="0">
                        <a:latin typeface="Century Gothic" panose="020B0502020202020204" pitchFamily="34" charset="0"/>
                      </a:endParaRP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err="1"/>
              <a:t>Nguồn</a:t>
            </a:r>
            <a:r>
              <a:rPr lang="en-US" dirty="0"/>
              <a:t> </a:t>
            </a:r>
            <a:r>
              <a:rPr lang="en-US" dirty="0" err="1"/>
              <a:t>kinh</a:t>
            </a:r>
            <a:r>
              <a:rPr lang="en-US" dirty="0"/>
              <a:t> </a:t>
            </a:r>
            <a:r>
              <a:rPr lang="en-US" dirty="0" err="1"/>
              <a:t>phí</a:t>
            </a:r>
            <a:r>
              <a:rPr lang="en-US" dirty="0"/>
              <a:t> ($ X 1,000) </a:t>
            </a:r>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1066034890"/>
              </p:ext>
            </p:extLst>
          </p:nvPr>
        </p:nvGraphicFramePr>
        <p:xfrm>
          <a:off x="559134" y="1575571"/>
          <a:ext cx="11069249" cy="1998812"/>
        </p:xfrm>
        <a:graphic>
          <a:graphicData uri="http://schemas.openxmlformats.org/drawingml/2006/table">
            <a:tbl>
              <a:tblPr firstRow="1" bandRow="1">
                <a:effectLst>
                  <a:outerShdw blurRad="50800" dist="50800" dir="5400000" algn="ctr" rotWithShape="0">
                    <a:schemeClr val="bg1"/>
                  </a:outerShdw>
                </a:effectLst>
                <a:tableStyleId>{93296810-A885-4BE3-A3E7-6D5BEEA58F35}</a:tableStyleId>
              </a:tblPr>
              <a:tblGrid>
                <a:gridCol w="7344135">
                  <a:extLst>
                    <a:ext uri="{9D8B030D-6E8A-4147-A177-3AD203B41FA5}">
                      <a16:colId xmlns:a16="http://schemas.microsoft.com/office/drawing/2014/main" val="555330267"/>
                    </a:ext>
                  </a:extLst>
                </a:gridCol>
                <a:gridCol w="3725114">
                  <a:extLst>
                    <a:ext uri="{9D8B030D-6E8A-4147-A177-3AD203B41FA5}">
                      <a16:colId xmlns:a16="http://schemas.microsoft.com/office/drawing/2014/main" val="3023133202"/>
                    </a:ext>
                  </a:extLst>
                </a:gridCol>
              </a:tblGrid>
              <a:tr h="563942">
                <a:tc>
                  <a:txBody>
                    <a:bodyPr/>
                    <a:lstStyle/>
                    <a:p>
                      <a:r>
                        <a:rPr lang="vi-VN" b="0" u="none" baseline="0" dirty="0">
                          <a:solidFill>
                            <a:schemeClr val="tx1"/>
                          </a:solidFill>
                          <a:latin typeface="Century Gothic" panose="020B0502020202020204" pitchFamily="34" charset="0"/>
                        </a:rPr>
                        <a:t>Quỹ Địa phương của Ủy ban Giao thông Vận tải Quận Alamed</a:t>
                      </a:r>
                      <a:r>
                        <a:rPr lang="en-US" b="0" u="none" baseline="0" dirty="0">
                          <a:solidFill>
                            <a:schemeClr val="tx1"/>
                          </a:solidFill>
                          <a:latin typeface="Century Gothic" panose="020B0502020202020204" pitchFamily="34" charset="0"/>
                        </a:rPr>
                        <a:t>a</a:t>
                      </a:r>
                    </a:p>
                  </a:txBody>
                  <a:tcPr>
                    <a:solidFill>
                      <a:srgbClr val="F0F5FA"/>
                    </a:solidFill>
                  </a:tcPr>
                </a:tc>
                <a:tc>
                  <a:txBody>
                    <a:bodyPr/>
                    <a:lstStyle/>
                    <a:p>
                      <a:r>
                        <a:rPr lang="en-US" b="0" u="none" baseline="0">
                          <a:solidFill>
                            <a:schemeClr val="tx1"/>
                          </a:solidFill>
                          <a:latin typeface="Century Gothic" panose="020B0502020202020204" pitchFamily="34" charset="0"/>
                        </a:rPr>
                        <a:t>$81,546</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u="none" baseline="0" dirty="0" err="1">
                          <a:latin typeface="Century Gothic" panose="020B0502020202020204" pitchFamily="34" charset="0"/>
                        </a:rPr>
                        <a:t>Tiểu</a:t>
                      </a:r>
                      <a:r>
                        <a:rPr lang="en-US" b="0" u="none" baseline="0" dirty="0">
                          <a:latin typeface="Century Gothic" panose="020B0502020202020204" pitchFamily="34" charset="0"/>
                        </a:rPr>
                        <a:t> bang</a:t>
                      </a:r>
                    </a:p>
                  </a:txBody>
                  <a:tcPr>
                    <a:noFill/>
                  </a:tcPr>
                </a:tc>
                <a:tc>
                  <a:txBody>
                    <a:bodyPr/>
                    <a:lstStyle/>
                    <a:p>
                      <a:r>
                        <a:rPr lang="en-US" b="0" u="none" baseline="0">
                          <a:latin typeface="Century Gothic" panose="020B0502020202020204" pitchFamily="34" charset="0"/>
                        </a:rPr>
                        <a:t>$37,116</a:t>
                      </a:r>
                    </a:p>
                  </a:txBody>
                  <a:tcPr>
                    <a:noFill/>
                  </a:tcPr>
                </a:tc>
                <a:extLst>
                  <a:ext uri="{0D108BD9-81ED-4DB2-BD59-A6C34878D82A}">
                    <a16:rowId xmlns:a16="http://schemas.microsoft.com/office/drawing/2014/main" val="2704877164"/>
                  </a:ext>
                </a:extLst>
              </a:tr>
              <a:tr h="478290">
                <a:tc>
                  <a:txBody>
                    <a:bodyPr/>
                    <a:lstStyle/>
                    <a:p>
                      <a:r>
                        <a:rPr lang="vi-VN" b="0" u="none" baseline="0" dirty="0">
                          <a:latin typeface="Century Gothic" panose="020B0502020202020204" pitchFamily="34" charset="0"/>
                        </a:rPr>
                        <a:t>Sẽ được Quyết định Sau</a:t>
                      </a:r>
                      <a:endParaRPr lang="en-US" b="0" u="none" baseline="0" dirty="0">
                        <a:latin typeface="Century Gothic" panose="020B0502020202020204" pitchFamily="34" charset="0"/>
                      </a:endParaRPr>
                    </a:p>
                  </a:txBody>
                  <a:tcPr>
                    <a:solidFill>
                      <a:srgbClr val="F0F5FA"/>
                    </a:solidFill>
                  </a:tcPr>
                </a:tc>
                <a:tc>
                  <a:txBody>
                    <a:bodyPr/>
                    <a:lstStyle/>
                    <a:p>
                      <a:r>
                        <a:rPr lang="en-US" b="0" u="none" baseline="0">
                          <a:latin typeface="Century Gothic" panose="020B0502020202020204" pitchFamily="34" charset="0"/>
                        </a:rPr>
                        <a:t>$33,255</a:t>
                      </a:r>
                    </a:p>
                  </a:txBody>
                  <a:tcPr>
                    <a:solidFill>
                      <a:srgbClr val="F0F5FA"/>
                    </a:solidFill>
                  </a:tcPr>
                </a:tc>
                <a:extLst>
                  <a:ext uri="{0D108BD9-81ED-4DB2-BD59-A6C34878D82A}">
                    <a16:rowId xmlns:a16="http://schemas.microsoft.com/office/drawing/2014/main" val="2680242908"/>
                  </a:ext>
                </a:extLst>
              </a:tr>
              <a:tr h="478290">
                <a:tc>
                  <a:txBody>
                    <a:bodyPr/>
                    <a:lstStyle/>
                    <a:p>
                      <a:r>
                        <a:rPr lang="en-US" b="1" u="none" baseline="0" dirty="0" err="1">
                          <a:latin typeface="Century Gothic" panose="020B0502020202020204" pitchFamily="34" charset="0"/>
                        </a:rPr>
                        <a:t>Tổng</a:t>
                      </a:r>
                      <a:r>
                        <a:rPr lang="en-US" b="1" u="none" baseline="0" dirty="0">
                          <a:latin typeface="Century Gothic" panose="020B0502020202020204" pitchFamily="34" charset="0"/>
                        </a:rPr>
                        <a:t> </a:t>
                      </a:r>
                      <a:r>
                        <a:rPr lang="en-US" b="1" u="none" baseline="0" dirty="0" err="1">
                          <a:latin typeface="Century Gothic" panose="020B0502020202020204" pitchFamily="34" charset="0"/>
                        </a:rPr>
                        <a:t>cộng</a:t>
                      </a:r>
                      <a:endParaRPr lang="en-US" b="1" u="none" baseline="0" dirty="0">
                        <a:latin typeface="Century Gothic" panose="020B0502020202020204" pitchFamily="34" charset="0"/>
                      </a:endParaRPr>
                    </a:p>
                  </a:txBody>
                  <a:tcPr>
                    <a:noFill/>
                  </a:tcPr>
                </a:tc>
                <a:tc>
                  <a:txBody>
                    <a:bodyPr/>
                    <a:lstStyle/>
                    <a:p>
                      <a:r>
                        <a:rPr lang="en-US" b="1" u="none" baseline="0" dirty="0">
                          <a:latin typeface="Century Gothic" panose="020B0502020202020204" pitchFamily="34" charset="0"/>
                        </a:rPr>
                        <a:t>$151,917</a:t>
                      </a:r>
                    </a:p>
                  </a:txBody>
                  <a:tcPr>
                    <a:noFill/>
                  </a:tcPr>
                </a:tc>
                <a:extLst>
                  <a:ext uri="{0D108BD9-81ED-4DB2-BD59-A6C34878D82A}">
                    <a16:rowId xmlns:a16="http://schemas.microsoft.com/office/drawing/2014/main" val="2917533362"/>
                  </a:ext>
                </a:extLst>
              </a:tr>
            </a:tbl>
          </a:graphicData>
        </a:graphic>
      </p:graphicFrame>
      <p:graphicFrame>
        <p:nvGraphicFramePr>
          <p:cNvPr id="6" name="Table 5">
            <a:extLst>
              <a:ext uri="{FF2B5EF4-FFF2-40B4-BE49-F238E27FC236}">
                <a16:creationId xmlns:a16="http://schemas.microsoft.com/office/drawing/2014/main" id="{650EC555-B493-49D4-E886-12B40192F641}"/>
              </a:ext>
            </a:extLst>
          </p:cNvPr>
          <p:cNvGraphicFramePr>
            <a:graphicFrameLocks noGrp="1"/>
          </p:cNvGraphicFramePr>
          <p:nvPr>
            <p:extLst>
              <p:ext uri="{D42A27DB-BD31-4B8C-83A1-F6EECF244321}">
                <p14:modId xmlns:p14="http://schemas.microsoft.com/office/powerpoint/2010/main" val="4212279099"/>
              </p:ext>
            </p:extLst>
          </p:nvPr>
        </p:nvGraphicFramePr>
        <p:xfrm>
          <a:off x="559134" y="1575572"/>
          <a:ext cx="11070891" cy="1998812"/>
        </p:xfrm>
        <a:graphic>
          <a:graphicData uri="http://schemas.openxmlformats.org/drawingml/2006/table">
            <a:tbl>
              <a:tblPr/>
              <a:tblGrid>
                <a:gridCol w="11070891">
                  <a:extLst>
                    <a:ext uri="{9D8B030D-6E8A-4147-A177-3AD203B41FA5}">
                      <a16:colId xmlns:a16="http://schemas.microsoft.com/office/drawing/2014/main" val="207149521"/>
                    </a:ext>
                  </a:extLst>
                </a:gridCol>
              </a:tblGrid>
              <a:tr h="1998812">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448981290"/>
                  </a:ext>
                </a:extLst>
              </a:tr>
            </a:tbl>
          </a:graphicData>
        </a:graphic>
      </p:graphicFrame>
    </p:spTree>
    <p:extLst>
      <p:ext uri="{BB962C8B-B14F-4D97-AF65-F5344CB8AC3E}">
        <p14:creationId xmlns:p14="http://schemas.microsoft.com/office/powerpoint/2010/main" val="10983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err="1"/>
              <a:t>Câu</a:t>
            </a:r>
            <a:r>
              <a:rPr lang="en-US" dirty="0"/>
              <a:t> </a:t>
            </a:r>
            <a:r>
              <a:rPr lang="en-US" dirty="0" err="1"/>
              <a:t>hỏi</a:t>
            </a:r>
            <a:br>
              <a:rPr lang="en-US" dirty="0"/>
            </a:br>
            <a:r>
              <a:rPr lang="en-US" sz="2200" b="1"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contact@alamedactc.org</a:t>
            </a:r>
            <a:endParaRPr lang="en-US" sz="220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0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vi-VN" dirty="0"/>
              <a:t>Xin cảm ơn!</a:t>
            </a:r>
            <a:endParaRPr lang="en-US"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vi-VN" dirty="0"/>
              <a:t>Những Công trình Cải tạo Đường phố Lớn </a:t>
            </a:r>
            <a:endParaRPr lang="en-US" dirty="0"/>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3" y="1891603"/>
            <a:ext cx="2416078" cy="542456"/>
            <a:chOff x="8354902" y="1379136"/>
            <a:chExt cx="3221437"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2943932" cy="723275"/>
            </a:xfrm>
            <a:prstGeom prst="rect">
              <a:avLst/>
            </a:prstGeom>
            <a:noFill/>
          </p:spPr>
          <p:txBody>
            <a:bodyPr wrap="square" rtlCol="0">
              <a:spAutoFit/>
            </a:bodyPr>
            <a:lstStyle/>
            <a:p>
              <a:pPr defTabSz="342900" fontAlgn="base">
                <a:spcBef>
                  <a:spcPct val="0"/>
                </a:spcBef>
                <a:spcAft>
                  <a:spcPts val="900"/>
                </a:spcAft>
                <a:defRPr/>
              </a:pPr>
              <a:r>
                <a:rPr lang="vi-VN" sz="975" b="1" dirty="0">
                  <a:solidFill>
                    <a:prstClr val="black"/>
                  </a:solidFill>
                  <a:latin typeface="Century Gothic"/>
                </a:rPr>
                <a:t>Xây dựng </a:t>
              </a:r>
              <a:r>
                <a:rPr lang="vi-VN" sz="975" dirty="0">
                  <a:solidFill>
                    <a:prstClr val="black"/>
                  </a:solidFill>
                  <a:latin typeface="Century Gothic"/>
                </a:rPr>
                <a:t>lối rẽ phải từ Posey Tube vào Horseshoe tới đường nhập vào cao tốc NB Jackson St</a:t>
              </a:r>
              <a:endParaRPr lang="en-US" sz="975" dirty="0">
                <a:solidFill>
                  <a:prstClr val="black"/>
                </a:solidFill>
                <a:latin typeface="Century Gothic"/>
              </a:endParaRP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vi-VN" sz="975" b="1" dirty="0">
                  <a:solidFill>
                    <a:prstClr val="black"/>
                  </a:solidFill>
                  <a:latin typeface="Century Gothic"/>
                </a:rPr>
                <a:t>Sửa lại </a:t>
              </a:r>
              <a:r>
                <a:rPr lang="vi-VN" sz="975" dirty="0">
                  <a:solidFill>
                    <a:prstClr val="black"/>
                  </a:solidFill>
                  <a:latin typeface="Century Gothic"/>
                </a:rPr>
                <a:t>đường ra khỏi cao tốc WB I-980 Jackson St và tái thiết 5th St</a:t>
              </a:r>
              <a:endParaRPr lang="en-US" sz="975" dirty="0">
                <a:solidFill>
                  <a:prstClr val="black"/>
                </a:solidFill>
                <a:latin typeface="Century Gothic"/>
              </a:endParaRP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6"/>
            <a:ext cx="3395265" cy="692497"/>
            <a:chOff x="8359519" y="2072379"/>
            <a:chExt cx="4527020" cy="923329"/>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4241116" cy="923329"/>
            </a:xfrm>
            <a:prstGeom prst="rect">
              <a:avLst/>
            </a:prstGeom>
            <a:noFill/>
          </p:spPr>
          <p:txBody>
            <a:bodyPr wrap="square" rtlCol="0">
              <a:spAutoFit/>
            </a:bodyPr>
            <a:lstStyle/>
            <a:p>
              <a:pPr defTabSz="342900" fontAlgn="base">
                <a:spcBef>
                  <a:spcPct val="0"/>
                </a:spcBef>
                <a:spcAft>
                  <a:spcPts val="900"/>
                </a:spcAft>
                <a:defRPr/>
              </a:pPr>
              <a:r>
                <a:rPr lang="vi-VN" sz="975" b="1" dirty="0">
                  <a:solidFill>
                    <a:prstClr val="black"/>
                  </a:solidFill>
                  <a:latin typeface="Century Gothic"/>
                </a:rPr>
                <a:t>Mở rộng </a:t>
              </a:r>
              <a:r>
                <a:rPr lang="vi-VN" sz="975" dirty="0">
                  <a:solidFill>
                    <a:prstClr val="black"/>
                  </a:solidFill>
                  <a:latin typeface="Century Gothic"/>
                </a:rPr>
                <a:t>đường ra khỏi cao tốc NB I-880 Oak, </a:t>
              </a:r>
              <a:r>
                <a:rPr lang="vi-VN" sz="975" b="1" dirty="0">
                  <a:solidFill>
                    <a:prstClr val="black"/>
                  </a:solidFill>
                  <a:latin typeface="Century Gothic"/>
                </a:rPr>
                <a:t>loại bỏ</a:t>
              </a:r>
              <a:r>
                <a:rPr lang="vi-VN" sz="975" dirty="0">
                  <a:solidFill>
                    <a:prstClr val="black"/>
                  </a:solidFill>
                  <a:latin typeface="Century Gothic"/>
                </a:rPr>
                <a:t> đường ra khỏi cao tốc NB I-880 Broadway, </a:t>
              </a:r>
              <a:r>
                <a:rPr lang="vi-VN" sz="975" b="1" dirty="0">
                  <a:solidFill>
                    <a:prstClr val="black"/>
                  </a:solidFill>
                  <a:latin typeface="Century Gothic"/>
                </a:rPr>
                <a:t>tái thiết</a:t>
              </a:r>
              <a:r>
                <a:rPr lang="vi-VN" sz="975" dirty="0">
                  <a:solidFill>
                    <a:prstClr val="black"/>
                  </a:solidFill>
                  <a:latin typeface="Century Gothic"/>
                </a:rPr>
                <a:t> 6th St để có thể tiếp cận đa phương thức (Oak St đến Washington St) </a:t>
              </a:r>
              <a:endParaRPr lang="en-US" sz="975" dirty="0">
                <a:solidFill>
                  <a:prstClr val="black"/>
                </a:solidFill>
                <a:latin typeface="Century Gothic"/>
              </a:endParaRP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4" y="4892368"/>
            <a:ext cx="2591068" cy="392415"/>
            <a:chOff x="8355826" y="5283083"/>
            <a:chExt cx="3454757" cy="523220"/>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3168562" cy="523220"/>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Định</a:t>
              </a:r>
              <a:r>
                <a:rPr lang="en-US" sz="975" b="1" dirty="0">
                  <a:solidFill>
                    <a:prstClr val="black"/>
                  </a:solidFill>
                  <a:latin typeface="Century Gothic"/>
                </a:rPr>
                <a:t> </a:t>
              </a:r>
              <a:r>
                <a:rPr lang="en-US" sz="975" b="1" dirty="0" err="1">
                  <a:solidFill>
                    <a:prstClr val="black"/>
                  </a:solidFill>
                  <a:latin typeface="Century Gothic"/>
                </a:rPr>
                <a:t>hình</a:t>
              </a:r>
              <a:r>
                <a:rPr lang="en-US" sz="975" b="1" dirty="0">
                  <a:solidFill>
                    <a:prstClr val="black"/>
                  </a:solidFill>
                  <a:latin typeface="Century Gothic"/>
                </a:rPr>
                <a:t> </a:t>
              </a:r>
              <a:r>
                <a:rPr lang="en-US" sz="975" b="1" dirty="0" err="1">
                  <a:solidFill>
                    <a:prstClr val="black"/>
                  </a:solidFill>
                  <a:latin typeface="Century Gothic"/>
                </a:rPr>
                <a:t>lại</a:t>
              </a:r>
              <a:r>
                <a:rPr lang="en-US" sz="975" b="1" dirty="0">
                  <a:solidFill>
                    <a:prstClr val="black"/>
                  </a:solidFill>
                  <a:latin typeface="Century Gothic"/>
                </a:rPr>
                <a:t> </a:t>
              </a:r>
              <a:r>
                <a:rPr lang="en-US" sz="975" dirty="0" err="1">
                  <a:solidFill>
                    <a:prstClr val="black"/>
                  </a:solidFill>
                  <a:latin typeface="Century Gothic"/>
                </a:rPr>
                <a:t>các</a:t>
              </a:r>
              <a:r>
                <a:rPr lang="en-US" sz="975" dirty="0">
                  <a:solidFill>
                    <a:prstClr val="black"/>
                  </a:solidFill>
                  <a:latin typeface="Century Gothic"/>
                </a:rPr>
                <a:t> </a:t>
              </a:r>
              <a:r>
                <a:rPr lang="en-US" sz="975" dirty="0" err="1">
                  <a:solidFill>
                    <a:prstClr val="black"/>
                  </a:solidFill>
                  <a:latin typeface="Century Gothic"/>
                </a:rPr>
                <a:t>giao</a:t>
              </a:r>
              <a:r>
                <a:rPr lang="en-US" sz="975" dirty="0">
                  <a:solidFill>
                    <a:prstClr val="black"/>
                  </a:solidFill>
                  <a:latin typeface="Century Gothic"/>
                </a:rPr>
                <a:t> </a:t>
              </a:r>
              <a:r>
                <a:rPr lang="en-US" sz="975" dirty="0" err="1">
                  <a:solidFill>
                    <a:prstClr val="black"/>
                  </a:solidFill>
                  <a:latin typeface="Century Gothic"/>
                </a:rPr>
                <a:t>lộ</a:t>
              </a:r>
              <a:r>
                <a:rPr lang="en-US" sz="975" dirty="0">
                  <a:solidFill>
                    <a:prstClr val="black"/>
                  </a:solidFill>
                  <a:latin typeface="Century Gothic"/>
                </a:rPr>
                <a:t> ở Broadway </a:t>
              </a:r>
              <a:r>
                <a:rPr lang="en-US" sz="975" dirty="0" err="1">
                  <a:solidFill>
                    <a:prstClr val="black"/>
                  </a:solidFill>
                  <a:latin typeface="Century Gothic"/>
                </a:rPr>
                <a:t>và</a:t>
              </a:r>
              <a:r>
                <a:rPr lang="en-US" sz="975" dirty="0">
                  <a:solidFill>
                    <a:prstClr val="black"/>
                  </a:solidFill>
                  <a:latin typeface="Century Gothic"/>
                </a:rPr>
                <a:t> 6th </a:t>
              </a:r>
              <a:r>
                <a:rPr lang="en-US" sz="975" dirty="0" err="1">
                  <a:solidFill>
                    <a:prstClr val="black"/>
                  </a:solidFill>
                  <a:latin typeface="Century Gothic"/>
                </a:rPr>
                <a:t>và</a:t>
              </a:r>
              <a:r>
                <a:rPr lang="en-US" sz="975" dirty="0">
                  <a:solidFill>
                    <a:prstClr val="black"/>
                  </a:solidFill>
                  <a:latin typeface="Century Gothic"/>
                </a:rPr>
                <a:t> 5th St</a:t>
              </a: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31"/>
            <a:ext cx="2468311" cy="392415"/>
            <a:chOff x="8361788" y="2977570"/>
            <a:chExt cx="3291081" cy="523219"/>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523219"/>
            </a:xfrm>
            <a:prstGeom prst="rect">
              <a:avLst/>
            </a:prstGeom>
            <a:noFill/>
          </p:spPr>
          <p:txBody>
            <a:bodyPr wrap="square" rtlCol="0">
              <a:spAutoFit/>
            </a:bodyPr>
            <a:lstStyle/>
            <a:p>
              <a:pPr defTabSz="342900" fontAlgn="base">
                <a:spcBef>
                  <a:spcPct val="0"/>
                </a:spcBef>
                <a:spcAft>
                  <a:spcPts val="675"/>
                </a:spcAft>
                <a:defRPr/>
              </a:pPr>
              <a:r>
                <a:rPr lang="vi-VN" sz="975" b="1" dirty="0">
                  <a:solidFill>
                    <a:prstClr val="black"/>
                  </a:solidFill>
                  <a:latin typeface="Century Gothic"/>
                </a:rPr>
                <a:t>Kẻ lại vạch đường </a:t>
              </a:r>
              <a:r>
                <a:rPr lang="vi-VN" sz="975" dirty="0">
                  <a:solidFill>
                    <a:prstClr val="black"/>
                  </a:solidFill>
                  <a:latin typeface="Century Gothic"/>
                </a:rPr>
                <a:t>7th St và cải tạo các giao lộ</a:t>
              </a:r>
              <a:endParaRPr lang="en-US" sz="975" dirty="0">
                <a:solidFill>
                  <a:prstClr val="black"/>
                </a:solidFill>
                <a:latin typeface="Century Gothic"/>
              </a:endParaRP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45"/>
            <a:ext cx="2561266" cy="392415"/>
            <a:chOff x="8361788" y="3489456"/>
            <a:chExt cx="3415021" cy="523220"/>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3134789" cy="523220"/>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Kẻ</a:t>
              </a:r>
              <a:r>
                <a:rPr lang="en-US" sz="975" b="1" dirty="0">
                  <a:solidFill>
                    <a:prstClr val="black"/>
                  </a:solidFill>
                  <a:latin typeface="Century Gothic"/>
                </a:rPr>
                <a:t> </a:t>
              </a:r>
              <a:r>
                <a:rPr lang="en-US" sz="975" b="1" dirty="0" err="1">
                  <a:solidFill>
                    <a:prstClr val="black"/>
                  </a:solidFill>
                  <a:latin typeface="Century Gothic"/>
                </a:rPr>
                <a:t>lại</a:t>
              </a:r>
              <a:r>
                <a:rPr lang="en-US" sz="975" b="1" dirty="0">
                  <a:solidFill>
                    <a:prstClr val="black"/>
                  </a:solidFill>
                  <a:latin typeface="Century Gothic"/>
                </a:rPr>
                <a:t> </a:t>
              </a:r>
              <a:r>
                <a:rPr lang="en-US" sz="975" b="1" dirty="0" err="1">
                  <a:solidFill>
                    <a:prstClr val="black"/>
                  </a:solidFill>
                  <a:latin typeface="Century Gothic"/>
                </a:rPr>
                <a:t>vạch</a:t>
              </a:r>
              <a:r>
                <a:rPr lang="en-US" sz="975" b="1" dirty="0">
                  <a:solidFill>
                    <a:prstClr val="black"/>
                  </a:solidFill>
                  <a:latin typeface="Century Gothic"/>
                </a:rPr>
                <a:t> </a:t>
              </a:r>
              <a:r>
                <a:rPr lang="en-US" sz="975" b="1" dirty="0" err="1">
                  <a:solidFill>
                    <a:prstClr val="black"/>
                  </a:solidFill>
                  <a:latin typeface="Century Gothic"/>
                </a:rPr>
                <a:t>đường</a:t>
              </a:r>
              <a:r>
                <a:rPr lang="en-US" sz="975" b="1" dirty="0">
                  <a:solidFill>
                    <a:prstClr val="black"/>
                  </a:solidFill>
                  <a:latin typeface="Century Gothic"/>
                </a:rPr>
                <a:t> </a:t>
              </a:r>
              <a:r>
                <a:rPr lang="en-US" sz="975" dirty="0">
                  <a:solidFill>
                    <a:prstClr val="black"/>
                  </a:solidFill>
                  <a:latin typeface="Century Gothic"/>
                </a:rPr>
                <a:t>Madison </a:t>
              </a:r>
              <a:r>
                <a:rPr lang="en-US" sz="975" dirty="0" err="1">
                  <a:solidFill>
                    <a:prstClr val="black"/>
                  </a:solidFill>
                  <a:latin typeface="Century Gothic"/>
                </a:rPr>
                <a:t>cho</a:t>
              </a:r>
              <a:r>
                <a:rPr lang="en-US" sz="975" dirty="0">
                  <a:solidFill>
                    <a:prstClr val="black"/>
                  </a:solidFill>
                  <a:latin typeface="Century Gothic"/>
                </a:rPr>
                <a:t> 2 </a:t>
              </a:r>
              <a:r>
                <a:rPr lang="en-US" sz="975" dirty="0" err="1">
                  <a:solidFill>
                    <a:prstClr val="black"/>
                  </a:solidFill>
                  <a:latin typeface="Century Gothic"/>
                </a:rPr>
                <a:t>chiều</a:t>
              </a:r>
              <a:r>
                <a:rPr lang="en-US" sz="975" dirty="0">
                  <a:solidFill>
                    <a:prstClr val="black"/>
                  </a:solidFill>
                  <a:latin typeface="Century Gothic"/>
                </a:rPr>
                <a:t> </a:t>
              </a:r>
              <a:r>
                <a:rPr lang="en-US" sz="975" dirty="0" err="1">
                  <a:solidFill>
                    <a:prstClr val="black"/>
                  </a:solidFill>
                  <a:latin typeface="Century Gothic"/>
                </a:rPr>
                <a:t>đi</a:t>
              </a:r>
              <a:r>
                <a:rPr lang="en-US" sz="975" dirty="0">
                  <a:solidFill>
                    <a:prstClr val="black"/>
                  </a:solidFill>
                  <a:latin typeface="Century Gothic"/>
                </a:rPr>
                <a:t> </a:t>
              </a:r>
              <a:r>
                <a:rPr lang="en-US" sz="975" dirty="0" err="1">
                  <a:solidFill>
                    <a:prstClr val="black"/>
                  </a:solidFill>
                  <a:latin typeface="Century Gothic"/>
                </a:rPr>
                <a:t>giữa</a:t>
              </a:r>
              <a:r>
                <a:rPr lang="en-US" sz="975" dirty="0">
                  <a:solidFill>
                    <a:prstClr val="black"/>
                  </a:solidFill>
                  <a:latin typeface="Century Gothic"/>
                </a:rPr>
                <a:t> 4th </a:t>
              </a:r>
              <a:r>
                <a:rPr lang="en-US" sz="975" dirty="0" err="1">
                  <a:solidFill>
                    <a:prstClr val="black"/>
                  </a:solidFill>
                  <a:latin typeface="Century Gothic"/>
                </a:rPr>
                <a:t>và</a:t>
              </a:r>
              <a:r>
                <a:rPr lang="en-US" sz="975" dirty="0">
                  <a:solidFill>
                    <a:prstClr val="black"/>
                  </a:solidFill>
                  <a:latin typeface="Century Gothic"/>
                </a:rPr>
                <a:t> 6th St</a:t>
              </a: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20" y="4285606"/>
            <a:ext cx="2985042" cy="542456"/>
            <a:chOff x="8357550" y="4571143"/>
            <a:chExt cx="3980056" cy="723275"/>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1" y="4571143"/>
              <a:ext cx="3713915" cy="723275"/>
            </a:xfrm>
            <a:prstGeom prst="rect">
              <a:avLst/>
            </a:prstGeom>
            <a:noFill/>
          </p:spPr>
          <p:txBody>
            <a:bodyPr wrap="square" rtlCol="0">
              <a:spAutoFit/>
            </a:bodyPr>
            <a:lstStyle/>
            <a:p>
              <a:pPr defTabSz="342900" fontAlgn="base">
                <a:spcBef>
                  <a:spcPct val="0"/>
                </a:spcBef>
                <a:spcAft>
                  <a:spcPts val="675"/>
                </a:spcAft>
                <a:defRPr/>
              </a:pPr>
              <a:r>
                <a:rPr lang="vi-VN" sz="975" b="1" dirty="0">
                  <a:solidFill>
                    <a:prstClr val="black"/>
                  </a:solidFill>
                  <a:latin typeface="Century Gothic"/>
                </a:rPr>
                <a:t>Kẻ lại vạch đường </a:t>
              </a:r>
              <a:r>
                <a:rPr lang="vi-VN" sz="975" dirty="0">
                  <a:solidFill>
                    <a:prstClr val="black"/>
                  </a:solidFill>
                  <a:latin typeface="Century Gothic"/>
                </a:rPr>
                <a:t>Oak Stđể có thể tiếp cận đa phương thức</a:t>
              </a:r>
              <a:r>
                <a:rPr lang="en-US" sz="975" dirty="0">
                  <a:solidFill>
                    <a:prstClr val="black"/>
                  </a:solidFill>
                  <a:latin typeface="Century Gothic"/>
                </a:rPr>
                <a:t> </a:t>
              </a:r>
              <a:r>
                <a:rPr lang="vi-VN" sz="975" dirty="0">
                  <a:solidFill>
                    <a:prstClr val="black"/>
                  </a:solidFill>
                  <a:latin typeface="Century Gothic"/>
                </a:rPr>
                <a:t>(Đường 2 chiều dành cho xe đạp từ 3rd đến 9th St</a:t>
              </a:r>
              <a:r>
                <a:rPr lang="en-US" sz="975" dirty="0">
                  <a:solidFill>
                    <a:prstClr val="black"/>
                  </a:solidFill>
                  <a:latin typeface="Century Gothic"/>
                </a:rPr>
                <a:t>)</a:t>
              </a:r>
              <a:endParaRPr lang="vi-VN" sz="975" dirty="0">
                <a:solidFill>
                  <a:prstClr val="black"/>
                </a:solidFill>
                <a:latin typeface="Century Gothic"/>
              </a:endParaRP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453927" cy="392415"/>
            <a:chOff x="8348649" y="4045564"/>
            <a:chExt cx="327190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4" y="4045564"/>
              <a:ext cx="2999127" cy="523220"/>
            </a:xfrm>
            <a:prstGeom prst="rect">
              <a:avLst/>
            </a:prstGeom>
            <a:noFill/>
          </p:spPr>
          <p:txBody>
            <a:bodyPr wrap="square" rtlCol="0">
              <a:spAutoFit/>
            </a:bodyPr>
            <a:lstStyle/>
            <a:p>
              <a:pPr defTabSz="342900" fontAlgn="base">
                <a:spcBef>
                  <a:spcPct val="0"/>
                </a:spcBef>
                <a:spcAft>
                  <a:spcPts val="675"/>
                </a:spcAft>
                <a:defRPr/>
              </a:pPr>
              <a:r>
                <a:rPr lang="vi-VN" sz="975" b="1" dirty="0">
                  <a:solidFill>
                    <a:prstClr val="black"/>
                  </a:solidFill>
                  <a:latin typeface="Century Gothic"/>
                </a:rPr>
                <a:t>Kẻ lại vạch đường </a:t>
              </a:r>
              <a:r>
                <a:rPr lang="vi-VN" sz="975" dirty="0">
                  <a:solidFill>
                    <a:prstClr val="black"/>
                  </a:solidFill>
                  <a:latin typeface="Century Gothic"/>
                </a:rPr>
                <a:t>Jackson cho đường 1 chiều từ 5th đến 6th</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280163"/>
            <a:chOff x="1524000" y="1470179"/>
            <a:chExt cx="6384964" cy="4280163"/>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300273" y="1489737"/>
              <a:ext cx="600628" cy="553998"/>
              <a:chOff x="11408680" y="831560"/>
              <a:chExt cx="800837" cy="738663"/>
            </a:xfrm>
          </p:grpSpPr>
          <p:sp>
            <p:nvSpPr>
              <p:cNvPr id="45" name="TextBox 44">
                <a:extLst>
                  <a:ext uri="{FF2B5EF4-FFF2-40B4-BE49-F238E27FC236}">
                    <a16:creationId xmlns:a16="http://schemas.microsoft.com/office/drawing/2014/main" id="{D97A7279-2DD1-4C12-9AD6-FAB2041A41B8}"/>
                  </a:ext>
                </a:extLst>
              </p:cNvPr>
              <p:cNvSpPr txBox="1"/>
              <p:nvPr/>
            </p:nvSpPr>
            <p:spPr>
              <a:xfrm>
                <a:off x="11408680" y="831560"/>
                <a:ext cx="800837" cy="73866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vi-VN" sz="600" dirty="0">
                    <a:solidFill>
                      <a:prstClr val="white"/>
                    </a:solidFill>
                    <a:latin typeface="Century Gothic" panose="020B0502020202020204" pitchFamily="34" charset="0"/>
                    <a:cs typeface="Calibri" panose="020F0502020204030204" pitchFamily="34" charset="0"/>
                  </a:rPr>
                  <a:t>Đường 2 chiều dành cho xe đạp nối liền đến 9th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6" name="Arrow: Up 45">
                <a:extLst>
                  <a:ext uri="{FF2B5EF4-FFF2-40B4-BE49-F238E27FC236}">
                    <a16:creationId xmlns:a16="http://schemas.microsoft.com/office/drawing/2014/main" id="{AA4666A3-DF14-4E0A-9424-F8E7746DFFD5}"/>
                  </a:ext>
                </a:extLst>
              </p:cNvPr>
              <p:cNvSpPr/>
              <p:nvPr/>
            </p:nvSpPr>
            <p:spPr>
              <a:xfrm>
                <a:off x="12008006" y="1398985"/>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303824" y="5196344"/>
              <a:ext cx="604191" cy="553998"/>
              <a:chOff x="11376271" y="5794915"/>
              <a:chExt cx="805588" cy="738665"/>
            </a:xfrm>
          </p:grpSpPr>
          <p:sp>
            <p:nvSpPr>
              <p:cNvPr id="48" name="TextBox 47">
                <a:extLst>
                  <a:ext uri="{FF2B5EF4-FFF2-40B4-BE49-F238E27FC236}">
                    <a16:creationId xmlns:a16="http://schemas.microsoft.com/office/drawing/2014/main" id="{8F2D3DA3-9DE9-4B41-8C0C-9ED9EDD06CDF}"/>
                  </a:ext>
                </a:extLst>
              </p:cNvPr>
              <p:cNvSpPr txBox="1"/>
              <p:nvPr/>
            </p:nvSpPr>
            <p:spPr>
              <a:xfrm>
                <a:off x="11376271" y="5794915"/>
                <a:ext cx="805588" cy="738665"/>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vi-VN" sz="600" dirty="0">
                    <a:solidFill>
                      <a:prstClr val="white"/>
                    </a:solidFill>
                    <a:latin typeface="Century Gothic" panose="020B0502020202020204" pitchFamily="34" charset="0"/>
                    <a:cs typeface="Calibri" panose="020F0502020204030204" pitchFamily="34" charset="0"/>
                  </a:rPr>
                  <a:t>Đường 2 chiều dành cho xe đạp nối liền đến 3rd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1985235" y="6365145"/>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6" y="3832822"/>
              <a:ext cx="1006096" cy="253916"/>
              <a:chOff x="6742222" y="3905992"/>
              <a:chExt cx="1341461"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1084057" cy="338554"/>
              </a:xfrm>
              <a:prstGeom prst="rect">
                <a:avLst/>
              </a:prstGeom>
              <a:noFill/>
            </p:spPr>
            <p:txBody>
              <a:bodyPr wrap="none" rtlCol="0">
                <a:spAutoFit/>
              </a:bodyPr>
              <a:lstStyle/>
              <a:p>
                <a:pPr defTabSz="457200" fontAlgn="base">
                  <a:spcBef>
                    <a:spcPct val="0"/>
                  </a:spcBef>
                  <a:spcAft>
                    <a:spcPct val="0"/>
                  </a:spcAft>
                  <a:defRPr/>
                </a:pPr>
                <a:r>
                  <a:rPr lang="en-US" sz="1050" b="1" dirty="0" err="1">
                    <a:solidFill>
                      <a:prstClr val="white"/>
                    </a:solidFill>
                    <a:latin typeface="Century Gothic" panose="020B0502020202020204" pitchFamily="34" charset="0"/>
                  </a:rPr>
                  <a:t>Phía</a:t>
                </a:r>
                <a:r>
                  <a:rPr lang="en-US" sz="1050" b="1" dirty="0">
                    <a:solidFill>
                      <a:prstClr val="white"/>
                    </a:solidFill>
                    <a:latin typeface="Century Gothic" panose="020B0502020202020204" pitchFamily="34" charset="0"/>
                  </a:rPr>
                  <a:t> Nam</a:t>
                </a: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75" y="3586261"/>
              <a:ext cx="965112" cy="253916"/>
              <a:chOff x="5092749" y="3742227"/>
              <a:chExt cx="1286816"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6" y="3742227"/>
                <a:ext cx="1002839" cy="338554"/>
              </a:xfrm>
              <a:prstGeom prst="rect">
                <a:avLst/>
              </a:prstGeom>
              <a:noFill/>
            </p:spPr>
            <p:txBody>
              <a:bodyPr wrap="none" rtlCol="0">
                <a:spAutoFit/>
              </a:bodyPr>
              <a:lstStyle/>
              <a:p>
                <a:pPr defTabSz="457200" fontAlgn="base">
                  <a:spcBef>
                    <a:spcPct val="0"/>
                  </a:spcBef>
                  <a:spcAft>
                    <a:spcPct val="0"/>
                  </a:spcAft>
                  <a:defRPr/>
                </a:pPr>
                <a:r>
                  <a:rPr lang="en-US" sz="1050" b="1" dirty="0" err="1">
                    <a:solidFill>
                      <a:prstClr val="white"/>
                    </a:solidFill>
                    <a:latin typeface="Century Gothic" panose="020B0502020202020204" pitchFamily="34" charset="0"/>
                  </a:rPr>
                  <a:t>Phía</a:t>
                </a:r>
                <a:r>
                  <a:rPr lang="en-US" sz="1050" b="1" dirty="0">
                    <a:solidFill>
                      <a:prstClr val="white"/>
                    </a:solidFill>
                    <a:latin typeface="Century Gothic" panose="020B0502020202020204" pitchFamily="34" charset="0"/>
                  </a:rPr>
                  <a:t> </a:t>
                </a:r>
                <a:r>
                  <a:rPr lang="en-US" sz="1050" b="1" dirty="0" err="1">
                    <a:solidFill>
                      <a:prstClr val="white"/>
                    </a:solidFill>
                    <a:latin typeface="Century Gothic" panose="020B0502020202020204" pitchFamily="34" charset="0"/>
                  </a:rPr>
                  <a:t>Bắc</a:t>
                </a:r>
                <a:endParaRPr lang="en-US" sz="1050" b="1" dirty="0">
                  <a:solidFill>
                    <a:prstClr val="white"/>
                  </a:solidFill>
                  <a:latin typeface="Century Gothic" panose="020B0502020202020204" pitchFamily="34" charset="0"/>
                </a:endParaRP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vi-VN" dirty="0"/>
              <a:t>Thiết kế Dự án – Các Khu vực được Lựa chọn</a:t>
            </a:r>
            <a:endParaRPr lang="en-US" dirty="0"/>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6TH STREET NHÌN VỀ PHÍA TÂY HƯỚNG JACKSON STREET </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Loại bỏ đường ra khỏi cao tốc I-880 hướng về phía bắc</a:t>
            </a:r>
            <a:endParaRPr lang="en-US" sz="1000" dirty="0"/>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vi-VN"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GÓC 5TH STREET VÀ JACKSON STREET HƯỚNG VỀ PHÍA TÂY </a:t>
            </a:r>
            <a:endParaRPr lang="en-US"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Di dời đường ra khỏi cao tốc của Jackson Street hướng về phía tây dọc theo 5th Street </a:t>
            </a:r>
            <a:endParaRPr lang="en-US" sz="1000" dirty="0"/>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Loại bỏ đường ra khỏi cao tốc</a:t>
            </a:r>
          </a:p>
          <a:p>
            <a:pPr algn="ctr"/>
            <a:r>
              <a:rPr lang="vi-VN" sz="1000" dirty="0"/>
              <a:t>I-880 hướng về phía bắc </a:t>
            </a:r>
            <a:endParaRPr lang="en-US" sz="1000" dirty="0"/>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Đường nối hình móng ngựa dưới </a:t>
            </a:r>
            <a:endParaRPr lang="en-US" sz="1000" dirty="0"/>
          </a:p>
          <a:p>
            <a:pPr algn="ctr"/>
            <a:r>
              <a:rPr lang="vi-VN" sz="1000" dirty="0"/>
              <a:t>I-880 </a:t>
            </a:r>
            <a:endParaRPr lang="en-US" sz="1000" dirty="0"/>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Đường dành cho Xe đạp </a:t>
            </a:r>
            <a:endParaRPr lang="en-US" sz="1000" dirty="0"/>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Tái thiết bức tường phía đông để xây dựng lối rẽ phải từ Posey Tube lên đường nhập vào cao tốc trên Jackson hướng về phía bắc</a:t>
            </a:r>
            <a:endParaRPr lang="en-US" sz="1000" dirty="0"/>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Mở</a:t>
            </a:r>
            <a:r>
              <a:rPr lang="en-US" sz="1000" dirty="0"/>
              <a:t> </a:t>
            </a:r>
            <a:r>
              <a:rPr lang="en-US" sz="1000" dirty="0" err="1"/>
              <a:t>rộng</a:t>
            </a:r>
            <a:r>
              <a:rPr lang="en-US" sz="1000" dirty="0"/>
              <a:t> 6th Street </a:t>
            </a:r>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vi-VN" dirty="0"/>
              <a:t>Các Loại Cơ sở Vật chất dành cho Xe đạp </a:t>
            </a:r>
            <a:endParaRPr lang="en-US" dirty="0"/>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749"/>
          <a:stretch/>
        </p:blipFill>
        <p:spPr bwMode="auto">
          <a:xfrm>
            <a:off x="8237713" y="1979802"/>
            <a:ext cx="2009764" cy="1402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239"/>
          <a:stretch/>
        </p:blipFill>
        <p:spPr bwMode="auto">
          <a:xfrm>
            <a:off x="5119350" y="4332914"/>
            <a:ext cx="2143747" cy="142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373390" y="3177163"/>
            <a:ext cx="764953" cy="276999"/>
          </a:xfrm>
          <a:prstGeom prst="rect">
            <a:avLst/>
          </a:prstGeom>
          <a:noFill/>
        </p:spPr>
        <p:txBody>
          <a:bodyPr wrap="none" rtlCol="0">
            <a:spAutoFit/>
          </a:bodyPr>
          <a:lstStyle/>
          <a:p>
            <a:pPr algn="l"/>
            <a:r>
              <a:rPr lang="en-US" sz="1200" b="1" dirty="0">
                <a:latin typeface="Century Gothic" panose="020B0502020202020204" pitchFamily="34" charset="0"/>
              </a:rPr>
              <a:t>0.5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0.4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0.8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2" name="TextBox 11">
            <a:extLst>
              <a:ext uri="{FF2B5EF4-FFF2-40B4-BE49-F238E27FC236}">
                <a16:creationId xmlns:a16="http://schemas.microsoft.com/office/drawing/2014/main" id="{F97E31C9-0329-48CD-96C9-9A45C0FF5F5A}"/>
              </a:ext>
            </a:extLst>
          </p:cNvPr>
          <p:cNvSpPr txBox="1"/>
          <p:nvPr/>
        </p:nvSpPr>
        <p:spPr>
          <a:xfrm>
            <a:off x="4373390"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0.2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vi-VN" b="1" dirty="0">
                <a:solidFill>
                  <a:prstClr val="white"/>
                </a:solidFill>
                <a:latin typeface="Century Gothic" pitchFamily="34" charset="0"/>
              </a:rPr>
              <a:t>Dự án này sẽ bổ sung thêm hơn 1.9 dặm cơ sở vật chất dành cho xe đạp mới và 0.7 dặm vỉa hè mới trong khu vực dự án! </a:t>
            </a:r>
            <a:endParaRPr lang="en-US" b="1" dirty="0">
              <a:solidFill>
                <a:prstClr val="white"/>
              </a:solidFill>
              <a:latin typeface="Century Gothic" pitchFamily="34" charset="0"/>
            </a:endParaRP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484939" y="1216286"/>
            <a:ext cx="1412566" cy="523220"/>
          </a:xfrm>
          <a:prstGeom prst="rect">
            <a:avLst/>
          </a:prstGeom>
          <a:noFill/>
        </p:spPr>
        <p:txBody>
          <a:bodyPr wrap="non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a:t>
            </a:r>
          </a:p>
          <a:p>
            <a:pPr algn="ctr"/>
            <a:r>
              <a:rPr lang="vi-VN" sz="1200" dirty="0">
                <a:latin typeface="Century Gothic" panose="020B0502020202020204" pitchFamily="34" charset="0"/>
              </a:rPr>
              <a:t>Đường đi Chung</a:t>
            </a:r>
            <a:endParaRPr lang="en-US" sz="1200" dirty="0">
              <a:latin typeface="Century Gothic" panose="020B0502020202020204" pitchFamily="34" charset="0"/>
            </a:endParaRPr>
          </a:p>
        </p:txBody>
      </p:sp>
      <p:sp>
        <p:nvSpPr>
          <p:cNvPr id="23" name="TextBox 22">
            <a:extLst>
              <a:ext uri="{FF2B5EF4-FFF2-40B4-BE49-F238E27FC236}">
                <a16:creationId xmlns:a16="http://schemas.microsoft.com/office/drawing/2014/main" id="{01755A55-A234-4C44-9A7F-AF3AB9CB5735}"/>
              </a:ext>
            </a:extLst>
          </p:cNvPr>
          <p:cNvSpPr txBox="1"/>
          <p:nvPr/>
        </p:nvSpPr>
        <p:spPr>
          <a:xfrm>
            <a:off x="7761299" y="1216168"/>
            <a:ext cx="3147909" cy="707886"/>
          </a:xfrm>
          <a:prstGeom prst="rect">
            <a:avLst/>
          </a:prstGeom>
          <a:noFill/>
        </p:spPr>
        <p:txBody>
          <a:bodyPr wrap="squar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II</a:t>
            </a:r>
          </a:p>
          <a:p>
            <a:pPr algn="ctr"/>
            <a:r>
              <a:rPr lang="vi-VN" sz="1200" dirty="0">
                <a:latin typeface="Century Gothic" panose="020B0502020202020204" pitchFamily="34" charset="0"/>
              </a:rPr>
              <a:t>Làn đường dành cho Xe đạp (bao gồm cả làn đường được bảo vệ)</a:t>
            </a:r>
            <a:endParaRPr lang="en-US" sz="1200" dirty="0">
              <a:latin typeface="Century Gothic" panose="020B0502020202020204" pitchFamily="34" charset="0"/>
            </a:endParaRPr>
          </a:p>
        </p:txBody>
      </p:sp>
      <p:sp>
        <p:nvSpPr>
          <p:cNvPr id="24" name="TextBox 23">
            <a:extLst>
              <a:ext uri="{FF2B5EF4-FFF2-40B4-BE49-F238E27FC236}">
                <a16:creationId xmlns:a16="http://schemas.microsoft.com/office/drawing/2014/main" id="{DFD47FB4-9886-4375-970B-DC71F8A01C21}"/>
              </a:ext>
            </a:extLst>
          </p:cNvPr>
          <p:cNvSpPr txBox="1"/>
          <p:nvPr/>
        </p:nvSpPr>
        <p:spPr>
          <a:xfrm>
            <a:off x="4417716" y="3579583"/>
            <a:ext cx="3352086" cy="707886"/>
          </a:xfrm>
          <a:prstGeom prst="rect">
            <a:avLst/>
          </a:prstGeom>
          <a:noFill/>
        </p:spPr>
        <p:txBody>
          <a:bodyPr wrap="squar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III</a:t>
            </a:r>
          </a:p>
          <a:p>
            <a:pPr algn="ctr"/>
            <a:r>
              <a:rPr lang="vi-VN" sz="1200" dirty="0">
                <a:latin typeface="Century Gothic" panose="020B0502020202020204" pitchFamily="34" charset="0"/>
              </a:rPr>
              <a:t>Làn đường dành cho Xe đạp (bao gồm </a:t>
            </a:r>
            <a:endParaRPr lang="en-US" sz="1200" dirty="0">
              <a:latin typeface="Century Gothic" panose="020B0502020202020204" pitchFamily="34" charset="0"/>
            </a:endParaRPr>
          </a:p>
          <a:p>
            <a:pPr algn="ctr"/>
            <a:r>
              <a:rPr lang="vi-VN" sz="1200" dirty="0">
                <a:latin typeface="Century Gothic" panose="020B0502020202020204" pitchFamily="34" charset="0"/>
              </a:rPr>
              <a:t>cả Sharrow, Bike Blvd.)</a:t>
            </a:r>
            <a:endParaRPr lang="en-US" sz="1200" dirty="0">
              <a:latin typeface="Century Gothic" panose="020B0502020202020204" pitchFamily="34" charset="0"/>
            </a:endParaRPr>
          </a:p>
        </p:txBody>
      </p:sp>
      <p:sp>
        <p:nvSpPr>
          <p:cNvPr id="25" name="TextBox 24">
            <a:extLst>
              <a:ext uri="{FF2B5EF4-FFF2-40B4-BE49-F238E27FC236}">
                <a16:creationId xmlns:a16="http://schemas.microsoft.com/office/drawing/2014/main" id="{ACFFD378-84F6-4AE4-B3E9-5FF0933DC359}"/>
              </a:ext>
            </a:extLst>
          </p:cNvPr>
          <p:cNvSpPr txBox="1"/>
          <p:nvPr/>
        </p:nvSpPr>
        <p:spPr>
          <a:xfrm>
            <a:off x="8204491" y="3573406"/>
            <a:ext cx="2076209" cy="523220"/>
          </a:xfrm>
          <a:prstGeom prst="rect">
            <a:avLst/>
          </a:prstGeom>
          <a:noFill/>
        </p:spPr>
        <p:txBody>
          <a:bodyPr wrap="non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IV</a:t>
            </a:r>
          </a:p>
          <a:p>
            <a:pPr algn="ctr"/>
            <a:r>
              <a:rPr lang="vi-VN" sz="1200" dirty="0">
                <a:latin typeface="Century Gothic" panose="020B0502020202020204" pitchFamily="34" charset="0"/>
              </a:rPr>
              <a:t>Đường dành cho Xe đạp </a:t>
            </a:r>
            <a:endParaRPr lang="en-US" sz="1200" dirty="0">
              <a:latin typeface="Century Gothic" panose="020B0502020202020204" pitchFamily="34" charset="0"/>
            </a:endParaRP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vi-VN" dirty="0"/>
              <a:t>Cải thiện Mức độ An toàn và Khả năng Tiếp cận cho Xe đạp/Người đi bộ ở Oakland </a:t>
            </a:r>
            <a:endParaRPr lang="en-US" dirty="0"/>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a:solidFill>
                  <a:prstClr val="black"/>
                </a:solidFill>
                <a:latin typeface="Century Gothic"/>
              </a:rPr>
            </a:br>
            <a:endParaRPr lang="en-US" sz="90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428 </a:t>
              </a:r>
            </a:p>
            <a:p>
              <a:pPr algn="ctr" defTabSz="685800">
                <a:defRPr/>
              </a:pPr>
              <a:r>
                <a:rPr lang="en-US" sz="825" b="1">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 - 0.5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II – 0.4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III – 0.2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IV - 0.8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Vỉa</a:t>
              </a:r>
              <a:r>
                <a:rPr lang="en-US" sz="980" dirty="0">
                  <a:solidFill>
                    <a:prstClr val="black"/>
                  </a:solidFill>
                  <a:latin typeface="Century Gothic"/>
                </a:rPr>
                <a:t> </a:t>
              </a:r>
              <a:r>
                <a:rPr lang="en-US" sz="980" dirty="0" err="1">
                  <a:solidFill>
                    <a:prstClr val="black"/>
                  </a:solidFill>
                  <a:latin typeface="Century Gothic"/>
                </a:rPr>
                <a:t>hè</a:t>
              </a:r>
              <a:r>
                <a:rPr lang="en-US" sz="980" dirty="0">
                  <a:solidFill>
                    <a:prstClr val="black"/>
                  </a:solidFill>
                  <a:latin typeface="Century Gothic"/>
                </a:rPr>
                <a:t> </a:t>
              </a:r>
              <a:r>
                <a:rPr lang="en-US" sz="980" dirty="0" err="1">
                  <a:solidFill>
                    <a:prstClr val="black"/>
                  </a:solidFill>
                  <a:latin typeface="Century Gothic"/>
                </a:rPr>
                <a:t>mới</a:t>
              </a:r>
              <a:r>
                <a:rPr lang="en-US" sz="980" dirty="0">
                  <a:solidFill>
                    <a:prstClr val="black"/>
                  </a:solidFill>
                  <a:latin typeface="Century Gothic"/>
                </a:rPr>
                <a:t> – 0.7 </a:t>
              </a:r>
              <a:r>
                <a:rPr lang="en-US" sz="980" dirty="0" err="1">
                  <a:solidFill>
                    <a:prstClr val="black"/>
                  </a:solidFill>
                  <a:latin typeface="Century Gothic"/>
                </a:rPr>
                <a:t>dặm</a:t>
              </a:r>
              <a:r>
                <a:rPr lang="en-US" sz="980" dirty="0">
                  <a:solidFill>
                    <a:prstClr val="black"/>
                  </a:solidFill>
                  <a:latin typeface="Century Gothic"/>
                </a:rPr>
                <a:t> </a:t>
              </a: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0828" y="1834505"/>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Vỉa</a:t>
              </a:r>
              <a:r>
                <a:rPr lang="en-US" sz="980" dirty="0">
                  <a:solidFill>
                    <a:prstClr val="black"/>
                  </a:solidFill>
                  <a:latin typeface="Century Gothic"/>
                </a:rPr>
                <a:t> </a:t>
              </a:r>
              <a:r>
                <a:rPr lang="en-US" sz="980" dirty="0" err="1">
                  <a:solidFill>
                    <a:prstClr val="black"/>
                  </a:solidFill>
                  <a:latin typeface="Century Gothic"/>
                </a:rPr>
                <a:t>hè</a:t>
              </a:r>
              <a:r>
                <a:rPr lang="en-US" sz="980" dirty="0">
                  <a:solidFill>
                    <a:prstClr val="black"/>
                  </a:solidFill>
                  <a:latin typeface="Century Gothic"/>
                </a:rPr>
                <a:t> </a:t>
              </a:r>
              <a:r>
                <a:rPr lang="en-US" sz="980" dirty="0" err="1">
                  <a:solidFill>
                    <a:prstClr val="black"/>
                  </a:solidFill>
                  <a:latin typeface="Century Gothic"/>
                </a:rPr>
                <a:t>hiện</a:t>
              </a:r>
              <a:r>
                <a:rPr lang="en-US" sz="980" dirty="0">
                  <a:solidFill>
                    <a:prstClr val="black"/>
                  </a:solidFill>
                  <a:latin typeface="Century Gothic"/>
                </a:rPr>
                <a:t> </a:t>
              </a:r>
              <a:r>
                <a:rPr lang="en-US" sz="980" dirty="0" err="1">
                  <a:solidFill>
                    <a:prstClr val="black"/>
                  </a:solidFill>
                  <a:latin typeface="Century Gothic"/>
                </a:rPr>
                <a:t>tại</a:t>
              </a:r>
              <a:endParaRPr lang="en-US" sz="980" dirty="0">
                <a:solidFill>
                  <a:prstClr val="black"/>
                </a:solidFill>
                <a:latin typeface="Century Gothic"/>
              </a:endParaRP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Vỉa</a:t>
              </a:r>
              <a:r>
                <a:rPr lang="en-US" sz="980" dirty="0">
                  <a:solidFill>
                    <a:prstClr val="black"/>
                  </a:solidFill>
                  <a:latin typeface="Century Gothic"/>
                </a:rPr>
                <a:t> </a:t>
              </a:r>
              <a:r>
                <a:rPr lang="en-US" sz="980" dirty="0" err="1">
                  <a:solidFill>
                    <a:prstClr val="black"/>
                  </a:solidFill>
                  <a:latin typeface="Century Gothic"/>
                </a:rPr>
                <a:t>hè</a:t>
              </a:r>
              <a:r>
                <a:rPr lang="en-US" sz="980" dirty="0">
                  <a:solidFill>
                    <a:prstClr val="black"/>
                  </a:solidFill>
                  <a:latin typeface="Century Gothic"/>
                </a:rPr>
                <a:t> </a:t>
              </a:r>
              <a:r>
                <a:rPr lang="en-US" sz="980" dirty="0" err="1">
                  <a:solidFill>
                    <a:prstClr val="black"/>
                  </a:solidFill>
                  <a:latin typeface="Century Gothic"/>
                </a:rPr>
                <a:t>hiện</a:t>
              </a:r>
              <a:r>
                <a:rPr lang="en-US" sz="980" dirty="0">
                  <a:solidFill>
                    <a:prstClr val="black"/>
                  </a:solidFill>
                  <a:latin typeface="Century Gothic"/>
                </a:rPr>
                <a:t> </a:t>
              </a:r>
              <a:r>
                <a:rPr lang="en-US" sz="980" dirty="0" err="1">
                  <a:solidFill>
                    <a:prstClr val="black"/>
                  </a:solidFill>
                  <a:latin typeface="Century Gothic"/>
                </a:rPr>
                <a:t>tại</a:t>
              </a:r>
              <a:endParaRPr lang="en-US" sz="980" dirty="0">
                <a:solidFill>
                  <a:prstClr val="black"/>
                </a:solidFill>
                <a:latin typeface="Century Gothic"/>
              </a:endParaRP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236235" y="2066766"/>
            <a:ext cx="4804110" cy="3200276"/>
          </a:xfrm>
          <a:prstGeom prst="rect">
            <a:avLst/>
          </a:prstGeom>
        </p:spPr>
      </p:pic>
      <p:sp>
        <p:nvSpPr>
          <p:cNvPr id="2" name="Title 1"/>
          <p:cNvSpPr>
            <a:spLocks noGrp="1"/>
          </p:cNvSpPr>
          <p:nvPr>
            <p:ph type="title"/>
          </p:nvPr>
        </p:nvSpPr>
        <p:spPr>
          <a:xfrm>
            <a:off x="376518" y="357135"/>
            <a:ext cx="6730199" cy="971998"/>
          </a:xfrm>
        </p:spPr>
        <p:txBody>
          <a:bodyPr>
            <a:noAutofit/>
          </a:bodyPr>
          <a:lstStyle/>
          <a:p>
            <a:r>
              <a:rPr lang="vi-VN" sz="3200" b="1" dirty="0"/>
              <a:t>Cải thiện Mức độ An toàn và Khả năng Tiếp cận cho Xe đạp/Người đi bộ ở Alameda </a:t>
            </a:r>
            <a:endParaRPr lang="en-US" sz="3200"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3</a:t>
            </a:r>
          </a:p>
        </p:txBody>
      </p:sp>
      <p:sp>
        <p:nvSpPr>
          <p:cNvPr id="6" name="TextBox 5"/>
          <p:cNvSpPr txBox="1"/>
          <p:nvPr/>
        </p:nvSpPr>
        <p:spPr>
          <a:xfrm>
            <a:off x="581990" y="1976025"/>
            <a:ext cx="2485429" cy="861774"/>
          </a:xfrm>
          <a:prstGeom prst="rect">
            <a:avLst/>
          </a:prstGeom>
          <a:noFill/>
        </p:spPr>
        <p:txBody>
          <a:bodyPr wrap="square" lIns="91440" tIns="45720" rIns="91440" bIns="45720" rtlCol="0" anchor="t">
            <a:spAutoFit/>
          </a:bodyPr>
          <a:lstStyle/>
          <a:p>
            <a:pPr defTabSz="457200" fontAlgn="base">
              <a:spcBef>
                <a:spcPct val="0"/>
              </a:spcBef>
              <a:spcAft>
                <a:spcPts val="1200"/>
              </a:spcAft>
              <a:defRPr/>
            </a:pPr>
            <a:r>
              <a:rPr lang="en-US" sz="1000" b="1" dirty="0" err="1">
                <a:solidFill>
                  <a:prstClr val="black"/>
                </a:solidFill>
                <a:latin typeface="Century Gothic"/>
              </a:rPr>
              <a:t>Mở</a:t>
            </a:r>
            <a:r>
              <a:rPr lang="en-US" sz="1000" b="1" dirty="0">
                <a:solidFill>
                  <a:prstClr val="black"/>
                </a:solidFill>
                <a:latin typeface="Century Gothic"/>
              </a:rPr>
              <a:t> </a:t>
            </a:r>
            <a:r>
              <a:rPr lang="en-US" sz="1000" b="1" dirty="0" err="1">
                <a:solidFill>
                  <a:prstClr val="black"/>
                </a:solidFill>
                <a:latin typeface="Century Gothic"/>
              </a:rPr>
              <a:t>rộng</a:t>
            </a:r>
            <a:r>
              <a:rPr lang="en-US" sz="1000" b="1" dirty="0">
                <a:solidFill>
                  <a:prstClr val="black"/>
                </a:solidFill>
                <a:latin typeface="Century Gothic"/>
              </a:rPr>
              <a:t> </a:t>
            </a:r>
            <a:r>
              <a:rPr lang="en-US" sz="1000" dirty="0" err="1">
                <a:solidFill>
                  <a:prstClr val="black"/>
                </a:solidFill>
                <a:latin typeface="Century Gothic"/>
              </a:rPr>
              <a:t>và</a:t>
            </a:r>
            <a:r>
              <a:rPr lang="en-US" sz="1000" dirty="0">
                <a:solidFill>
                  <a:prstClr val="black"/>
                </a:solidFill>
                <a:latin typeface="Century Gothic"/>
              </a:rPr>
              <a:t> </a:t>
            </a:r>
            <a:r>
              <a:rPr lang="en-US" sz="1000" dirty="0" err="1">
                <a:solidFill>
                  <a:prstClr val="black"/>
                </a:solidFill>
                <a:latin typeface="Century Gothic"/>
              </a:rPr>
              <a:t>mở</a:t>
            </a:r>
            <a:r>
              <a:rPr lang="en-US" sz="1000" dirty="0">
                <a:solidFill>
                  <a:prstClr val="black"/>
                </a:solidFill>
                <a:latin typeface="Century Gothic"/>
              </a:rPr>
              <a:t> </a:t>
            </a:r>
            <a:r>
              <a:rPr lang="en-US" sz="1000" dirty="0" err="1">
                <a:solidFill>
                  <a:prstClr val="black"/>
                </a:solidFill>
                <a:latin typeface="Century Gothic"/>
              </a:rPr>
              <a:t>lối</a:t>
            </a:r>
            <a:r>
              <a:rPr lang="en-US" sz="1000" dirty="0">
                <a:solidFill>
                  <a:prstClr val="black"/>
                </a:solidFill>
                <a:latin typeface="Century Gothic"/>
              </a:rPr>
              <a:t> </a:t>
            </a:r>
            <a:r>
              <a:rPr lang="en-US" sz="1000" dirty="0" err="1">
                <a:solidFill>
                  <a:prstClr val="black"/>
                </a:solidFill>
                <a:latin typeface="Century Gothic"/>
              </a:rPr>
              <a:t>đi</a:t>
            </a:r>
            <a:r>
              <a:rPr lang="en-US" sz="1000" dirty="0">
                <a:solidFill>
                  <a:prstClr val="black"/>
                </a:solidFill>
                <a:latin typeface="Century Gothic"/>
              </a:rPr>
              <a:t> qua Webster Tube </a:t>
            </a:r>
            <a:r>
              <a:rPr lang="en-US" sz="1000" dirty="0" err="1">
                <a:solidFill>
                  <a:prstClr val="black"/>
                </a:solidFill>
                <a:latin typeface="Century Gothic"/>
              </a:rPr>
              <a:t>và</a:t>
            </a:r>
            <a:r>
              <a:rPr lang="en-US" sz="1000" dirty="0">
                <a:solidFill>
                  <a:prstClr val="black"/>
                </a:solidFill>
                <a:latin typeface="Century Gothic"/>
              </a:rPr>
              <a:t> </a:t>
            </a:r>
            <a:r>
              <a:rPr lang="en-US" sz="1000" dirty="0" err="1">
                <a:solidFill>
                  <a:prstClr val="black"/>
                </a:solidFill>
                <a:latin typeface="Century Gothic"/>
              </a:rPr>
              <a:t>dọc</a:t>
            </a:r>
            <a:r>
              <a:rPr lang="en-US" sz="1000" dirty="0">
                <a:solidFill>
                  <a:prstClr val="black"/>
                </a:solidFill>
                <a:latin typeface="Century Gothic"/>
              </a:rPr>
              <a:t> </a:t>
            </a:r>
            <a:r>
              <a:rPr lang="en-US" sz="1000" dirty="0" err="1">
                <a:solidFill>
                  <a:prstClr val="black"/>
                </a:solidFill>
                <a:latin typeface="Century Gothic"/>
              </a:rPr>
              <a:t>theo</a:t>
            </a:r>
            <a:r>
              <a:rPr lang="en-US" sz="1000" dirty="0">
                <a:solidFill>
                  <a:prstClr val="black"/>
                </a:solidFill>
                <a:latin typeface="Century Gothic"/>
              </a:rPr>
              <a:t> Webster Street </a:t>
            </a:r>
            <a:r>
              <a:rPr lang="en-US" sz="1000" dirty="0" err="1">
                <a:solidFill>
                  <a:prstClr val="black"/>
                </a:solidFill>
                <a:latin typeface="Century Gothic"/>
              </a:rPr>
              <a:t>nối</a:t>
            </a:r>
            <a:r>
              <a:rPr lang="en-US" sz="1000" dirty="0">
                <a:solidFill>
                  <a:prstClr val="black"/>
                </a:solidFill>
                <a:latin typeface="Century Gothic"/>
              </a:rPr>
              <a:t> </a:t>
            </a:r>
            <a:r>
              <a:rPr lang="en-US" sz="1000" dirty="0" err="1">
                <a:solidFill>
                  <a:prstClr val="black"/>
                </a:solidFill>
                <a:latin typeface="Century Gothic"/>
              </a:rPr>
              <a:t>với</a:t>
            </a:r>
            <a:r>
              <a:rPr lang="en-US" sz="1000" dirty="0">
                <a:solidFill>
                  <a:prstClr val="black"/>
                </a:solidFill>
                <a:latin typeface="Century Gothic"/>
              </a:rPr>
              <a:t> Mariner Square Loop (0.8 </a:t>
            </a:r>
            <a:r>
              <a:rPr lang="en-US" sz="1000" dirty="0" err="1">
                <a:solidFill>
                  <a:prstClr val="black"/>
                </a:solidFill>
                <a:latin typeface="Century Gothic"/>
              </a:rPr>
              <a:t>dặm</a:t>
            </a:r>
            <a:r>
              <a:rPr lang="en-US" sz="1000" dirty="0">
                <a:solidFill>
                  <a:prstClr val="black"/>
                </a:solidFill>
                <a:latin typeface="Century Gothic"/>
              </a:rPr>
              <a:t>)  </a:t>
            </a:r>
          </a:p>
          <a:p>
            <a:pPr defTabSz="457200" fontAlgn="base">
              <a:spcBef>
                <a:spcPct val="0"/>
              </a:spcBef>
              <a:spcAft>
                <a:spcPts val="1200"/>
              </a:spcAft>
              <a:defRPr/>
            </a:pPr>
            <a:endParaRPr lang="en-US" sz="1000" dirty="0">
              <a:solidFill>
                <a:prstClr val="black"/>
              </a:solidFill>
              <a:latin typeface="Century Gothic"/>
            </a:endParaRP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4</a:t>
            </a:r>
          </a:p>
        </p:txBody>
      </p:sp>
      <p:sp>
        <p:nvSpPr>
          <p:cNvPr id="54" name="Oval 53"/>
          <p:cNvSpPr/>
          <p:nvPr/>
        </p:nvSpPr>
        <p:spPr>
          <a:xfrm>
            <a:off x="348010" y="3968512"/>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559959" y="3065875"/>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241856" y="0"/>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550504" cy="400110"/>
          </a:xfrm>
          <a:prstGeom prst="rect">
            <a:avLst/>
          </a:prstGeom>
          <a:noFill/>
        </p:spPr>
        <p:txBody>
          <a:bodyPr wrap="square" rtlCol="0">
            <a:spAutoFit/>
          </a:bodyPr>
          <a:lstStyle/>
          <a:p>
            <a:pPr defTabSz="457200" fontAlgn="base">
              <a:spcBef>
                <a:spcPct val="0"/>
              </a:spcBef>
              <a:spcAft>
                <a:spcPts val="1200"/>
              </a:spcAft>
              <a:defRPr/>
            </a:pPr>
            <a:r>
              <a:rPr lang="vi-VN" sz="1000" b="1" dirty="0">
                <a:solidFill>
                  <a:prstClr val="black"/>
                </a:solidFill>
                <a:latin typeface="Century Gothic"/>
              </a:rPr>
              <a:t>Làn đường </a:t>
            </a:r>
            <a:r>
              <a:rPr lang="vi-VN" sz="1000" dirty="0">
                <a:solidFill>
                  <a:prstClr val="black"/>
                </a:solidFill>
                <a:latin typeface="Century Gothic"/>
              </a:rPr>
              <a:t>dành cho xe đạp Loại II mới trên Mariner Square Loop (0.3 dặm) </a:t>
            </a:r>
            <a:endParaRPr lang="en-US" sz="1000" dirty="0">
              <a:solidFill>
                <a:prstClr val="black"/>
              </a:solidFill>
              <a:latin typeface="Century Gothic"/>
            </a:endParaRPr>
          </a:p>
        </p:txBody>
      </p:sp>
      <p:sp>
        <p:nvSpPr>
          <p:cNvPr id="58" name="TextBox 57">
            <a:extLst>
              <a:ext uri="{FF2B5EF4-FFF2-40B4-BE49-F238E27FC236}">
                <a16:creationId xmlns:a16="http://schemas.microsoft.com/office/drawing/2014/main" id="{6DABE3F6-3AA9-4F51-B95F-151A77E54089}"/>
              </a:ext>
            </a:extLst>
          </p:cNvPr>
          <p:cNvSpPr txBox="1"/>
          <p:nvPr/>
        </p:nvSpPr>
        <p:spPr>
          <a:xfrm>
            <a:off x="581990" y="3102505"/>
            <a:ext cx="2451090" cy="400110"/>
          </a:xfrm>
          <a:prstGeom prst="rect">
            <a:avLst/>
          </a:prstGeom>
          <a:noFill/>
        </p:spPr>
        <p:txBody>
          <a:bodyPr wrap="square" rtlCol="0">
            <a:spAutoFit/>
          </a:bodyPr>
          <a:lstStyle/>
          <a:p>
            <a:pPr defTabSz="457200" fontAlgn="base">
              <a:spcBef>
                <a:spcPct val="0"/>
              </a:spcBef>
              <a:spcAft>
                <a:spcPts val="1200"/>
              </a:spcAft>
              <a:defRPr/>
            </a:pPr>
            <a:r>
              <a:rPr lang="vi-VN" sz="1000" b="1" dirty="0">
                <a:solidFill>
                  <a:prstClr val="black"/>
                </a:solidFill>
                <a:latin typeface="Century Gothic"/>
              </a:rPr>
              <a:t>Thêm lối </a:t>
            </a:r>
            <a:r>
              <a:rPr lang="vi-VN" sz="1000" dirty="0">
                <a:solidFill>
                  <a:prstClr val="black"/>
                </a:solidFill>
                <a:latin typeface="Century Gothic"/>
              </a:rPr>
              <a:t>qua đường để kết nối</a:t>
            </a:r>
            <a:r>
              <a:rPr lang="en-US" sz="1000" dirty="0">
                <a:solidFill>
                  <a:prstClr val="black"/>
                </a:solidFill>
                <a:latin typeface="Century Gothic"/>
              </a:rPr>
              <a:t> </a:t>
            </a:r>
            <a:r>
              <a:rPr lang="vi-VN" sz="1000" dirty="0">
                <a:solidFill>
                  <a:prstClr val="black"/>
                </a:solidFill>
                <a:latin typeface="Century Gothic"/>
              </a:rPr>
              <a:t>đường dành cho người đi bộ/xe đạp </a:t>
            </a:r>
            <a:endParaRPr lang="en-US" sz="1000" dirty="0">
              <a:solidFill>
                <a:prstClr val="black"/>
              </a:solidFill>
              <a:latin typeface="Century Gothic"/>
            </a:endParaRP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400110"/>
          </a:xfrm>
          <a:prstGeom prst="rect">
            <a:avLst/>
          </a:prstGeom>
          <a:noFill/>
        </p:spPr>
        <p:txBody>
          <a:bodyPr wrap="square" rtlCol="0">
            <a:spAutoFit/>
          </a:bodyPr>
          <a:lstStyle/>
          <a:p>
            <a:pPr defTabSz="457200" fontAlgn="base">
              <a:spcBef>
                <a:spcPct val="0"/>
              </a:spcBef>
              <a:spcAft>
                <a:spcPts val="1200"/>
              </a:spcAft>
              <a:defRPr/>
            </a:pPr>
            <a:r>
              <a:rPr lang="vi-VN" sz="1000" b="1" dirty="0">
                <a:solidFill>
                  <a:prstClr val="black"/>
                </a:solidFill>
                <a:latin typeface="Century Gothic"/>
              </a:rPr>
              <a:t>Đường Loại I mới: </a:t>
            </a:r>
            <a:r>
              <a:rPr lang="vi-VN" sz="1000" dirty="0">
                <a:solidFill>
                  <a:prstClr val="black"/>
                </a:solidFill>
                <a:latin typeface="Century Gothic"/>
              </a:rPr>
              <a:t>Sửa lại và</a:t>
            </a:r>
            <a:r>
              <a:rPr lang="en-US" sz="1000" dirty="0">
                <a:solidFill>
                  <a:prstClr val="black"/>
                </a:solidFill>
                <a:latin typeface="Century Gothic"/>
              </a:rPr>
              <a:t> </a:t>
            </a:r>
            <a:r>
              <a:rPr lang="vi-VN" sz="1000" dirty="0">
                <a:solidFill>
                  <a:prstClr val="black"/>
                </a:solidFill>
                <a:latin typeface="Century Gothic"/>
              </a:rPr>
              <a:t>mở rộng đường tới 8 feet (0.3 dặm) </a:t>
            </a:r>
            <a:endParaRPr lang="en-US" sz="1000" dirty="0">
              <a:solidFill>
                <a:prstClr val="black"/>
              </a:solidFill>
              <a:latin typeface="Century Gothic"/>
            </a:endParaRPr>
          </a:p>
        </p:txBody>
      </p:sp>
      <p:sp>
        <p:nvSpPr>
          <p:cNvPr id="60" name="TextBox 59">
            <a:extLst>
              <a:ext uri="{FF2B5EF4-FFF2-40B4-BE49-F238E27FC236}">
                <a16:creationId xmlns:a16="http://schemas.microsoft.com/office/drawing/2014/main" id="{B0CACF03-9713-4D8D-AFD9-25E05B996A51}"/>
              </a:ext>
            </a:extLst>
          </p:cNvPr>
          <p:cNvSpPr txBox="1"/>
          <p:nvPr/>
        </p:nvSpPr>
        <p:spPr>
          <a:xfrm>
            <a:off x="581990" y="3907708"/>
            <a:ext cx="2451090" cy="553998"/>
          </a:xfrm>
          <a:prstGeom prst="rect">
            <a:avLst/>
          </a:prstGeom>
          <a:noFill/>
        </p:spPr>
        <p:txBody>
          <a:bodyPr wrap="square" rtlCol="0">
            <a:spAutoFit/>
          </a:bodyPr>
          <a:lstStyle/>
          <a:p>
            <a:pPr defTabSz="457200" fontAlgn="base">
              <a:spcBef>
                <a:spcPct val="0"/>
              </a:spcBef>
              <a:defRPr/>
            </a:pPr>
            <a:r>
              <a:rPr lang="en-US" sz="1000" b="1" dirty="0" err="1">
                <a:solidFill>
                  <a:prstClr val="black"/>
                </a:solidFill>
                <a:latin typeface="Century Gothic"/>
              </a:rPr>
              <a:t>Mở</a:t>
            </a:r>
            <a:r>
              <a:rPr lang="en-US" sz="1000" b="1" dirty="0">
                <a:solidFill>
                  <a:prstClr val="black"/>
                </a:solidFill>
                <a:latin typeface="Century Gothic"/>
              </a:rPr>
              <a:t> </a:t>
            </a:r>
            <a:r>
              <a:rPr lang="en-US" sz="1000" b="1" dirty="0" err="1">
                <a:solidFill>
                  <a:prstClr val="black"/>
                </a:solidFill>
                <a:latin typeface="Century Gothic"/>
              </a:rPr>
              <a:t>rộng</a:t>
            </a:r>
            <a:r>
              <a:rPr lang="en-US" sz="1000" b="1" dirty="0">
                <a:solidFill>
                  <a:prstClr val="black"/>
                </a:solidFill>
                <a:latin typeface="Century Gothic"/>
              </a:rPr>
              <a:t> </a:t>
            </a:r>
            <a:r>
              <a:rPr lang="en-US" sz="1000" dirty="0" err="1">
                <a:solidFill>
                  <a:prstClr val="black"/>
                </a:solidFill>
                <a:latin typeface="Century Gothic"/>
              </a:rPr>
              <a:t>vỉa</a:t>
            </a:r>
            <a:r>
              <a:rPr lang="en-US" sz="1000" dirty="0">
                <a:solidFill>
                  <a:prstClr val="black"/>
                </a:solidFill>
                <a:latin typeface="Century Gothic"/>
              </a:rPr>
              <a:t> </a:t>
            </a:r>
            <a:r>
              <a:rPr lang="en-US" sz="1000" dirty="0" err="1">
                <a:solidFill>
                  <a:prstClr val="black"/>
                </a:solidFill>
                <a:latin typeface="Century Gothic"/>
              </a:rPr>
              <a:t>hè</a:t>
            </a:r>
            <a:r>
              <a:rPr lang="en-US" sz="1000" dirty="0">
                <a:solidFill>
                  <a:prstClr val="black"/>
                </a:solidFill>
                <a:latin typeface="Century Gothic"/>
              </a:rPr>
              <a:t> </a:t>
            </a:r>
            <a:r>
              <a:rPr lang="en-US" sz="1000" dirty="0" err="1">
                <a:solidFill>
                  <a:prstClr val="black"/>
                </a:solidFill>
                <a:latin typeface="Century Gothic"/>
              </a:rPr>
              <a:t>trên</a:t>
            </a:r>
            <a:r>
              <a:rPr lang="en-US" sz="1000" dirty="0">
                <a:solidFill>
                  <a:prstClr val="black"/>
                </a:solidFill>
                <a:latin typeface="Century Gothic"/>
              </a:rPr>
              <a:t> Mariner Square Loop </a:t>
            </a:r>
            <a:r>
              <a:rPr lang="en-US" sz="1000" dirty="0" err="1">
                <a:solidFill>
                  <a:prstClr val="black"/>
                </a:solidFill>
                <a:latin typeface="Century Gothic"/>
              </a:rPr>
              <a:t>và</a:t>
            </a:r>
            <a:r>
              <a:rPr lang="en-US" sz="1000" dirty="0">
                <a:solidFill>
                  <a:prstClr val="black"/>
                </a:solidFill>
                <a:latin typeface="Century Gothic"/>
              </a:rPr>
              <a:t> Mariner Square Drive (0.3 </a:t>
            </a:r>
            <a:r>
              <a:rPr lang="en-US" sz="1000" dirty="0" err="1">
                <a:solidFill>
                  <a:prstClr val="black"/>
                </a:solidFill>
                <a:latin typeface="Century Gothic"/>
              </a:rPr>
              <a:t>dặm</a:t>
            </a:r>
            <a:r>
              <a:rPr lang="en-US" sz="1000" dirty="0">
                <a:solidFill>
                  <a:prstClr val="black"/>
                </a:solidFill>
                <a:latin typeface="Century Gothic"/>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36" y="155034"/>
            <a:ext cx="789318" cy="2689660"/>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Alameda</a:t>
              </a:r>
            </a:p>
            <a:p>
              <a:pPr algn="ctr" defTabSz="457200" fontAlgn="base">
                <a:spcBef>
                  <a:spcPct val="0"/>
                </a:spcBef>
                <a:spcAft>
                  <a:spcPct val="0"/>
                </a:spcAft>
                <a:defRPr/>
              </a:pPr>
              <a:r>
                <a:rPr lang="en-US" sz="1200" b="1">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Cải</a:t>
            </a:r>
            <a:r>
              <a:rPr lang="en-US" dirty="0"/>
              <a:t> </a:t>
            </a:r>
            <a:r>
              <a:rPr lang="en-US" dirty="0" err="1"/>
              <a:t>tạo</a:t>
            </a:r>
            <a:r>
              <a:rPr lang="en-US" dirty="0"/>
              <a:t> Tube</a:t>
            </a:r>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
        <p:nvSpPr>
          <p:cNvPr id="3" name="TextBox 2">
            <a:extLst>
              <a:ext uri="{FF2B5EF4-FFF2-40B4-BE49-F238E27FC236}">
                <a16:creationId xmlns:a16="http://schemas.microsoft.com/office/drawing/2014/main" id="{7F432EF2-7581-11BC-9266-EA2A31F855AE}"/>
              </a:ext>
            </a:extLst>
          </p:cNvPr>
          <p:cNvSpPr txBox="1"/>
          <p:nvPr/>
        </p:nvSpPr>
        <p:spPr>
          <a:xfrm>
            <a:off x="5493740" y="1066427"/>
            <a:ext cx="1573984" cy="874085"/>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Công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trình</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Kiến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trúc</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Phụ</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Tiện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ích</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Bảo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dưỡng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Lối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tây</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Hiện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tại</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FB9B873-0255-F3F8-8CDE-BE7E72D5E0CA}"/>
              </a:ext>
            </a:extLst>
          </p:cNvPr>
          <p:cNvSpPr/>
          <p:nvPr/>
        </p:nvSpPr>
        <p:spPr>
          <a:xfrm>
            <a:off x="6962862" y="1249960"/>
            <a:ext cx="406866" cy="2516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CC6BEA-A88B-116A-6F41-AD98FCE15EE0}"/>
              </a:ext>
            </a:extLst>
          </p:cNvPr>
          <p:cNvSpPr txBox="1"/>
          <p:nvPr/>
        </p:nvSpPr>
        <p:spPr>
          <a:xfrm>
            <a:off x="9810809" y="1240214"/>
            <a:ext cx="1573984" cy="779059"/>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Lối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Hiện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tại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cho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chúng</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B09CFA8-42B2-3E3C-905D-0C6980905FC9}"/>
              </a:ext>
            </a:extLst>
          </p:cNvPr>
          <p:cNvSpPr txBox="1"/>
          <p:nvPr/>
        </p:nvSpPr>
        <p:spPr>
          <a:xfrm>
            <a:off x="967190" y="4367446"/>
            <a:ext cx="1414532" cy="676467"/>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Mở</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rộng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Lối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Bảo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dưỡng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thêm</a:t>
            </a:r>
            <a:r>
              <a:rPr lang="en-US" sz="1200" b="1" dirty="0">
                <a:effectLst/>
                <a:latin typeface="Calibri" panose="020F0502020204030204" pitchFamily="34" charset="0"/>
                <a:ea typeface="Calibri" panose="020F0502020204030204" pitchFamily="34" charset="0"/>
                <a:cs typeface="Arial" panose="020B0604020202020204" pitchFamily="34" charset="0"/>
              </a:rPr>
              <a:t> 4 inch </a:t>
            </a:r>
            <a:r>
              <a:rPr lang="en-US" sz="1200" b="1" dirty="0" err="1">
                <a:effectLst/>
                <a:latin typeface="Calibri" panose="020F0502020204030204" pitchFamily="34" charset="0"/>
                <a:ea typeface="Calibri" panose="020F0502020204030204" pitchFamily="34" charset="0"/>
                <a:cs typeface="Arial" panose="020B0604020202020204" pitchFamily="34" charset="0"/>
              </a:rPr>
              <a:t>cho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chúng</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8B941B5-6218-87AE-BD99-30671E3E2CBB}"/>
              </a:ext>
            </a:extLst>
          </p:cNvPr>
          <p:cNvSpPr txBox="1"/>
          <p:nvPr/>
        </p:nvSpPr>
        <p:spPr>
          <a:xfrm>
            <a:off x="1872842" y="5337249"/>
            <a:ext cx="3620898"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Phần</a:t>
            </a:r>
            <a:r>
              <a:rPr lang="en-US" sz="1200" b="1" dirty="0">
                <a:effectLst/>
                <a:latin typeface="Calibri" panose="020F0502020204030204" pitchFamily="34" charset="0"/>
                <a:ea typeface="Calibri" panose="020F0502020204030204" pitchFamily="34" charset="0"/>
                <a:cs typeface="Arial" panose="020B0604020202020204" pitchFamily="34" charset="0"/>
              </a:rPr>
              <a:t> D –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về</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Bắc</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theo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Oakland</a:t>
            </a:r>
          </a:p>
        </p:txBody>
      </p:sp>
      <p:sp>
        <p:nvSpPr>
          <p:cNvPr id="14" name="TextBox 13">
            <a:extLst>
              <a:ext uri="{FF2B5EF4-FFF2-40B4-BE49-F238E27FC236}">
                <a16:creationId xmlns:a16="http://schemas.microsoft.com/office/drawing/2014/main" id="{7159BE7E-F2D1-C6CC-F15E-63FBF610DCFD}"/>
              </a:ext>
            </a:extLst>
          </p:cNvPr>
          <p:cNvSpPr txBox="1"/>
          <p:nvPr/>
        </p:nvSpPr>
        <p:spPr>
          <a:xfrm>
            <a:off x="6643382" y="5279924"/>
            <a:ext cx="3620898"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Phần</a:t>
            </a:r>
            <a:r>
              <a:rPr lang="en-US" sz="1200" b="1" dirty="0">
                <a:effectLst/>
                <a:latin typeface="Calibri" panose="020F0502020204030204" pitchFamily="34" charset="0"/>
                <a:ea typeface="Calibri" panose="020F0502020204030204" pitchFamily="34" charset="0"/>
                <a:cs typeface="Arial" panose="020B0604020202020204" pitchFamily="34" charset="0"/>
              </a:rPr>
              <a:t> D –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về</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Bắc</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theo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Oakland</a:t>
            </a:r>
          </a:p>
        </p:txBody>
      </p:sp>
    </p:spTree>
    <p:extLst>
      <p:ext uri="{BB962C8B-B14F-4D97-AF65-F5344CB8AC3E}">
        <p14:creationId xmlns:p14="http://schemas.microsoft.com/office/powerpoint/2010/main" val="27577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Tính</a:t>
            </a:r>
            <a:r>
              <a:rPr lang="en-US" dirty="0"/>
              <a:t> </a:t>
            </a:r>
            <a:r>
              <a:rPr lang="en-US" dirty="0" err="1"/>
              <a:t>thẩm</a:t>
            </a:r>
            <a:r>
              <a:rPr lang="en-US" dirty="0"/>
              <a:t> </a:t>
            </a:r>
            <a:r>
              <a:rPr lang="en-US" dirty="0" err="1"/>
              <a:t>mỹ-Bản</a:t>
            </a:r>
            <a:r>
              <a:rPr lang="en-US" dirty="0"/>
              <a:t> </a:t>
            </a:r>
            <a:r>
              <a:rPr lang="en-US" dirty="0" err="1"/>
              <a:t>đồ</a:t>
            </a:r>
            <a:r>
              <a:rPr lang="en-US" dirty="0"/>
              <a:t> </a:t>
            </a:r>
            <a:r>
              <a:rPr lang="en-US" dirty="0" err="1"/>
              <a:t>Chính</a:t>
            </a:r>
            <a:r>
              <a:rPr lang="en-US" dirty="0"/>
              <a:t> </a:t>
            </a:r>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a:blip r:embed="rId3"/>
          <a:stretch>
            <a:fillRect/>
          </a:stretch>
        </p:blipFill>
        <p:spPr>
          <a:xfrm>
            <a:off x="515645" y="2144350"/>
            <a:ext cx="11365058" cy="3690938"/>
          </a:xfrm>
          <a:prstGeom prst="rect">
            <a:avLst/>
          </a:prstGeom>
          <a:ln w="12700">
            <a:solidFill>
              <a:schemeClr val="tx1">
                <a:alpha val="50000"/>
              </a:schemeClr>
            </a:solidFill>
          </a:ln>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0146437" cy="1200329"/>
          </a:xfrm>
          <a:prstGeom prst="rect">
            <a:avLst/>
          </a:prstGeom>
          <a:noFill/>
        </p:spPr>
        <p:txBody>
          <a:bodyPr wrap="square">
            <a:spAutoFit/>
          </a:bodyPr>
          <a:lstStyle/>
          <a:p>
            <a:pPr lvl="0" indent="-285750" defTabSz="457200" fontAlgn="base">
              <a:lnSpc>
                <a:spcPct val="100000"/>
              </a:lnSpc>
              <a:buClrTx/>
              <a:buFont typeface="Arial" panose="020B0604020202020204" pitchFamily="34" charset="0"/>
              <a:buChar char="•"/>
              <a:defRPr/>
            </a:pPr>
            <a:r>
              <a:rPr lang="vi-VN" sz="1800" dirty="0">
                <a:latin typeface="Century Gothic"/>
              </a:rPr>
              <a:t>Kết hợp các Tiêu chuẩn để Xử lý các Di sản Lịch sử bao gồm cả Posey Tube </a:t>
            </a:r>
          </a:p>
          <a:p>
            <a:pPr lvl="0" indent="-285750" defTabSz="457200" fontAlgn="base">
              <a:lnSpc>
                <a:spcPct val="100000"/>
              </a:lnSpc>
              <a:buClrTx/>
              <a:buFont typeface="Arial" panose="020B0604020202020204" pitchFamily="34" charset="0"/>
              <a:buChar char="•"/>
              <a:defRPr/>
            </a:pPr>
            <a:r>
              <a:rPr lang="vi-VN" sz="1800" dirty="0">
                <a:latin typeface="Century Gothic"/>
              </a:rPr>
              <a:t>Tuân thủ Kế hoạch Xử lý Môi trường Xây dựng  </a:t>
            </a:r>
          </a:p>
          <a:p>
            <a:pPr lvl="0" indent="-285750" defTabSz="457200" fontAlgn="base">
              <a:lnSpc>
                <a:spcPct val="100000"/>
              </a:lnSpc>
              <a:buClrTx/>
              <a:buFont typeface="Arial" panose="020B0604020202020204" pitchFamily="34" charset="0"/>
              <a:buChar char="•"/>
              <a:defRPr/>
            </a:pPr>
            <a:r>
              <a:rPr lang="vi-VN" sz="1800" dirty="0">
                <a:latin typeface="Century Gothic"/>
              </a:rPr>
              <a:t>Tuân thủ Mục 106 của Đạo luật Bảo tồn Di tích Lịch sử Quốc gia </a:t>
            </a:r>
          </a:p>
          <a:p>
            <a:pPr lvl="0" indent="-285750" defTabSz="457200" fontAlgn="base">
              <a:lnSpc>
                <a:spcPct val="100000"/>
              </a:lnSpc>
              <a:buClrTx/>
              <a:buFont typeface="Arial" panose="020B0604020202020204" pitchFamily="34" charset="0"/>
              <a:buChar char="•"/>
              <a:defRPr/>
            </a:pPr>
            <a:endParaRPr lang="en-US" dirty="0">
              <a:latin typeface="Century Gothic"/>
            </a:endParaRPr>
          </a:p>
        </p:txBody>
      </p:sp>
      <p:sp>
        <p:nvSpPr>
          <p:cNvPr id="9" name="Freeform: Shape 8">
            <a:extLst>
              <a:ext uri="{FF2B5EF4-FFF2-40B4-BE49-F238E27FC236}">
                <a16:creationId xmlns:a16="http://schemas.microsoft.com/office/drawing/2014/main" id="{1C276335-4F14-2B65-69F9-1B658292336A}"/>
              </a:ext>
            </a:extLst>
          </p:cNvPr>
          <p:cNvSpPr/>
          <p:nvPr/>
        </p:nvSpPr>
        <p:spPr>
          <a:xfrm>
            <a:off x="7731125" y="3348038"/>
            <a:ext cx="268459" cy="515937"/>
          </a:xfrm>
          <a:custGeom>
            <a:avLst/>
            <a:gdLst>
              <a:gd name="connsiteX0" fmla="*/ 0 w 258140"/>
              <a:gd name="connsiteY0" fmla="*/ 526256 h 526256"/>
              <a:gd name="connsiteX1" fmla="*/ 100012 w 258140"/>
              <a:gd name="connsiteY1" fmla="*/ 483393 h 526256"/>
              <a:gd name="connsiteX2" fmla="*/ 192881 w 258140"/>
              <a:gd name="connsiteY2" fmla="*/ 397668 h 526256"/>
              <a:gd name="connsiteX3" fmla="*/ 252412 w 258140"/>
              <a:gd name="connsiteY3" fmla="*/ 271462 h 526256"/>
              <a:gd name="connsiteX4" fmla="*/ 252412 w 258140"/>
              <a:gd name="connsiteY4" fmla="*/ 0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40" h="526256">
                <a:moveTo>
                  <a:pt x="0" y="526256"/>
                </a:moveTo>
                <a:cubicBezTo>
                  <a:pt x="33932" y="515540"/>
                  <a:pt x="67865" y="504824"/>
                  <a:pt x="100012" y="483393"/>
                </a:cubicBezTo>
                <a:cubicBezTo>
                  <a:pt x="132159" y="461962"/>
                  <a:pt x="167481" y="432990"/>
                  <a:pt x="192881" y="397668"/>
                </a:cubicBezTo>
                <a:cubicBezTo>
                  <a:pt x="218281" y="362346"/>
                  <a:pt x="242490" y="337740"/>
                  <a:pt x="252412" y="271462"/>
                </a:cubicBezTo>
                <a:cubicBezTo>
                  <a:pt x="262334" y="205184"/>
                  <a:pt x="257373" y="102592"/>
                  <a:pt x="252412" y="0"/>
                </a:cubicBez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B8CC08-BD7D-8AE4-E9B4-50EE199C8CEA}"/>
              </a:ext>
            </a:extLst>
          </p:cNvPr>
          <p:cNvSpPr/>
          <p:nvPr/>
        </p:nvSpPr>
        <p:spPr>
          <a:xfrm>
            <a:off x="7921625" y="3343275"/>
            <a:ext cx="31750" cy="234950"/>
          </a:xfrm>
          <a:custGeom>
            <a:avLst/>
            <a:gdLst>
              <a:gd name="connsiteX0" fmla="*/ 31750 w 31750"/>
              <a:gd name="connsiteY0" fmla="*/ 234950 h 234950"/>
              <a:gd name="connsiteX1" fmla="*/ 0 w 31750"/>
              <a:gd name="connsiteY1" fmla="*/ 0 h 234950"/>
            </a:gdLst>
            <a:ahLst/>
            <a:cxnLst>
              <a:cxn ang="0">
                <a:pos x="connsiteX0" y="connsiteY0"/>
              </a:cxn>
              <a:cxn ang="0">
                <a:pos x="connsiteX1" y="connsiteY1"/>
              </a:cxn>
            </a:cxnLst>
            <a:rect l="l" t="t" r="r" b="b"/>
            <a:pathLst>
              <a:path w="31750" h="234950">
                <a:moveTo>
                  <a:pt x="31750" y="234950"/>
                </a:moveTo>
                <a:lnTo>
                  <a:pt x="0" y="0"/>
                </a:ln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44A85C-944F-343F-2F73-7AE78F8A7482}"/>
              </a:ext>
            </a:extLst>
          </p:cNvPr>
          <p:cNvCxnSpPr>
            <a:cxnSpLocks/>
          </p:cNvCxnSpPr>
          <p:nvPr/>
        </p:nvCxnSpPr>
        <p:spPr>
          <a:xfrm>
            <a:off x="8143875" y="4264025"/>
            <a:ext cx="0" cy="22129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9E4B8-78CC-2098-FAA3-333D62618C1E}"/>
              </a:ext>
            </a:extLst>
          </p:cNvPr>
          <p:cNvCxnSpPr>
            <a:cxnSpLocks/>
          </p:cNvCxnSpPr>
          <p:nvPr/>
        </p:nvCxnSpPr>
        <p:spPr>
          <a:xfrm>
            <a:off x="8102600" y="4203700"/>
            <a:ext cx="41275" cy="6032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1626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eetDescription xmlns="8f1cd9fe-ffb6-40b1-b663-046451dad108" xsi:nil="true"/>
    <lcf76f155ced4ddcb4097134ff3c332f xmlns="8f1cd9fe-ffb6-40b1-b663-046451dad108">
      <Terms xmlns="http://schemas.microsoft.com/office/infopath/2007/PartnerControls"/>
    </lcf76f155ced4ddcb4097134ff3c332f>
    <Person xmlns="8f1cd9fe-ffb6-40b1-b663-046451dad108">
      <UserInfo>
        <DisplayName/>
        <AccountId xsi:nil="true"/>
        <AccountType/>
      </UserInfo>
    </Person>
    <TaxCatchAll xmlns="1671ffa8-28f0-40dd-94bb-3ef4298a79c8" xsi:nil="true"/>
    <SharedWithUsers xmlns="1671ffa8-28f0-40dd-94bb-3ef4298a79c8">
      <UserInfo>
        <DisplayName>Brash, Matthew [US-US]</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19" ma:contentTypeDescription="Create a new document." ma:contentTypeScope="" ma:versionID="388f8b0fd39ccda404621e04ad10dba9">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de7901a20de5687a1755b3cf8b4ff8f5"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0D4BA-596C-48DB-A5AF-83BDE6381147}">
  <ds:schemaRefs>
    <ds:schemaRef ds:uri="1671ffa8-28f0-40dd-94bb-3ef4298a79c8"/>
    <ds:schemaRef ds:uri="8f1cd9fe-ffb6-40b1-b663-046451dad10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B2C46A6-E308-4DC5-87BB-E81F07BB42C8}">
  <ds:schemaRefs>
    <ds:schemaRef ds:uri="1671ffa8-28f0-40dd-94bb-3ef4298a79c8"/>
    <ds:schemaRef ds:uri="8f1cd9fe-ffb6-40b1-b663-046451dad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D3D219-AD85-4131-95BA-7D52E39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TotalTime>
  <Words>1911</Words>
  <Application>Microsoft Office PowerPoint</Application>
  <PresentationFormat>Widescreen</PresentationFormat>
  <Paragraphs>257</Paragraphs>
  <Slides>24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Narrow</vt:lpstr>
      <vt:lpstr>Calibri</vt:lpstr>
      <vt:lpstr>Calibri Light</vt:lpstr>
      <vt:lpstr>Century Gothic</vt:lpstr>
      <vt:lpstr>Open Sans</vt:lpstr>
      <vt:lpstr>Wingdings</vt:lpstr>
      <vt:lpstr>1_Office Theme</vt:lpstr>
      <vt:lpstr>Dự án Tiếp cận Oakland Alameda</vt:lpstr>
      <vt:lpstr>Mục đích và Nhu cầu của Dự án </vt:lpstr>
      <vt:lpstr>Những Công trình Cải tạo Đường phố Lớn </vt:lpstr>
      <vt:lpstr>Thiết kế Dự án – Các Khu vực được Lựa chọn</vt:lpstr>
      <vt:lpstr>Các Loại Cơ sở Vật chất dành cho Xe đạp </vt:lpstr>
      <vt:lpstr>Cải thiện Mức độ An toàn và Khả năng Tiếp cận cho Xe đạp/Người đi bộ ở Oakland </vt:lpstr>
      <vt:lpstr>Cải thiện Mức độ An toàn và Khả năng Tiếp cận cho Xe đạp/Người đi bộ ở Alameda </vt:lpstr>
      <vt:lpstr>Cải tạo Tube</vt:lpstr>
      <vt:lpstr>Tính thẩm mỹ-Bản đồ Chính </vt:lpstr>
      <vt:lpstr>Tính thẩm mỹ-Ý tưởng A (phía bắc I-880) </vt:lpstr>
      <vt:lpstr>Tính thẩm mỹ-Ý tưởng B (phía nam I-880) </vt:lpstr>
      <vt:lpstr>Kế hoạch Thi công </vt:lpstr>
      <vt:lpstr>Thi công – Giai đoạn 1</vt:lpstr>
      <vt:lpstr>Thi công – Giai đoạn 2</vt:lpstr>
      <vt:lpstr>Đường vòng cho Đường ra khỏi Cao tốc I-980 Jackson Street </vt:lpstr>
      <vt:lpstr>Đường vòng cho Đường ra khỏi Cao tốc Oak Street </vt:lpstr>
      <vt:lpstr>Đường vòng cho Đường nhập vào Cao tốc SB I-880 </vt:lpstr>
      <vt:lpstr>Đường vòng Posey Tube </vt:lpstr>
      <vt:lpstr>Đường vòng Webster Tube </vt:lpstr>
      <vt:lpstr>Duy trì Khả năng Di chuyển của Người đi bộ và Xe đạp </vt:lpstr>
      <vt:lpstr>Kế hoạch Dự án</vt:lpstr>
      <vt:lpstr>Nguồn kinh phí ($ X 1,000) </vt:lpstr>
      <vt:lpstr>Câu hỏi contact@alamedactc.org</vt:lpstr>
      <vt:lpstr>Xin cảm ơn!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Joshua Francis</cp:lastModifiedBy>
  <cp:revision>6</cp:revision>
  <dcterms:created xsi:type="dcterms:W3CDTF">2018-01-17T22:21:07Z</dcterms:created>
  <dcterms:modified xsi:type="dcterms:W3CDTF">2023-09-13T01:09:07Z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ClassificationContentMarkingHeaderLocations">
    <vt:lpwstr>1_Office Theme:8</vt:lpwstr>
  </property>
  <property fmtid="{D5CDD505-2E9C-101B-9397-08002B2CF9AE}" pid="5" name="ClassificationContentMarkingHeaderText">
    <vt:lpwstr>Sensitive</vt:lpwstr>
  </property>
  <property fmtid="{D5CDD505-2E9C-101B-9397-08002B2CF9AE}" pid="6" name="MSIP_Label_0008d3e4-f847-4182-a1fb-fb9d345a0f05_ActionId">
    <vt:lpwstr>acf9f560-0d65-413c-995f-fd31f643890f</vt:lpwstr>
  </property>
  <property fmtid="{D5CDD505-2E9C-101B-9397-08002B2CF9AE}" pid="7" name="MSIP_Label_0008d3e4-f847-4182-a1fb-fb9d345a0f05_Method">
    <vt:lpwstr>Privileged</vt:lpwstr>
  </property>
  <property fmtid="{D5CDD505-2E9C-101B-9397-08002B2CF9AE}" pid="8" name="MSIP_Label_0008d3e4-f847-4182-a1fb-fb9d345a0f05_SetDate">
    <vt:lpwstr>2023-09-06T21:35:32Z</vt:lpwstr>
  </property>
  <property fmtid="{D5CDD505-2E9C-101B-9397-08002B2CF9AE}" pid="9" name="MSIP_Label_0008d3e4-f847-4182-a1fb-fb9d345a0f05_Enabled">
    <vt:lpwstr>true</vt:lpwstr>
  </property>
  <property fmtid="{D5CDD505-2E9C-101B-9397-08002B2CF9AE}" pid="10" name="MSIP_Label_0008d3e4-f847-4182-a1fb-fb9d345a0f05_SiteId">
    <vt:lpwstr>8d088ff8-7e52-4d0f-8187-dcd9ca37815a</vt:lpwstr>
  </property>
  <property fmtid="{D5CDD505-2E9C-101B-9397-08002B2CF9AE}" pid="11" name="MSIP_Label_0008d3e4-f847-4182-a1fb-fb9d345a0f05_Name">
    <vt:lpwstr>0008d3e4-f847-4182-a1fb-fb9d345a0f05</vt:lpwstr>
  </property>
  <property fmtid="{D5CDD505-2E9C-101B-9397-08002B2CF9AE}" pid="12" name="MSIP_Label_0008d3e4-f847-4182-a1fb-fb9d345a0f05_ContentBits">
    <vt:lpwstr>0</vt:lpwstr>
  </property>
</Properties>
</file>