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9"/>
  </p:notesMasterIdLst>
  <p:handoutMasterIdLst>
    <p:handoutMasterId r:id="rId30"/>
  </p:handoutMasterIdLst>
  <p:sldIdLst>
    <p:sldId id="256" r:id="rId5"/>
    <p:sldId id="261" r:id="rId6"/>
    <p:sldId id="1215" r:id="rId7"/>
    <p:sldId id="1234" r:id="rId8"/>
    <p:sldId id="1208" r:id="rId9"/>
    <p:sldId id="1209" r:id="rId10"/>
    <p:sldId id="1217" r:id="rId11"/>
    <p:sldId id="1216" r:id="rId12"/>
    <p:sldId id="1253" r:id="rId13"/>
    <p:sldId id="1254" r:id="rId14"/>
    <p:sldId id="1255" r:id="rId15"/>
    <p:sldId id="1249" r:id="rId16"/>
    <p:sldId id="1237" r:id="rId17"/>
    <p:sldId id="1238" r:id="rId18"/>
    <p:sldId id="1239" r:id="rId19"/>
    <p:sldId id="1240" r:id="rId20"/>
    <p:sldId id="1241" r:id="rId21"/>
    <p:sldId id="1242" r:id="rId22"/>
    <p:sldId id="1243" r:id="rId23"/>
    <p:sldId id="1248" r:id="rId24"/>
    <p:sldId id="1218" r:id="rId25"/>
    <p:sldId id="1250" r:id="rId26"/>
    <p:sldId id="1251" r:id="rId27"/>
    <p:sldId id="12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7BFF"/>
    <a:srgbClr val="4DC14D"/>
    <a:srgbClr val="7474FE"/>
    <a:srgbClr val="FE9090"/>
    <a:srgbClr val="49B649"/>
    <a:srgbClr val="A8A9AD"/>
    <a:srgbClr val="FFFFE5"/>
    <a:srgbClr val="FFFFF3"/>
    <a:srgbClr val="0069AA"/>
    <a:srgbClr val="E58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1B2BF-DCF3-3B84-F985-C3897C5C0847}" v="4" dt="2023-09-12T15:27:44.758"/>
    <p1510:client id="{43312C31-2E6E-43D3-B1C3-7E4BC727447A}" v="14" dt="2023-09-12T15:39:21.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9/12/2023</a:t>
            </a:fld>
            <a:endParaRPr lang="en-US"/>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21</a:t>
            </a:fld>
            <a:endParaRPr lang="en-US"/>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22</a:t>
            </a:fld>
            <a:endParaRPr lang="en-US"/>
          </a:p>
        </p:txBody>
      </p:sp>
    </p:spTree>
    <p:extLst>
      <p:ext uri="{BB962C8B-B14F-4D97-AF65-F5344CB8AC3E}">
        <p14:creationId xmlns:p14="http://schemas.microsoft.com/office/powerpoint/2010/main" val="108134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a:p>
        </p:txBody>
      </p:sp>
    </p:spTree>
    <p:extLst>
      <p:ext uri="{BB962C8B-B14F-4D97-AF65-F5344CB8AC3E}">
        <p14:creationId xmlns:p14="http://schemas.microsoft.com/office/powerpoint/2010/main" val="2549674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24</a:t>
            </a:fld>
            <a:endParaRPr lang="en-US"/>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overhaul of the roadway infrastructure is necessary to achieve the project purpose.  </a:t>
            </a:r>
          </a:p>
          <a:p>
            <a:r>
              <a:rPr lang="en-US"/>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Oakland, Chinatown, Jack London and Bike East Bay have been essential in the formulation of this preliminary Bike/Ped Safety and Access plan in Oakland.  In the coming months, the details will continue to be refined. </a:t>
            </a:r>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Alameda side of the tunnel, 0.5 mile of bicycle and pedestrian improvements provide safety, access and connectivity from the nearby facilities.</a:t>
            </a:r>
          </a:p>
          <a:p>
            <a:r>
              <a:rPr lang="en-US"/>
              <a:t>We thank Alameda City staff for their input in this preliminary plan.</a:t>
            </a:r>
          </a:p>
          <a:p>
            <a:endParaRPr lang="en-US"/>
          </a:p>
          <a:p>
            <a:r>
              <a:rPr lang="en-US"/>
              <a:t>The yellow highlights the improvements with or without Webster Tube improvements.</a:t>
            </a:r>
            <a:endParaRPr lang="en-US" b="1"/>
          </a:p>
          <a:p>
            <a:pPr marL="171450" indent="-171450" defTabSz="914237">
              <a:buFont typeface="Arial" panose="020B0604020202020204" pitchFamily="34" charset="0"/>
              <a:buChar char="•"/>
              <a:defRPr/>
            </a:pPr>
            <a:r>
              <a:rPr lang="en-US" b="1"/>
              <a:t>On Oakland side, Harrison St connects to Posey Tube.</a:t>
            </a:r>
          </a:p>
          <a:p>
            <a:pPr marL="171450" indent="-171450" defTabSz="914237">
              <a:buFont typeface="Arial" panose="020B0604020202020204" pitchFamily="34" charset="0"/>
              <a:buChar char="•"/>
              <a:defRPr/>
            </a:pPr>
            <a:r>
              <a:rPr lang="en-US" b="1"/>
              <a:t>On Alameda side, Posey Tube connects to Webster St.  Webster Tube connects to Webster St Tube.</a:t>
            </a:r>
            <a:endParaRPr lang="en-US" b="1" baseline="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9/12/2023</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a:p>
          <a:p>
            <a:r>
              <a:rPr lang="en-US" b="1"/>
              <a:t>Cost of Webster Tube and associated improvements is $7,400,000. </a:t>
            </a:r>
            <a:endParaRPr lang="en-US" b="1" baseline="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Webster Tube: Existing maintenance path is about 2.5’ wide and is currently not accessible to public. There is no existing path on the other side of Webster Tube. </a:t>
            </a:r>
            <a:endParaRPr lang="en-US"/>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8</a:t>
            </a:fld>
            <a:endParaRPr lang="en-US"/>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a:solidFill>
                  <a:srgbClr val="0069AA"/>
                </a:solidFill>
                <a:latin typeface="+mn-lt"/>
              </a:rPr>
              <a:t>OAKLAND ALAMEDA ACCESS PROJECT</a:t>
            </a:r>
            <a:endParaRPr lang="en-US" sz="160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contact@alamedactc.or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479" y="973829"/>
            <a:ext cx="7095436" cy="2387600"/>
          </a:xfrm>
        </p:spPr>
        <p:txBody>
          <a:bodyPr>
            <a:noAutofit/>
          </a:bodyPr>
          <a:lstStyle/>
          <a:p>
            <a:r>
              <a:rPr lang="es-ES" sz="5400" dirty="0"/>
              <a:t>Proyecto de Acceso </a:t>
            </a:r>
            <a:br>
              <a:rPr lang="es-ES" sz="5400" dirty="0"/>
            </a:br>
            <a:r>
              <a:rPr lang="es-ES" sz="5400" dirty="0"/>
              <a:t>Oakland Alameda</a:t>
            </a:r>
            <a:endParaRPr lang="en-US" sz="5400" dirty="0"/>
          </a:p>
        </p:txBody>
      </p:sp>
      <p:sp>
        <p:nvSpPr>
          <p:cNvPr id="3" name="Subtitle 2"/>
          <p:cNvSpPr>
            <a:spLocks noGrp="1"/>
          </p:cNvSpPr>
          <p:nvPr>
            <p:ph type="subTitle" idx="1"/>
          </p:nvPr>
        </p:nvSpPr>
        <p:spPr>
          <a:xfrm>
            <a:off x="193479" y="3361429"/>
            <a:ext cx="7095436" cy="432116"/>
          </a:xfrm>
        </p:spPr>
        <p:txBody>
          <a:bodyPr>
            <a:noAutofit/>
          </a:bodyPr>
          <a:lstStyle/>
          <a:p>
            <a:r>
              <a:rPr lang="en-US" sz="2800" spc="20" dirty="0" err="1"/>
              <a:t>Proporcionar</a:t>
            </a:r>
            <a:r>
              <a:rPr lang="en-US" sz="2800" spc="20" dirty="0"/>
              <a:t> </a:t>
            </a:r>
            <a:r>
              <a:rPr lang="en-US" sz="2800" spc="20" dirty="0" err="1"/>
              <a:t>acceso</a:t>
            </a:r>
            <a:r>
              <a:rPr lang="en-US" sz="2800" spc="20" dirty="0"/>
              <a:t> y </a:t>
            </a:r>
            <a:r>
              <a:rPr lang="en-US" sz="2800" spc="20" dirty="0" err="1"/>
              <a:t>conexiones</a:t>
            </a:r>
            <a:r>
              <a:rPr lang="en-US" sz="2800" spc="20" dirty="0"/>
              <a:t> </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Estética</a:t>
            </a:r>
            <a:r>
              <a:rPr lang="en-US" dirty="0"/>
              <a:t>: </a:t>
            </a:r>
            <a:r>
              <a:rPr lang="en-US" dirty="0" err="1"/>
              <a:t>concepto</a:t>
            </a:r>
            <a:r>
              <a:rPr lang="en-US" dirty="0"/>
              <a:t> A (al </a:t>
            </a:r>
            <a:r>
              <a:rPr lang="en-US" dirty="0" err="1"/>
              <a:t>norte</a:t>
            </a:r>
            <a:r>
              <a:rPr lang="en-US" dirty="0"/>
              <a:t> de I-880) </a:t>
            </a:r>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Estética</a:t>
            </a:r>
            <a:r>
              <a:rPr lang="en-US" dirty="0"/>
              <a:t>: </a:t>
            </a:r>
            <a:r>
              <a:rPr lang="en-US" dirty="0" err="1"/>
              <a:t>concepto</a:t>
            </a:r>
            <a:r>
              <a:rPr lang="en-US" dirty="0"/>
              <a:t> B (al </a:t>
            </a:r>
            <a:r>
              <a:rPr lang="en-US" dirty="0" err="1"/>
              <a:t>norte</a:t>
            </a:r>
            <a:r>
              <a:rPr lang="en-US" dirty="0"/>
              <a:t> de I-880) </a:t>
            </a:r>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en-US" dirty="0" err="1">
                <a:latin typeface="Century Gothic"/>
              </a:rPr>
              <a:t>Calendario</a:t>
            </a:r>
            <a:r>
              <a:rPr lang="en-US" dirty="0">
                <a:latin typeface="Century Gothic"/>
              </a:rPr>
              <a:t> de </a:t>
            </a:r>
            <a:r>
              <a:rPr lang="en-US" dirty="0" err="1">
                <a:latin typeface="Century Gothic"/>
              </a:rPr>
              <a:t>construcción</a:t>
            </a:r>
            <a:r>
              <a:rPr lang="en-US" dirty="0">
                <a:latin typeface="Century Gothic"/>
              </a:rPr>
              <a:t> </a:t>
            </a:r>
            <a:endParaRPr lang="en-US" dirty="0"/>
          </a:p>
        </p:txBody>
      </p:sp>
      <p:pic>
        <p:nvPicPr>
          <p:cNvPr id="4" name="Picture 3">
            <a:extLst>
              <a:ext uri="{FF2B5EF4-FFF2-40B4-BE49-F238E27FC236}">
                <a16:creationId xmlns:a16="http://schemas.microsoft.com/office/drawing/2014/main" id="{C1197C21-035F-E755-FEC5-EC035F4B11F4}"/>
              </a:ext>
            </a:extLst>
          </p:cNvPr>
          <p:cNvPicPr>
            <a:picLocks noChangeAspect="1"/>
          </p:cNvPicPr>
          <p:nvPr/>
        </p:nvPicPr>
        <p:blipFill>
          <a:blip r:embed="rId2"/>
          <a:stretch>
            <a:fillRect/>
          </a:stretch>
        </p:blipFill>
        <p:spPr>
          <a:xfrm>
            <a:off x="1054436" y="2408074"/>
            <a:ext cx="10083128" cy="1383323"/>
          </a:xfrm>
          <a:prstGeom prst="rect">
            <a:avLst/>
          </a:prstGeom>
        </p:spPr>
      </p:pic>
      <p:sp>
        <p:nvSpPr>
          <p:cNvPr id="5" name="TextBox 4">
            <a:extLst>
              <a:ext uri="{FF2B5EF4-FFF2-40B4-BE49-F238E27FC236}">
                <a16:creationId xmlns:a16="http://schemas.microsoft.com/office/drawing/2014/main" id="{D678A717-62EC-85C8-E138-92B9A433E937}"/>
              </a:ext>
            </a:extLst>
          </p:cNvPr>
          <p:cNvSpPr txBox="1"/>
          <p:nvPr/>
        </p:nvSpPr>
        <p:spPr>
          <a:xfrm>
            <a:off x="1236328" y="2945512"/>
            <a:ext cx="789613" cy="375552"/>
          </a:xfrm>
          <a:prstGeom prst="rect">
            <a:avLst/>
          </a:prstGeom>
          <a:solidFill>
            <a:schemeClr val="bg1"/>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Fase 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9B30A367-5E95-C0D9-5FBA-22CC735A566F}"/>
              </a:ext>
            </a:extLst>
          </p:cNvPr>
          <p:cNvSpPr txBox="1"/>
          <p:nvPr/>
        </p:nvSpPr>
        <p:spPr>
          <a:xfrm>
            <a:off x="1236327" y="3357549"/>
            <a:ext cx="789613" cy="375552"/>
          </a:xfrm>
          <a:prstGeom prst="rect">
            <a:avLst/>
          </a:prstGeom>
          <a:solidFill>
            <a:schemeClr val="bg1"/>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Fase 2</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E4BE4FCF-B403-FC6B-87A1-ED006F6CB830}"/>
              </a:ext>
            </a:extLst>
          </p:cNvPr>
          <p:cNvGraphicFramePr>
            <a:graphicFrameLocks noGrp="1"/>
          </p:cNvGraphicFramePr>
          <p:nvPr>
            <p:extLst>
              <p:ext uri="{D42A27DB-BD31-4B8C-83A1-F6EECF244321}">
                <p14:modId xmlns:p14="http://schemas.microsoft.com/office/powerpoint/2010/main" val="2816108839"/>
              </p:ext>
            </p:extLst>
          </p:nvPr>
        </p:nvGraphicFramePr>
        <p:xfrm>
          <a:off x="2172749" y="2712051"/>
          <a:ext cx="2986484" cy="213360"/>
        </p:xfrm>
        <a:graphic>
          <a:graphicData uri="http://schemas.openxmlformats.org/drawingml/2006/table">
            <a:tbl>
              <a:tblPr firstRow="1" bandRow="1">
                <a:tableStyleId>{5C22544A-7EE6-4342-B048-85BDC9FD1C3A}</a:tableStyleId>
              </a:tblPr>
              <a:tblGrid>
                <a:gridCol w="746621">
                  <a:extLst>
                    <a:ext uri="{9D8B030D-6E8A-4147-A177-3AD203B41FA5}">
                      <a16:colId xmlns:a16="http://schemas.microsoft.com/office/drawing/2014/main" val="1451588696"/>
                    </a:ext>
                  </a:extLst>
                </a:gridCol>
                <a:gridCol w="746621">
                  <a:extLst>
                    <a:ext uri="{9D8B030D-6E8A-4147-A177-3AD203B41FA5}">
                      <a16:colId xmlns:a16="http://schemas.microsoft.com/office/drawing/2014/main" val="923335121"/>
                    </a:ext>
                  </a:extLst>
                </a:gridCol>
                <a:gridCol w="746621">
                  <a:extLst>
                    <a:ext uri="{9D8B030D-6E8A-4147-A177-3AD203B41FA5}">
                      <a16:colId xmlns:a16="http://schemas.microsoft.com/office/drawing/2014/main" val="380045179"/>
                    </a:ext>
                  </a:extLst>
                </a:gridCol>
                <a:gridCol w="746621">
                  <a:extLst>
                    <a:ext uri="{9D8B030D-6E8A-4147-A177-3AD203B41FA5}">
                      <a16:colId xmlns:a16="http://schemas.microsoft.com/office/drawing/2014/main" val="2442945414"/>
                    </a:ext>
                  </a:extLst>
                </a:gridCol>
              </a:tblGrid>
              <a:tr h="144401">
                <a:tc>
                  <a:txBody>
                    <a:bodyPr/>
                    <a:lstStyle/>
                    <a:p>
                      <a:pPr algn="ctr"/>
                      <a:r>
                        <a:rPr lang="en-US" sz="800" dirty="0" err="1">
                          <a:solidFill>
                            <a:schemeClr val="tx1"/>
                          </a:solidFill>
                        </a:rPr>
                        <a:t>Invierno</a:t>
                      </a:r>
                      <a:endParaRPr lang="en-US"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err="1">
                          <a:solidFill>
                            <a:schemeClr val="tx1"/>
                          </a:solidFill>
                        </a:rPr>
                        <a:t>Otoño</a:t>
                      </a:r>
                      <a:endParaRPr lang="en-US"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3340494"/>
                  </a:ext>
                </a:extLst>
              </a:tr>
            </a:tbl>
          </a:graphicData>
        </a:graphic>
      </p:graphicFrame>
      <p:graphicFrame>
        <p:nvGraphicFramePr>
          <p:cNvPr id="8" name="Table 7">
            <a:extLst>
              <a:ext uri="{FF2B5EF4-FFF2-40B4-BE49-F238E27FC236}">
                <a16:creationId xmlns:a16="http://schemas.microsoft.com/office/drawing/2014/main" id="{D75C1B4C-26C0-861B-E728-077B8133DB8B}"/>
              </a:ext>
            </a:extLst>
          </p:cNvPr>
          <p:cNvGraphicFramePr>
            <a:graphicFrameLocks noGrp="1"/>
          </p:cNvGraphicFramePr>
          <p:nvPr>
            <p:extLst>
              <p:ext uri="{D42A27DB-BD31-4B8C-83A1-F6EECF244321}">
                <p14:modId xmlns:p14="http://schemas.microsoft.com/office/powerpoint/2010/main" val="3710300084"/>
              </p:ext>
            </p:extLst>
          </p:nvPr>
        </p:nvGraphicFramePr>
        <p:xfrm>
          <a:off x="5159233" y="2712051"/>
          <a:ext cx="2986484" cy="213360"/>
        </p:xfrm>
        <a:graphic>
          <a:graphicData uri="http://schemas.openxmlformats.org/drawingml/2006/table">
            <a:tbl>
              <a:tblPr firstRow="1" bandRow="1">
                <a:tableStyleId>{5C22544A-7EE6-4342-B048-85BDC9FD1C3A}</a:tableStyleId>
              </a:tblPr>
              <a:tblGrid>
                <a:gridCol w="746621">
                  <a:extLst>
                    <a:ext uri="{9D8B030D-6E8A-4147-A177-3AD203B41FA5}">
                      <a16:colId xmlns:a16="http://schemas.microsoft.com/office/drawing/2014/main" val="634310625"/>
                    </a:ext>
                  </a:extLst>
                </a:gridCol>
                <a:gridCol w="746621">
                  <a:extLst>
                    <a:ext uri="{9D8B030D-6E8A-4147-A177-3AD203B41FA5}">
                      <a16:colId xmlns:a16="http://schemas.microsoft.com/office/drawing/2014/main" val="797993404"/>
                    </a:ext>
                  </a:extLst>
                </a:gridCol>
                <a:gridCol w="746621">
                  <a:extLst>
                    <a:ext uri="{9D8B030D-6E8A-4147-A177-3AD203B41FA5}">
                      <a16:colId xmlns:a16="http://schemas.microsoft.com/office/drawing/2014/main" val="3006247811"/>
                    </a:ext>
                  </a:extLst>
                </a:gridCol>
                <a:gridCol w="746621">
                  <a:extLst>
                    <a:ext uri="{9D8B030D-6E8A-4147-A177-3AD203B41FA5}">
                      <a16:colId xmlns:a16="http://schemas.microsoft.com/office/drawing/2014/main" val="3079912372"/>
                    </a:ext>
                  </a:extLst>
                </a:gridCol>
              </a:tblGrid>
              <a:tr h="144401">
                <a:tc>
                  <a:txBody>
                    <a:bodyPr/>
                    <a:lstStyle/>
                    <a:p>
                      <a:pPr algn="ctr"/>
                      <a:r>
                        <a:rPr lang="en-US" sz="800" dirty="0" err="1">
                          <a:solidFill>
                            <a:schemeClr val="tx1"/>
                          </a:solidFill>
                        </a:rPr>
                        <a:t>Invierno</a:t>
                      </a:r>
                      <a:endParaRPr lang="en-US"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err="1">
                          <a:solidFill>
                            <a:schemeClr val="tx1"/>
                          </a:solidFill>
                        </a:rPr>
                        <a:t>Otoño</a:t>
                      </a:r>
                      <a:endParaRPr lang="en-US"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615831"/>
                  </a:ext>
                </a:extLst>
              </a:tr>
            </a:tbl>
          </a:graphicData>
        </a:graphic>
      </p:graphicFrame>
      <p:graphicFrame>
        <p:nvGraphicFramePr>
          <p:cNvPr id="9" name="Table 8">
            <a:extLst>
              <a:ext uri="{FF2B5EF4-FFF2-40B4-BE49-F238E27FC236}">
                <a16:creationId xmlns:a16="http://schemas.microsoft.com/office/drawing/2014/main" id="{8E937ACA-6955-F7BA-0AD3-2173F504A123}"/>
              </a:ext>
            </a:extLst>
          </p:cNvPr>
          <p:cNvGraphicFramePr>
            <a:graphicFrameLocks noGrp="1"/>
          </p:cNvGraphicFramePr>
          <p:nvPr>
            <p:extLst>
              <p:ext uri="{D42A27DB-BD31-4B8C-83A1-F6EECF244321}">
                <p14:modId xmlns:p14="http://schemas.microsoft.com/office/powerpoint/2010/main" val="3029411922"/>
              </p:ext>
            </p:extLst>
          </p:nvPr>
        </p:nvGraphicFramePr>
        <p:xfrm>
          <a:off x="8133135" y="2712051"/>
          <a:ext cx="2986484" cy="213360"/>
        </p:xfrm>
        <a:graphic>
          <a:graphicData uri="http://schemas.openxmlformats.org/drawingml/2006/table">
            <a:tbl>
              <a:tblPr firstRow="1" bandRow="1">
                <a:tableStyleId>{5C22544A-7EE6-4342-B048-85BDC9FD1C3A}</a:tableStyleId>
              </a:tblPr>
              <a:tblGrid>
                <a:gridCol w="746621">
                  <a:extLst>
                    <a:ext uri="{9D8B030D-6E8A-4147-A177-3AD203B41FA5}">
                      <a16:colId xmlns:a16="http://schemas.microsoft.com/office/drawing/2014/main" val="634310625"/>
                    </a:ext>
                  </a:extLst>
                </a:gridCol>
                <a:gridCol w="746621">
                  <a:extLst>
                    <a:ext uri="{9D8B030D-6E8A-4147-A177-3AD203B41FA5}">
                      <a16:colId xmlns:a16="http://schemas.microsoft.com/office/drawing/2014/main" val="797993404"/>
                    </a:ext>
                  </a:extLst>
                </a:gridCol>
                <a:gridCol w="746621">
                  <a:extLst>
                    <a:ext uri="{9D8B030D-6E8A-4147-A177-3AD203B41FA5}">
                      <a16:colId xmlns:a16="http://schemas.microsoft.com/office/drawing/2014/main" val="3006247811"/>
                    </a:ext>
                  </a:extLst>
                </a:gridCol>
                <a:gridCol w="746621">
                  <a:extLst>
                    <a:ext uri="{9D8B030D-6E8A-4147-A177-3AD203B41FA5}">
                      <a16:colId xmlns:a16="http://schemas.microsoft.com/office/drawing/2014/main" val="3079912372"/>
                    </a:ext>
                  </a:extLst>
                </a:gridCol>
              </a:tblGrid>
              <a:tr h="144401">
                <a:tc>
                  <a:txBody>
                    <a:bodyPr/>
                    <a:lstStyle/>
                    <a:p>
                      <a:pPr algn="ctr"/>
                      <a:r>
                        <a:rPr lang="en-US" sz="800" dirty="0" err="1">
                          <a:solidFill>
                            <a:schemeClr val="tx1"/>
                          </a:solidFill>
                        </a:rPr>
                        <a:t>Invierno</a:t>
                      </a:r>
                      <a:endParaRPr lang="en-US"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err="1">
                          <a:solidFill>
                            <a:schemeClr val="tx1"/>
                          </a:solidFill>
                        </a:rPr>
                        <a:t>Otoño</a:t>
                      </a:r>
                      <a:endParaRPr lang="en-US"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615831"/>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6679048" cy="572539"/>
          </a:xfrm>
        </p:spPr>
        <p:txBody>
          <a:bodyPr>
            <a:noAutofit/>
          </a:bodyPr>
          <a:lstStyle/>
          <a:p>
            <a:r>
              <a:rPr lang="en-US" dirty="0" err="1">
                <a:latin typeface="Century Gothic"/>
              </a:rPr>
              <a:t>Fase</a:t>
            </a:r>
            <a:r>
              <a:rPr lang="en-US" dirty="0">
                <a:latin typeface="Century Gothic"/>
              </a:rPr>
              <a:t> de </a:t>
            </a:r>
            <a:r>
              <a:rPr lang="en-US" dirty="0" err="1">
                <a:latin typeface="Century Gothic"/>
              </a:rPr>
              <a:t>construcción</a:t>
            </a:r>
            <a:r>
              <a:rPr lang="en-US" dirty="0">
                <a:latin typeface="Century Gothic"/>
              </a:rPr>
              <a:t> 1</a:t>
            </a:r>
            <a:endParaRPr lang="en-US" dirty="0"/>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Duración</a:t>
            </a:r>
            <a:r>
              <a:rPr lang="en-US" sz="2400" dirty="0">
                <a:solidFill>
                  <a:schemeClr val="accent3">
                    <a:lumMod val="75000"/>
                  </a:schemeClr>
                </a:solidFill>
                <a:latin typeface="Century Gothic"/>
              </a:rPr>
              <a:t> (1.5 AÑOS) </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4" name="Picture 3">
            <a:extLst>
              <a:ext uri="{FF2B5EF4-FFF2-40B4-BE49-F238E27FC236}">
                <a16:creationId xmlns:a16="http://schemas.microsoft.com/office/drawing/2014/main" id="{39FDEB9C-5425-600F-CFCE-6D2CC35AE469}"/>
              </a:ext>
            </a:extLst>
          </p:cNvPr>
          <p:cNvPicPr>
            <a:picLocks noChangeAspect="1"/>
          </p:cNvPicPr>
          <p:nvPr/>
        </p:nvPicPr>
        <p:blipFill>
          <a:blip r:embed="rId4"/>
          <a:stretch>
            <a:fillRect/>
          </a:stretch>
        </p:blipFill>
        <p:spPr>
          <a:xfrm>
            <a:off x="7907383" y="851267"/>
            <a:ext cx="3485839" cy="5105779"/>
          </a:xfrm>
          <a:prstGeom prst="rect">
            <a:avLst/>
          </a:prstGeom>
        </p:spPr>
      </p:pic>
      <p:sp>
        <p:nvSpPr>
          <p:cNvPr id="7" name="TextBox 6">
            <a:extLst>
              <a:ext uri="{FF2B5EF4-FFF2-40B4-BE49-F238E27FC236}">
                <a16:creationId xmlns:a16="http://schemas.microsoft.com/office/drawing/2014/main" id="{C4A079C6-FF94-DE7E-3AAB-F46F63A30828}"/>
              </a:ext>
            </a:extLst>
          </p:cNvPr>
          <p:cNvSpPr txBox="1"/>
          <p:nvPr/>
        </p:nvSpPr>
        <p:spPr>
          <a:xfrm>
            <a:off x="8136272" y="945285"/>
            <a:ext cx="2450595"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1A ~3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78F75E1-CABA-0725-9A0A-3AAEF68288ED}"/>
              </a:ext>
            </a:extLst>
          </p:cNvPr>
          <p:cNvSpPr txBox="1"/>
          <p:nvPr/>
        </p:nvSpPr>
        <p:spPr>
          <a:xfrm>
            <a:off x="8136272" y="2077254"/>
            <a:ext cx="2315556"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1B ~3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4C39A0-7DA4-D441-EF12-BFC7E7B8EC27}"/>
              </a:ext>
            </a:extLst>
          </p:cNvPr>
          <p:cNvSpPr txBox="1"/>
          <p:nvPr/>
        </p:nvSpPr>
        <p:spPr>
          <a:xfrm>
            <a:off x="8136272" y="3216380"/>
            <a:ext cx="2047962"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1C ~9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4B76785-ABA9-CC83-9CCE-FA25EF4A026F}"/>
              </a:ext>
            </a:extLst>
          </p:cNvPr>
          <p:cNvSpPr txBox="1"/>
          <p:nvPr/>
        </p:nvSpPr>
        <p:spPr>
          <a:xfrm>
            <a:off x="8136272" y="4513169"/>
            <a:ext cx="1994095" cy="369332"/>
          </a:xfrm>
          <a:prstGeom prst="rect">
            <a:avLst/>
          </a:prstGeom>
          <a:solidFill>
            <a:srgbClr val="BD7BFF"/>
          </a:solidFill>
        </p:spPr>
        <p:txBody>
          <a:bodyPr wrap="square">
            <a:spAutoFit/>
          </a:bodyPr>
          <a:lstStyle/>
          <a:p>
            <a:r>
              <a:rPr lang="es-US" sz="1800" b="1" dirty="0">
                <a:effectLst/>
                <a:latin typeface="Calibri" panose="020F0502020204030204" pitchFamily="34" charset="0"/>
                <a:ea typeface="Calibri" panose="020F0502020204030204" pitchFamily="34" charset="0"/>
                <a:cs typeface="Arial" panose="020B0604020202020204" pitchFamily="34" charset="0"/>
              </a:rPr>
              <a:t>Etapa 1D ~6 meses</a:t>
            </a:r>
            <a:endParaRPr lang="en-US" b="1" dirty="0"/>
          </a:p>
        </p:txBody>
      </p:sp>
    </p:spTree>
    <p:extLst>
      <p:ext uri="{BB962C8B-B14F-4D97-AF65-F5344CB8AC3E}">
        <p14:creationId xmlns:p14="http://schemas.microsoft.com/office/powerpoint/2010/main" val="146928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normAutofit fontScale="90000"/>
          </a:bodyPr>
          <a:lstStyle/>
          <a:p>
            <a:r>
              <a:rPr lang="en-US" dirty="0" err="1"/>
              <a:t>Fase</a:t>
            </a:r>
            <a:r>
              <a:rPr lang="en-US" dirty="0"/>
              <a:t> de </a:t>
            </a:r>
            <a:r>
              <a:rPr lang="en-US" dirty="0" err="1"/>
              <a:t>construcción</a:t>
            </a:r>
            <a:r>
              <a:rPr lang="en-US" dirty="0"/>
              <a:t> 2</a:t>
            </a:r>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Duración</a:t>
            </a:r>
            <a:r>
              <a:rPr lang="en-US" sz="2400" dirty="0">
                <a:solidFill>
                  <a:schemeClr val="accent3">
                    <a:lumMod val="75000"/>
                  </a:schemeClr>
                </a:solidFill>
                <a:latin typeface="Century Gothic"/>
              </a:rPr>
              <a:t>: 1 </a:t>
            </a:r>
            <a:r>
              <a:rPr lang="en-US" sz="2400" dirty="0" err="1">
                <a:solidFill>
                  <a:schemeClr val="accent3">
                    <a:lumMod val="75000"/>
                  </a:schemeClr>
                </a:solidFill>
                <a:latin typeface="Century Gothic"/>
              </a:rPr>
              <a:t>año</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7916091" y="1053697"/>
            <a:ext cx="2749426" cy="4586947"/>
          </a:xfrm>
          <a:prstGeom prst="rect">
            <a:avLst/>
          </a:prstGeom>
        </p:spPr>
      </p:pic>
      <p:sp>
        <p:nvSpPr>
          <p:cNvPr id="7" name="TextBox 6">
            <a:extLst>
              <a:ext uri="{FF2B5EF4-FFF2-40B4-BE49-F238E27FC236}">
                <a16:creationId xmlns:a16="http://schemas.microsoft.com/office/drawing/2014/main" id="{1DDFAE26-EE58-2E61-CE19-4BD80ADD142F}"/>
              </a:ext>
            </a:extLst>
          </p:cNvPr>
          <p:cNvSpPr txBox="1"/>
          <p:nvPr/>
        </p:nvSpPr>
        <p:spPr>
          <a:xfrm>
            <a:off x="8010438" y="1132021"/>
            <a:ext cx="2324799"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2A ~3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C30EE41-14EF-19DC-82BF-5B42F922F503}"/>
              </a:ext>
            </a:extLst>
          </p:cNvPr>
          <p:cNvSpPr txBox="1"/>
          <p:nvPr/>
        </p:nvSpPr>
        <p:spPr>
          <a:xfrm>
            <a:off x="8010438" y="2127586"/>
            <a:ext cx="2366744"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2B ~4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2A127CD-F4CF-E207-A75C-7627A680167D}"/>
              </a:ext>
            </a:extLst>
          </p:cNvPr>
          <p:cNvSpPr txBox="1"/>
          <p:nvPr/>
        </p:nvSpPr>
        <p:spPr>
          <a:xfrm>
            <a:off x="8010438" y="3489555"/>
            <a:ext cx="2492579"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2C ~2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A3F4348-F9D2-E189-DA09-B0201F29A1CB}"/>
              </a:ext>
            </a:extLst>
          </p:cNvPr>
          <p:cNvSpPr txBox="1"/>
          <p:nvPr/>
        </p:nvSpPr>
        <p:spPr>
          <a:xfrm>
            <a:off x="8010438" y="4354863"/>
            <a:ext cx="2433856" cy="369332"/>
          </a:xfrm>
          <a:prstGeom prst="rect">
            <a:avLst/>
          </a:prstGeom>
          <a:solidFill>
            <a:srgbClr val="BD7BFF"/>
          </a:solidFill>
        </p:spPr>
        <p:txBody>
          <a:bodyPr wrap="square">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Etapa 2D ~3 meses</a:t>
            </a:r>
            <a:endParaRPr lang="en-US" b="1" dirty="0"/>
          </a:p>
        </p:txBody>
      </p:sp>
    </p:spTree>
    <p:extLst>
      <p:ext uri="{BB962C8B-B14F-4D97-AF65-F5344CB8AC3E}">
        <p14:creationId xmlns:p14="http://schemas.microsoft.com/office/powerpoint/2010/main" val="32125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12303442" cy="832745"/>
          </a:xfrm>
        </p:spPr>
        <p:txBody>
          <a:bodyPr>
            <a:normAutofit/>
          </a:bodyPr>
          <a:lstStyle/>
          <a:p>
            <a:r>
              <a:rPr lang="es-ES" sz="3400" dirty="0"/>
              <a:t>I-980: desvío de la rampa de salida de Jackson Street </a:t>
            </a:r>
            <a:endParaRPr lang="en-US" sz="3400" dirty="0"/>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Aproximadamente 1 año para demoler la estructura existente, realinear y construir una nueva estructura </a:t>
            </a:r>
            <a:endParaRPr lang="en-US" sz="2400"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por 11th Street a Jackson Street</a:t>
            </a:r>
            <a:endParaRPr lang="en-US" b="1" dirty="0">
              <a:cs typeface="Calibri"/>
            </a:endParaRPr>
          </a:p>
        </p:txBody>
      </p:sp>
    </p:spTree>
    <p:extLst>
      <p:ext uri="{BB962C8B-B14F-4D97-AF65-F5344CB8AC3E}">
        <p14:creationId xmlns:p14="http://schemas.microsoft.com/office/powerpoint/2010/main" val="302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0009686" cy="832745"/>
          </a:xfrm>
        </p:spPr>
        <p:txBody>
          <a:bodyPr>
            <a:normAutofit fontScale="90000"/>
          </a:bodyPr>
          <a:lstStyle/>
          <a:p>
            <a:r>
              <a:rPr lang="es-ES" dirty="0">
                <a:latin typeface="Century Gothic"/>
              </a:rPr>
              <a:t>Desvío de la rampa de salida de </a:t>
            </a:r>
            <a:r>
              <a:rPr lang="es-ES" dirty="0" err="1">
                <a:latin typeface="Century Gothic"/>
              </a:rPr>
              <a:t>Oak</a:t>
            </a:r>
            <a:r>
              <a:rPr lang="es-ES" dirty="0">
                <a:latin typeface="Century Gothic"/>
              </a:rPr>
              <a:t> Street </a:t>
            </a:r>
            <a:endParaRPr lang="en-US" dirty="0">
              <a:latin typeface="Century Gothic"/>
            </a:endParaRP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Cierres nocturnos y de fin de semana para mejoras en rampas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redirigirá a los conductores a través de la salida Broadway y el bucle de vuelta por 7th Street</a:t>
            </a:r>
            <a:endParaRPr lang="en-US" b="1" dirty="0">
              <a:cs typeface="Calibri"/>
            </a:endParaRPr>
          </a:p>
        </p:txBody>
      </p:sp>
    </p:spTree>
    <p:extLst>
      <p:ext uri="{BB962C8B-B14F-4D97-AF65-F5344CB8AC3E}">
        <p14:creationId xmlns:p14="http://schemas.microsoft.com/office/powerpoint/2010/main" val="375346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Aproximadamente 6 meses para demoler y reconstruir el muro de contención a lo largo de SB I-880</a:t>
            </a:r>
            <a:endParaRPr lang="en-US" b="1" dirty="0">
              <a:cs typeface="Calibri"/>
            </a:endParaRP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por 7th Street, Madison Street y 5th Street</a:t>
            </a:r>
            <a:endParaRPr lang="en-US" b="1" dirty="0">
              <a:cs typeface="Calibri"/>
            </a:endParaRP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7" y="130627"/>
            <a:ext cx="11720407" cy="832745"/>
          </a:xfrm>
        </p:spPr>
        <p:txBody>
          <a:bodyPr>
            <a:normAutofit/>
          </a:bodyPr>
          <a:lstStyle/>
          <a:p>
            <a:r>
              <a:rPr lang="es-ES" dirty="0"/>
              <a:t>SB I-880: desvío en la rampa de entrada </a:t>
            </a:r>
            <a:endParaRPr lang="en-US" dirty="0"/>
          </a:p>
        </p:txBody>
      </p:sp>
    </p:spTree>
    <p:extLst>
      <p:ext uri="{BB962C8B-B14F-4D97-AF65-F5344CB8AC3E}">
        <p14:creationId xmlns:p14="http://schemas.microsoft.com/office/powerpoint/2010/main" val="119813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10445280" cy="832745"/>
          </a:xfrm>
        </p:spPr>
        <p:txBody>
          <a:bodyPr>
            <a:normAutofit/>
          </a:bodyPr>
          <a:lstStyle/>
          <a:p>
            <a:r>
              <a:rPr lang="es-ES" dirty="0"/>
              <a:t>Desvío en el tubo de la calle </a:t>
            </a:r>
            <a:r>
              <a:rPr lang="es-ES" dirty="0" err="1"/>
              <a:t>Posey</a:t>
            </a:r>
            <a:r>
              <a:rPr lang="es-ES" dirty="0"/>
              <a:t> </a:t>
            </a:r>
            <a:endParaRPr lang="en-US" dirty="0"/>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Se establecen cierres nocturnos y de fin de semana para demoler estructuras y controlar el tráfico</a:t>
            </a:r>
            <a:endParaRPr lang="en-US" b="1" dirty="0">
              <a:cs typeface="Calibri"/>
            </a:endParaRP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754326"/>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a través de Lincoln Ave hacia Park Street y NB I-880 hasta la salida en </a:t>
            </a:r>
            <a:r>
              <a:rPr lang="es-ES" b="1" dirty="0" err="1">
                <a:cs typeface="Calibri"/>
              </a:rPr>
              <a:t>Oak</a:t>
            </a:r>
            <a:r>
              <a:rPr lang="es-ES" b="1" dirty="0">
                <a:cs typeface="Calibri"/>
              </a:rPr>
              <a:t> Street</a:t>
            </a:r>
            <a:endParaRPr lang="en-US" b="1" dirty="0">
              <a:cs typeface="Calibri"/>
            </a:endParaRPr>
          </a:p>
        </p:txBody>
      </p:sp>
    </p:spTree>
    <p:extLst>
      <p:ext uri="{BB962C8B-B14F-4D97-AF65-F5344CB8AC3E}">
        <p14:creationId xmlns:p14="http://schemas.microsoft.com/office/powerpoint/2010/main" val="425309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646331"/>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Cortes nocturnos para el control del tráfico</a:t>
            </a:r>
            <a:endParaRPr lang="en-US" b="1" dirty="0">
              <a:cs typeface="Calibri"/>
            </a:endParaRP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por SB I-880 hacia 23rd Street y Park Street hasta Lincoln Ave</a:t>
            </a:r>
            <a:endParaRPr lang="en-US" b="1" dirty="0">
              <a:cs typeface="Calibri"/>
            </a:endParaRPr>
          </a:p>
        </p:txBody>
      </p:sp>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11565210" cy="832745"/>
          </a:xfrm>
        </p:spPr>
        <p:txBody>
          <a:bodyPr>
            <a:normAutofit/>
          </a:bodyPr>
          <a:lstStyle/>
          <a:p>
            <a:r>
              <a:rPr lang="es-ES" dirty="0"/>
              <a:t>Desvío en el tubo de la calle Webster </a:t>
            </a:r>
            <a:endParaRPr lang="en-US" dirty="0"/>
          </a:p>
        </p:txBody>
      </p:sp>
    </p:spTree>
    <p:extLst>
      <p:ext uri="{BB962C8B-B14F-4D97-AF65-F5344CB8AC3E}">
        <p14:creationId xmlns:p14="http://schemas.microsoft.com/office/powerpoint/2010/main" val="14689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Objetivo y necesidad del proyecto </a:t>
            </a:r>
            <a:endParaRPr lang="en-US" dirty="0"/>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es-ES" sz="2400" dirty="0">
                <a:latin typeface="Century Gothic"/>
              </a:rPr>
              <a:t>Mejorar la </a:t>
            </a:r>
            <a:r>
              <a:rPr lang="es-ES" sz="2400" b="1" u="sng" dirty="0">
                <a:solidFill>
                  <a:srgbClr val="0069AA"/>
                </a:solidFill>
                <a:latin typeface="Century Gothic"/>
              </a:rPr>
              <a:t>seguridad</a:t>
            </a:r>
            <a:r>
              <a:rPr lang="es-ES" sz="2400" dirty="0">
                <a:latin typeface="Century Gothic"/>
              </a:rPr>
              <a:t> multimodal y reducir los conflictos entre el tráfico regional y local </a:t>
            </a:r>
          </a:p>
          <a:p>
            <a:pPr marL="284163" lvl="0" indent="-284163" defTabSz="457200" fontAlgn="base">
              <a:lnSpc>
                <a:spcPct val="100000"/>
              </a:lnSpc>
              <a:spcBef>
                <a:spcPts val="600"/>
              </a:spcBef>
              <a:spcAft>
                <a:spcPts val="1200"/>
              </a:spcAft>
              <a:buClrTx/>
              <a:buFont typeface="Arial" charset="0"/>
              <a:buChar char="•"/>
              <a:defRPr/>
            </a:pPr>
            <a:r>
              <a:rPr lang="es-ES" sz="2400" dirty="0">
                <a:latin typeface="Century Gothic"/>
              </a:rPr>
              <a:t>Mejorar </a:t>
            </a:r>
            <a:r>
              <a:rPr lang="es-ES" sz="2400" b="1" u="sng" dirty="0">
                <a:solidFill>
                  <a:srgbClr val="0069AA"/>
                </a:solidFill>
                <a:latin typeface="Century Gothic"/>
              </a:rPr>
              <a:t>la accesibilidad y conectividad</a:t>
            </a:r>
            <a:r>
              <a:rPr lang="es-ES" sz="2400" dirty="0">
                <a:latin typeface="Century Gothic"/>
              </a:rPr>
              <a:t> de bicicletas y peatones dentro del área de estudio del proyecto </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s-ES" sz="2400" dirty="0">
                <a:latin typeface="Century Gothic"/>
              </a:rPr>
              <a:t>Mejorar </a:t>
            </a:r>
            <a:r>
              <a:rPr lang="es-ES" sz="2400" b="1" u="sng" dirty="0">
                <a:solidFill>
                  <a:srgbClr val="0069AA"/>
                </a:solidFill>
                <a:latin typeface="Century Gothic"/>
              </a:rPr>
              <a:t>la movilidad </a:t>
            </a:r>
            <a:r>
              <a:rPr lang="es-ES" sz="2400" dirty="0">
                <a:latin typeface="Century Gothic"/>
              </a:rPr>
              <a:t>y la accesibilidad para los viajeros entre I-880, SR-260, los barrios del centro de la ciudad de Oakland y la ciudad de Alameda</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s-ES" sz="2400" b="1" u="sng" dirty="0">
                <a:solidFill>
                  <a:srgbClr val="0069AA"/>
                </a:solidFill>
                <a:latin typeface="Century Gothic"/>
              </a:rPr>
              <a:t>Reducir el tráfico regional hacia autopistas</a:t>
            </a:r>
            <a:r>
              <a:rPr lang="es-ES" sz="2400" dirty="0">
                <a:latin typeface="Century Gothic"/>
              </a:rPr>
              <a:t> y la congestión en las carreteras locales y en los barrios de la zona</a:t>
            </a:r>
            <a:endParaRPr lang="en-US" sz="2400" dirty="0">
              <a:latin typeface="Century Gothic"/>
            </a:endParaRP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9115625" cy="832745"/>
          </a:xfrm>
        </p:spPr>
        <p:txBody>
          <a:bodyPr>
            <a:normAutofit fontScale="90000"/>
          </a:bodyPr>
          <a:lstStyle/>
          <a:p>
            <a:r>
              <a:rPr lang="es-ES" dirty="0">
                <a:latin typeface="Century Gothic"/>
              </a:rPr>
              <a:t>Mantenimiento de la movilidad de peatones y ciclistas </a:t>
            </a:r>
            <a:endParaRPr lang="en-US"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es-ES" sz="1600" dirty="0">
                <a:latin typeface="Century Gothic"/>
              </a:rPr>
              <a:t>Los senderos peatonales temporales durante la construcción proporcionarán pasarelas protegidas alrededor de las zonas de trabajo de construcción</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493578"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600" dirty="0">
                <a:latin typeface="Century Gothic"/>
              </a:rPr>
              <a:t>Cuando las instalaciones para bicicletas de clase I, II y IV se vean afectadas por las actividades de construcción, se habilitarán rutas para bicicletas de clase III</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err="1"/>
              <a:t>Cronograma</a:t>
            </a:r>
            <a:r>
              <a:rPr lang="en-US" dirty="0"/>
              <a:t> del </a:t>
            </a:r>
            <a:r>
              <a:rPr lang="en-US" dirty="0" err="1"/>
              <a:t>proyecto</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3004387777"/>
              </p:ext>
            </p:extLst>
          </p:nvPr>
        </p:nvGraphicFramePr>
        <p:xfrm>
          <a:off x="570155" y="1590048"/>
          <a:ext cx="11069249" cy="3706857"/>
        </p:xfrm>
        <a:graphic>
          <a:graphicData uri="http://schemas.openxmlformats.org/drawingml/2006/table">
            <a:tbl>
              <a:tblPr firstRow="1" bandRow="1">
                <a:tableStyleId>{93296810-A885-4BE3-A3E7-6D5BEEA58F35}</a:tableStyleId>
              </a:tblPr>
              <a:tblGrid>
                <a:gridCol w="6166205">
                  <a:extLst>
                    <a:ext uri="{9D8B030D-6E8A-4147-A177-3AD203B41FA5}">
                      <a16:colId xmlns:a16="http://schemas.microsoft.com/office/drawing/2014/main" val="555330267"/>
                    </a:ext>
                  </a:extLst>
                </a:gridCol>
                <a:gridCol w="4903044">
                  <a:extLst>
                    <a:ext uri="{9D8B030D-6E8A-4147-A177-3AD203B41FA5}">
                      <a16:colId xmlns:a16="http://schemas.microsoft.com/office/drawing/2014/main" val="3023133202"/>
                    </a:ext>
                  </a:extLst>
                </a:gridCol>
              </a:tblGrid>
              <a:tr h="589675">
                <a:tc>
                  <a:txBody>
                    <a:bodyPr/>
                    <a:lstStyle/>
                    <a:p>
                      <a:r>
                        <a:rPr lang="en-US" sz="2600" dirty="0" err="1"/>
                        <a:t>Objetivo</a:t>
                      </a:r>
                      <a:r>
                        <a:rPr lang="en-US" sz="2600" dirty="0"/>
                        <a:t> del </a:t>
                      </a:r>
                      <a:r>
                        <a:rPr lang="en-US" sz="2600" dirty="0" err="1"/>
                        <a:t>proyecto</a:t>
                      </a:r>
                      <a:endParaRPr lang="en-US" sz="2600" dirty="0"/>
                    </a:p>
                  </a:txBody>
                  <a:tcPr anchor="ctr">
                    <a:solidFill>
                      <a:srgbClr val="0069AA"/>
                    </a:solidFill>
                  </a:tcPr>
                </a:tc>
                <a:tc>
                  <a:txBody>
                    <a:bodyPr/>
                    <a:lstStyle/>
                    <a:p>
                      <a:pPr marL="91440"/>
                      <a:r>
                        <a:rPr lang="en-US" sz="2600" dirty="0" err="1"/>
                        <a:t>fecha</a:t>
                      </a:r>
                      <a:r>
                        <a:rPr lang="en-US" sz="2600" dirty="0"/>
                        <a:t> de </a:t>
                      </a:r>
                      <a:r>
                        <a:rPr lang="en-US" sz="2600" dirty="0" err="1"/>
                        <a:t>entrega</a:t>
                      </a:r>
                      <a:r>
                        <a:rPr lang="en-US" sz="2600" dirty="0"/>
                        <a:t> </a:t>
                      </a:r>
                      <a:r>
                        <a:rPr lang="en-US" sz="2600" dirty="0" err="1"/>
                        <a:t>prevista</a:t>
                      </a:r>
                      <a:endParaRPr lang="en-US" sz="2600" dirty="0"/>
                    </a:p>
                  </a:txBody>
                  <a:tcPr anchor="ctr">
                    <a:solidFill>
                      <a:srgbClr val="0069AA"/>
                    </a:solidFill>
                  </a:tcPr>
                </a:tc>
                <a:extLst>
                  <a:ext uri="{0D108BD9-81ED-4DB2-BD59-A6C34878D82A}">
                    <a16:rowId xmlns:a16="http://schemas.microsoft.com/office/drawing/2014/main" val="1899178102"/>
                  </a:ext>
                </a:extLst>
              </a:tr>
              <a:tr h="563942">
                <a:tc>
                  <a:txBody>
                    <a:bodyPr/>
                    <a:lstStyle/>
                    <a:p>
                      <a:r>
                        <a:rPr lang="en-US" b="0" dirty="0" err="1">
                          <a:latin typeface="Century Gothic" panose="020B0502020202020204" pitchFamily="34" charset="0"/>
                        </a:rPr>
                        <a:t>Alcance</a:t>
                      </a:r>
                      <a:endParaRPr lang="en-US" b="0" dirty="0">
                        <a:latin typeface="Century Gothic" panose="020B0502020202020204" pitchFamily="34" charset="0"/>
                      </a:endParaRPr>
                    </a:p>
                  </a:txBody>
                  <a:tcPr>
                    <a:solidFill>
                      <a:srgbClr val="F0F5FA"/>
                    </a:solidFill>
                  </a:tcPr>
                </a:tc>
                <a:tc>
                  <a:txBody>
                    <a:bodyPr/>
                    <a:lstStyle/>
                    <a:p>
                      <a:r>
                        <a:rPr lang="en-US" b="0" dirty="0">
                          <a:latin typeface="Century Gothic" panose="020B0502020202020204" pitchFamily="34" charset="0"/>
                        </a:rPr>
                        <a:t>Verano 2009 - Primavera 2011</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dirty="0" err="1">
                          <a:latin typeface="Century Gothic" panose="020B0502020202020204" pitchFamily="34" charset="0"/>
                        </a:rPr>
                        <a:t>Ingeniería</a:t>
                      </a:r>
                      <a:r>
                        <a:rPr lang="en-US" b="0" dirty="0">
                          <a:latin typeface="Century Gothic" panose="020B0502020202020204" pitchFamily="34" charset="0"/>
                        </a:rPr>
                        <a:t> </a:t>
                      </a:r>
                      <a:r>
                        <a:rPr lang="en-US" b="0" dirty="0" err="1">
                          <a:latin typeface="Century Gothic" panose="020B0502020202020204" pitchFamily="34" charset="0"/>
                        </a:rPr>
                        <a:t>Preliminar</a:t>
                      </a:r>
                      <a:r>
                        <a:rPr lang="en-US" b="0" dirty="0">
                          <a:latin typeface="Century Gothic" panose="020B0502020202020204" pitchFamily="34" charset="0"/>
                        </a:rPr>
                        <a:t>/Ambiental</a:t>
                      </a:r>
                    </a:p>
                  </a:txBody>
                  <a:tcPr>
                    <a:noFill/>
                  </a:tcPr>
                </a:tc>
                <a:tc>
                  <a:txBody>
                    <a:bodyPr/>
                    <a:lstStyle/>
                    <a:p>
                      <a:r>
                        <a:rPr lang="en-US" b="0" dirty="0" err="1">
                          <a:latin typeface="Century Gothic" panose="020B0502020202020204" pitchFamily="34" charset="0"/>
                        </a:rPr>
                        <a:t>Otoño</a:t>
                      </a:r>
                      <a:r>
                        <a:rPr lang="en-US" b="0" dirty="0">
                          <a:latin typeface="Century Gothic" panose="020B0502020202020204" pitchFamily="34" charset="0"/>
                        </a:rPr>
                        <a:t> de 2017 a </a:t>
                      </a:r>
                      <a:r>
                        <a:rPr lang="en-US" b="0" dirty="0" err="1">
                          <a:latin typeface="Century Gothic" panose="020B0502020202020204" pitchFamily="34" charset="0"/>
                        </a:rPr>
                        <a:t>principios</a:t>
                      </a:r>
                      <a:r>
                        <a:rPr lang="en-US" b="0" dirty="0">
                          <a:latin typeface="Century Gothic" panose="020B0502020202020204" pitchFamily="34" charset="0"/>
                        </a:rPr>
                        <a:t> de 2022</a:t>
                      </a:r>
                    </a:p>
                  </a:txBody>
                  <a:tcPr>
                    <a:noFill/>
                  </a:tcPr>
                </a:tc>
                <a:extLst>
                  <a:ext uri="{0D108BD9-81ED-4DB2-BD59-A6C34878D82A}">
                    <a16:rowId xmlns:a16="http://schemas.microsoft.com/office/drawing/2014/main" val="2704877164"/>
                  </a:ext>
                </a:extLst>
              </a:tr>
              <a:tr h="478290">
                <a:tc>
                  <a:txBody>
                    <a:bodyPr/>
                    <a:lstStyle/>
                    <a:p>
                      <a:r>
                        <a:rPr lang="en-US" b="0" dirty="0" err="1">
                          <a:latin typeface="Century Gothic" panose="020B0502020202020204" pitchFamily="34" charset="0"/>
                        </a:rPr>
                        <a:t>Diseño</a:t>
                      </a:r>
                      <a:r>
                        <a:rPr lang="en-US" b="0" dirty="0">
                          <a:latin typeface="Century Gothic" panose="020B0502020202020204" pitchFamily="34" charset="0"/>
                        </a:rPr>
                        <a:t> final</a:t>
                      </a:r>
                    </a:p>
                  </a:txBody>
                  <a:tcPr>
                    <a:solidFill>
                      <a:srgbClr val="F0F5FA"/>
                    </a:solidFill>
                  </a:tcPr>
                </a:tc>
                <a:tc>
                  <a:txBody>
                    <a:bodyPr/>
                    <a:lstStyle/>
                    <a:p>
                      <a:r>
                        <a:rPr lang="es-ES" b="0" dirty="0">
                          <a:latin typeface="Century Gothic" panose="020B0502020202020204" pitchFamily="34" charset="0"/>
                        </a:rPr>
                        <a:t>Febrero de 2022 a otoño de 2024</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2680242908"/>
                  </a:ext>
                </a:extLst>
              </a:tr>
              <a:tr h="478290">
                <a:tc>
                  <a:txBody>
                    <a:bodyPr/>
                    <a:lstStyle/>
                    <a:p>
                      <a:r>
                        <a:rPr lang="es-ES" b="0" dirty="0">
                          <a:latin typeface="Century Gothic" panose="020B0502020202020204" pitchFamily="34" charset="0"/>
                        </a:rPr>
                        <a:t>Anuncio del proyecto/proceso de licitación</a:t>
                      </a:r>
                      <a:endParaRPr lang="en-US" b="0" dirty="0">
                        <a:latin typeface="Century Gothic" panose="020B0502020202020204" pitchFamily="34" charset="0"/>
                      </a:endParaRPr>
                    </a:p>
                  </a:txBody>
                  <a:tcPr>
                    <a:noFill/>
                  </a:tcPr>
                </a:tc>
                <a:tc>
                  <a:txBody>
                    <a:bodyPr/>
                    <a:lstStyle/>
                    <a:p>
                      <a:r>
                        <a:rPr lang="es-ES" b="0" dirty="0">
                          <a:latin typeface="Century Gothic" panose="020B0502020202020204" pitchFamily="34" charset="0"/>
                        </a:rPr>
                        <a:t>Principios de 2022 hasta otoño de 2024</a:t>
                      </a:r>
                      <a:endParaRPr lang="en-US" b="0" dirty="0">
                        <a:latin typeface="Century Gothic" panose="020B0502020202020204" pitchFamily="34" charset="0"/>
                      </a:endParaRPr>
                    </a:p>
                  </a:txBody>
                  <a:tcPr>
                    <a:noFill/>
                  </a:tcPr>
                </a:tc>
                <a:extLst>
                  <a:ext uri="{0D108BD9-81ED-4DB2-BD59-A6C34878D82A}">
                    <a16:rowId xmlns:a16="http://schemas.microsoft.com/office/drawing/2014/main" val="2917533362"/>
                  </a:ext>
                </a:extLst>
              </a:tr>
              <a:tr h="478290">
                <a:tc>
                  <a:txBody>
                    <a:bodyPr/>
                    <a:lstStyle/>
                    <a:p>
                      <a:r>
                        <a:rPr lang="en-US" b="0" dirty="0" err="1">
                          <a:latin typeface="Century Gothic" panose="020B0502020202020204" pitchFamily="34" charset="0"/>
                        </a:rPr>
                        <a:t>Construcción</a:t>
                      </a:r>
                      <a:endParaRPr lang="en-US" b="0" dirty="0">
                        <a:latin typeface="Century Gothic" panose="020B0502020202020204" pitchFamily="34" charset="0"/>
                      </a:endParaRPr>
                    </a:p>
                  </a:txBody>
                  <a:tcPr>
                    <a:solidFill>
                      <a:srgbClr val="F0F5FA"/>
                    </a:solidFill>
                  </a:tcPr>
                </a:tc>
                <a:tc>
                  <a:txBody>
                    <a:bodyPr/>
                    <a:lstStyle/>
                    <a:p>
                      <a:r>
                        <a:rPr lang="es-ES" b="0" dirty="0">
                          <a:latin typeface="Century Gothic" panose="020B0502020202020204" pitchFamily="34" charset="0"/>
                        </a:rPr>
                        <a:t>Primavera de 2025 hasta finales de 2027</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851107940"/>
                  </a:ext>
                </a:extLst>
              </a:tr>
              <a:tr h="478290">
                <a:tc>
                  <a:txBody>
                    <a:bodyPr/>
                    <a:lstStyle/>
                    <a:p>
                      <a:r>
                        <a:rPr lang="en-US" b="0" dirty="0">
                          <a:latin typeface="Century Gothic" panose="020B0502020202020204" pitchFamily="34" charset="0"/>
                        </a:rPr>
                        <a:t>*</a:t>
                      </a:r>
                      <a:r>
                        <a:rPr lang="es-ES" b="0" dirty="0">
                          <a:latin typeface="Century Gothic" panose="020B0502020202020204" pitchFamily="34" charset="0"/>
                        </a:rPr>
                        <a:t>El diseño ha alcanzado el hito del 65 % y está progresando al 95%</a:t>
                      </a:r>
                      <a:endParaRPr lang="en-US" b="0" dirty="0">
                        <a:latin typeface="Century Gothic" panose="020B0502020202020204" pitchFamily="34" charset="0"/>
                      </a:endParaRP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s-ES" dirty="0"/>
              <a:t>Fuentes de financiación ($ X 1,000) </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2640225523"/>
              </p:ext>
            </p:extLst>
          </p:nvPr>
        </p:nvGraphicFramePr>
        <p:xfrm>
          <a:off x="559134" y="1575571"/>
          <a:ext cx="11069249" cy="1998812"/>
        </p:xfrm>
        <a:graphic>
          <a:graphicData uri="http://schemas.openxmlformats.org/drawingml/2006/table">
            <a:tbl>
              <a:tblPr firstRow="1" bandRow="1">
                <a:effectLst>
                  <a:outerShdw blurRad="50800" dist="50800" dir="5400000" algn="ctr" rotWithShape="0">
                    <a:schemeClr val="bg1"/>
                  </a:outerShdw>
                </a:effectLst>
                <a:tableStyleId>{93296810-A885-4BE3-A3E7-6D5BEEA58F35}</a:tableStyleId>
              </a:tblPr>
              <a:tblGrid>
                <a:gridCol w="7344135">
                  <a:extLst>
                    <a:ext uri="{9D8B030D-6E8A-4147-A177-3AD203B41FA5}">
                      <a16:colId xmlns:a16="http://schemas.microsoft.com/office/drawing/2014/main" val="555330267"/>
                    </a:ext>
                  </a:extLst>
                </a:gridCol>
                <a:gridCol w="3725114">
                  <a:extLst>
                    <a:ext uri="{9D8B030D-6E8A-4147-A177-3AD203B41FA5}">
                      <a16:colId xmlns:a16="http://schemas.microsoft.com/office/drawing/2014/main" val="3023133202"/>
                    </a:ext>
                  </a:extLst>
                </a:gridCol>
              </a:tblGrid>
              <a:tr h="563942">
                <a:tc>
                  <a:txBody>
                    <a:bodyPr/>
                    <a:lstStyle/>
                    <a:p>
                      <a:r>
                        <a:rPr lang="en-US" b="0" u="none" baseline="0" dirty="0" err="1">
                          <a:solidFill>
                            <a:schemeClr val="tx1"/>
                          </a:solidFill>
                          <a:latin typeface="Century Gothic" panose="020B0502020202020204" pitchFamily="34" charset="0"/>
                        </a:rPr>
                        <a:t>Fondos</a:t>
                      </a:r>
                      <a:r>
                        <a:rPr lang="en-US" b="0" u="none" baseline="0" dirty="0">
                          <a:solidFill>
                            <a:schemeClr val="tx1"/>
                          </a:solidFill>
                          <a:latin typeface="Century Gothic" panose="020B0502020202020204" pitchFamily="34" charset="0"/>
                        </a:rPr>
                        <a:t> locales del CTC de Alameda</a:t>
                      </a:r>
                    </a:p>
                  </a:txBody>
                  <a:tcPr>
                    <a:solidFill>
                      <a:srgbClr val="F0F5FA"/>
                    </a:solidFill>
                  </a:tcPr>
                </a:tc>
                <a:tc>
                  <a:txBody>
                    <a:bodyPr/>
                    <a:lstStyle/>
                    <a:p>
                      <a:r>
                        <a:rPr lang="en-US" b="0" u="none" baseline="0">
                          <a:solidFill>
                            <a:schemeClr val="tx1"/>
                          </a:solidFill>
                          <a:latin typeface="Century Gothic" panose="020B0502020202020204" pitchFamily="34" charset="0"/>
                        </a:rPr>
                        <a:t>$81,546</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u="none" baseline="0" dirty="0">
                          <a:latin typeface="Century Gothic" panose="020B0502020202020204" pitchFamily="34" charset="0"/>
                        </a:rPr>
                        <a:t>Estado</a:t>
                      </a:r>
                    </a:p>
                  </a:txBody>
                  <a:tcPr>
                    <a:noFill/>
                  </a:tcPr>
                </a:tc>
                <a:tc>
                  <a:txBody>
                    <a:bodyPr/>
                    <a:lstStyle/>
                    <a:p>
                      <a:r>
                        <a:rPr lang="en-US" b="0" u="none" baseline="0">
                          <a:latin typeface="Century Gothic" panose="020B0502020202020204" pitchFamily="34" charset="0"/>
                        </a:rPr>
                        <a:t>$37,116</a:t>
                      </a:r>
                    </a:p>
                  </a:txBody>
                  <a:tcPr>
                    <a:noFill/>
                  </a:tcPr>
                </a:tc>
                <a:extLst>
                  <a:ext uri="{0D108BD9-81ED-4DB2-BD59-A6C34878D82A}">
                    <a16:rowId xmlns:a16="http://schemas.microsoft.com/office/drawing/2014/main" val="2704877164"/>
                  </a:ext>
                </a:extLst>
              </a:tr>
              <a:tr h="478290">
                <a:tc>
                  <a:txBody>
                    <a:bodyPr/>
                    <a:lstStyle/>
                    <a:p>
                      <a:r>
                        <a:rPr lang="en-US" b="0" u="none" baseline="0" dirty="0">
                          <a:latin typeface="Century Gothic" panose="020B0502020202020204" pitchFamily="34" charset="0"/>
                        </a:rPr>
                        <a:t>Por </a:t>
                      </a:r>
                      <a:r>
                        <a:rPr lang="en-US" b="0" u="none" baseline="0" dirty="0" err="1">
                          <a:latin typeface="Century Gothic" panose="020B0502020202020204" pitchFamily="34" charset="0"/>
                        </a:rPr>
                        <a:t>determinar</a:t>
                      </a:r>
                      <a:endParaRPr lang="en-US" b="0" u="none" baseline="0" dirty="0">
                        <a:latin typeface="Century Gothic" panose="020B0502020202020204" pitchFamily="34" charset="0"/>
                      </a:endParaRPr>
                    </a:p>
                  </a:txBody>
                  <a:tcPr>
                    <a:solidFill>
                      <a:srgbClr val="F0F5FA"/>
                    </a:solidFill>
                  </a:tcPr>
                </a:tc>
                <a:tc>
                  <a:txBody>
                    <a:bodyPr/>
                    <a:lstStyle/>
                    <a:p>
                      <a:r>
                        <a:rPr lang="en-US" b="0" u="none" baseline="0">
                          <a:latin typeface="Century Gothic" panose="020B0502020202020204" pitchFamily="34" charset="0"/>
                        </a:rPr>
                        <a:t>$33,255</a:t>
                      </a:r>
                    </a:p>
                  </a:txBody>
                  <a:tcPr>
                    <a:solidFill>
                      <a:srgbClr val="F0F5FA"/>
                    </a:solidFill>
                  </a:tcPr>
                </a:tc>
                <a:extLst>
                  <a:ext uri="{0D108BD9-81ED-4DB2-BD59-A6C34878D82A}">
                    <a16:rowId xmlns:a16="http://schemas.microsoft.com/office/drawing/2014/main" val="2680242908"/>
                  </a:ext>
                </a:extLst>
              </a:tr>
              <a:tr h="478290">
                <a:tc>
                  <a:txBody>
                    <a:bodyPr/>
                    <a:lstStyle/>
                    <a:p>
                      <a:r>
                        <a:rPr lang="en-US" b="1" u="none" baseline="0">
                          <a:latin typeface="Century Gothic" panose="020B0502020202020204" pitchFamily="34" charset="0"/>
                        </a:rPr>
                        <a:t>Total</a:t>
                      </a:r>
                    </a:p>
                  </a:txBody>
                  <a:tcPr>
                    <a:noFill/>
                  </a:tcPr>
                </a:tc>
                <a:tc>
                  <a:txBody>
                    <a:bodyPr/>
                    <a:lstStyle/>
                    <a:p>
                      <a:r>
                        <a:rPr lang="en-US" b="1" u="none" baseline="0" dirty="0">
                          <a:latin typeface="Century Gothic" panose="020B0502020202020204" pitchFamily="34" charset="0"/>
                        </a:rPr>
                        <a:t>$151,917</a:t>
                      </a:r>
                    </a:p>
                  </a:txBody>
                  <a:tcPr>
                    <a:noFill/>
                  </a:tcPr>
                </a:tc>
                <a:extLst>
                  <a:ext uri="{0D108BD9-81ED-4DB2-BD59-A6C34878D82A}">
                    <a16:rowId xmlns:a16="http://schemas.microsoft.com/office/drawing/2014/main" val="2917533362"/>
                  </a:ext>
                </a:extLst>
              </a:tr>
            </a:tbl>
          </a:graphicData>
        </a:graphic>
      </p:graphicFrame>
      <p:graphicFrame>
        <p:nvGraphicFramePr>
          <p:cNvPr id="6" name="Table 5">
            <a:extLst>
              <a:ext uri="{FF2B5EF4-FFF2-40B4-BE49-F238E27FC236}">
                <a16:creationId xmlns:a16="http://schemas.microsoft.com/office/drawing/2014/main" id="{650EC555-B493-49D4-E886-12B40192F641}"/>
              </a:ext>
            </a:extLst>
          </p:cNvPr>
          <p:cNvGraphicFramePr>
            <a:graphicFrameLocks noGrp="1"/>
          </p:cNvGraphicFramePr>
          <p:nvPr>
            <p:extLst>
              <p:ext uri="{D42A27DB-BD31-4B8C-83A1-F6EECF244321}">
                <p14:modId xmlns:p14="http://schemas.microsoft.com/office/powerpoint/2010/main" val="1531477681"/>
              </p:ext>
            </p:extLst>
          </p:nvPr>
        </p:nvGraphicFramePr>
        <p:xfrm>
          <a:off x="559134" y="1575571"/>
          <a:ext cx="11070891" cy="2015355"/>
        </p:xfrm>
        <a:graphic>
          <a:graphicData uri="http://schemas.openxmlformats.org/drawingml/2006/table">
            <a:tbl>
              <a:tblPr/>
              <a:tblGrid>
                <a:gridCol w="11070891">
                  <a:extLst>
                    <a:ext uri="{9D8B030D-6E8A-4147-A177-3AD203B41FA5}">
                      <a16:colId xmlns:a16="http://schemas.microsoft.com/office/drawing/2014/main" val="207149521"/>
                    </a:ext>
                  </a:extLst>
                </a:gridCol>
              </a:tblGrid>
              <a:tr h="201535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448981290"/>
                  </a:ext>
                </a:extLst>
              </a:tr>
            </a:tbl>
          </a:graphicData>
        </a:graphic>
      </p:graphicFrame>
    </p:spTree>
    <p:extLst>
      <p:ext uri="{BB962C8B-B14F-4D97-AF65-F5344CB8AC3E}">
        <p14:creationId xmlns:p14="http://schemas.microsoft.com/office/powerpoint/2010/main" val="10983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err="1"/>
              <a:t>Preguntas</a:t>
            </a:r>
            <a:br>
              <a:rPr lang="en-US" dirty="0"/>
            </a:br>
            <a:r>
              <a:rPr lang="en-US" sz="2200" b="1"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contact@alamedactc.org</a:t>
            </a:r>
            <a:endParaRPr lang="en-US" sz="220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0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a:t>
            </a:r>
            <a:r>
              <a:rPr lang="en-US" dirty="0" err="1"/>
              <a:t>Muchas</a:t>
            </a:r>
            <a:r>
              <a:rPr lang="en-US" dirty="0"/>
              <a:t> gracias!</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es-ES" dirty="0"/>
              <a:t>Mejoras en las carreteras principales </a:t>
            </a:r>
            <a:endParaRPr lang="en-US" dirty="0"/>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4" y="1891603"/>
            <a:ext cx="3610698" cy="542456"/>
            <a:chOff x="8354902" y="1379136"/>
            <a:chExt cx="4814263"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4536758" cy="723275"/>
            </a:xfrm>
            <a:prstGeom prst="rect">
              <a:avLst/>
            </a:prstGeom>
            <a:noFill/>
          </p:spPr>
          <p:txBody>
            <a:bodyPr wrap="square" rtlCol="0">
              <a:spAutoFit/>
            </a:bodyPr>
            <a:lstStyle/>
            <a:p>
              <a:pPr defTabSz="342900" fontAlgn="base">
                <a:spcBef>
                  <a:spcPct val="0"/>
                </a:spcBef>
                <a:spcAft>
                  <a:spcPts val="900"/>
                </a:spcAft>
                <a:defRPr/>
              </a:pPr>
              <a:r>
                <a:rPr lang="es-ES" sz="975" b="1" dirty="0">
                  <a:solidFill>
                    <a:prstClr val="black"/>
                  </a:solidFill>
                  <a:latin typeface="Century Gothic"/>
                </a:rPr>
                <a:t>Establecer </a:t>
              </a:r>
              <a:r>
                <a:rPr lang="es-ES" sz="975" dirty="0">
                  <a:solidFill>
                    <a:prstClr val="black"/>
                  </a:solidFill>
                  <a:latin typeface="Century Gothic"/>
                </a:rPr>
                <a:t>un giro a la derecha desde el tubo de la calle </a:t>
              </a:r>
              <a:r>
                <a:rPr lang="es-ES" sz="975" dirty="0" err="1">
                  <a:solidFill>
                    <a:prstClr val="black"/>
                  </a:solidFill>
                  <a:latin typeface="Century Gothic"/>
                </a:rPr>
                <a:t>Posey</a:t>
              </a:r>
              <a:r>
                <a:rPr lang="es-ES" sz="975" dirty="0">
                  <a:solidFill>
                    <a:prstClr val="black"/>
                  </a:solidFill>
                  <a:latin typeface="Century Gothic"/>
                </a:rPr>
                <a:t> hacia </a:t>
              </a:r>
              <a:r>
                <a:rPr lang="es-ES" sz="975" dirty="0" err="1">
                  <a:solidFill>
                    <a:prstClr val="black"/>
                  </a:solidFill>
                  <a:latin typeface="Century Gothic"/>
                </a:rPr>
                <a:t>Horseshoe</a:t>
              </a:r>
              <a:r>
                <a:rPr lang="es-ES" sz="975" dirty="0">
                  <a:solidFill>
                    <a:prstClr val="black"/>
                  </a:solidFill>
                  <a:latin typeface="Century Gothic"/>
                </a:rPr>
                <a:t> hasta la rampa de entrada de NB Jackson St.</a:t>
              </a:r>
              <a:endParaRPr lang="en-US" sz="975" dirty="0">
                <a:solidFill>
                  <a:prstClr val="black"/>
                </a:solidFill>
                <a:latin typeface="Century Gothic"/>
              </a:endParaRP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en-US" sz="975" b="1" dirty="0" err="1">
                  <a:solidFill>
                    <a:prstClr val="black"/>
                  </a:solidFill>
                  <a:latin typeface="Century Gothic"/>
                </a:rPr>
                <a:t>Realinear</a:t>
              </a:r>
              <a:r>
                <a:rPr lang="en-US" sz="975" b="1" dirty="0">
                  <a:solidFill>
                    <a:prstClr val="black"/>
                  </a:solidFill>
                  <a:latin typeface="Century Gothic"/>
                </a:rPr>
                <a:t> </a:t>
              </a:r>
              <a:r>
                <a:rPr lang="en-US" sz="975" dirty="0">
                  <a:solidFill>
                    <a:prstClr val="black"/>
                  </a:solidFill>
                  <a:latin typeface="Century Gothic"/>
                </a:rPr>
                <a:t>la rampa de </a:t>
              </a:r>
              <a:r>
                <a:rPr lang="en-US" sz="975" dirty="0" err="1">
                  <a:solidFill>
                    <a:prstClr val="black"/>
                  </a:solidFill>
                  <a:latin typeface="Century Gothic"/>
                </a:rPr>
                <a:t>salida</a:t>
              </a:r>
              <a:r>
                <a:rPr lang="en-US" sz="975" dirty="0">
                  <a:solidFill>
                    <a:prstClr val="black"/>
                  </a:solidFill>
                  <a:latin typeface="Century Gothic"/>
                </a:rPr>
                <a:t> de WB I-980 Jackson St. y </a:t>
              </a:r>
              <a:r>
                <a:rPr lang="en-US" sz="975" dirty="0" err="1">
                  <a:solidFill>
                    <a:prstClr val="black"/>
                  </a:solidFill>
                  <a:latin typeface="Century Gothic"/>
                </a:rPr>
                <a:t>reconstruir</a:t>
              </a:r>
              <a:r>
                <a:rPr lang="en-US" sz="975" dirty="0">
                  <a:solidFill>
                    <a:prstClr val="black"/>
                  </a:solidFill>
                  <a:latin typeface="Century Gothic"/>
                </a:rPr>
                <a:t> 5th St.</a:t>
              </a: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6"/>
            <a:ext cx="3502226" cy="692497"/>
            <a:chOff x="8359519" y="2072379"/>
            <a:chExt cx="4669635" cy="923329"/>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4383731" cy="923329"/>
            </a:xfrm>
            <a:prstGeom prst="rect">
              <a:avLst/>
            </a:prstGeom>
            <a:noFill/>
          </p:spPr>
          <p:txBody>
            <a:bodyPr wrap="square" rtlCol="0">
              <a:spAutoFit/>
            </a:bodyPr>
            <a:lstStyle/>
            <a:p>
              <a:pPr defTabSz="342900" fontAlgn="base">
                <a:spcBef>
                  <a:spcPct val="0"/>
                </a:spcBef>
                <a:spcAft>
                  <a:spcPts val="900"/>
                </a:spcAft>
                <a:defRPr/>
              </a:pPr>
              <a:r>
                <a:rPr lang="en-US" sz="975" b="1" dirty="0" err="1">
                  <a:solidFill>
                    <a:prstClr val="black"/>
                  </a:solidFill>
                  <a:latin typeface="Century Gothic"/>
                </a:rPr>
                <a:t>Ensanchar</a:t>
              </a:r>
              <a:r>
                <a:rPr lang="en-US" sz="975" dirty="0">
                  <a:solidFill>
                    <a:prstClr val="black"/>
                  </a:solidFill>
                  <a:latin typeface="Century Gothic"/>
                </a:rPr>
                <a:t> la rampa de </a:t>
              </a:r>
              <a:r>
                <a:rPr lang="en-US" sz="975" dirty="0" err="1">
                  <a:solidFill>
                    <a:prstClr val="black"/>
                  </a:solidFill>
                  <a:latin typeface="Century Gothic"/>
                </a:rPr>
                <a:t>salida</a:t>
              </a:r>
              <a:r>
                <a:rPr lang="en-US" sz="975" dirty="0">
                  <a:solidFill>
                    <a:prstClr val="black"/>
                  </a:solidFill>
                  <a:latin typeface="Century Gothic"/>
                </a:rPr>
                <a:t> de NB I-880 OAK, </a:t>
              </a:r>
              <a:r>
                <a:rPr lang="en-US" sz="975" b="1" dirty="0" err="1">
                  <a:solidFill>
                    <a:prstClr val="black"/>
                  </a:solidFill>
                  <a:latin typeface="Century Gothic"/>
                </a:rPr>
                <a:t>quitar</a:t>
              </a:r>
              <a:r>
                <a:rPr lang="en-US" sz="975" b="1" dirty="0">
                  <a:solidFill>
                    <a:prstClr val="black"/>
                  </a:solidFill>
                  <a:latin typeface="Century Gothic"/>
                </a:rPr>
                <a:t> </a:t>
              </a:r>
              <a:r>
                <a:rPr lang="en-US" sz="975" dirty="0">
                  <a:solidFill>
                    <a:prstClr val="black"/>
                  </a:solidFill>
                  <a:latin typeface="Century Gothic"/>
                </a:rPr>
                <a:t>la rampa de </a:t>
              </a:r>
              <a:r>
                <a:rPr lang="en-US" sz="975" dirty="0" err="1">
                  <a:solidFill>
                    <a:prstClr val="black"/>
                  </a:solidFill>
                  <a:latin typeface="Century Gothic"/>
                </a:rPr>
                <a:t>salida</a:t>
              </a:r>
              <a:r>
                <a:rPr lang="en-US" sz="975" dirty="0">
                  <a:solidFill>
                    <a:prstClr val="black"/>
                  </a:solidFill>
                  <a:latin typeface="Century Gothic"/>
                </a:rPr>
                <a:t> de NB I-880 Broadway, </a:t>
              </a:r>
              <a:r>
                <a:rPr lang="en-US" sz="975" b="1" dirty="0" err="1">
                  <a:solidFill>
                    <a:prstClr val="black"/>
                  </a:solidFill>
                  <a:latin typeface="Century Gothic"/>
                </a:rPr>
                <a:t>reconstruir</a:t>
              </a:r>
              <a:r>
                <a:rPr lang="en-US" sz="975" b="1" dirty="0">
                  <a:solidFill>
                    <a:prstClr val="black"/>
                  </a:solidFill>
                  <a:latin typeface="Century Gothic"/>
                </a:rPr>
                <a:t> </a:t>
              </a:r>
              <a:r>
                <a:rPr lang="en-US" sz="975" dirty="0">
                  <a:solidFill>
                    <a:prstClr val="black"/>
                  </a:solidFill>
                  <a:latin typeface="Century Gothic"/>
                </a:rPr>
                <a:t>6th St. para </a:t>
              </a:r>
              <a:r>
                <a:rPr lang="en-US" sz="975" dirty="0" err="1">
                  <a:solidFill>
                    <a:prstClr val="black"/>
                  </a:solidFill>
                  <a:latin typeface="Century Gothic"/>
                </a:rPr>
                <a:t>proporcionar</a:t>
              </a:r>
              <a:r>
                <a:rPr lang="en-US" sz="975" dirty="0">
                  <a:solidFill>
                    <a:prstClr val="black"/>
                  </a:solidFill>
                  <a:latin typeface="Century Gothic"/>
                </a:rPr>
                <a:t> </a:t>
              </a:r>
              <a:r>
                <a:rPr lang="en-US" sz="975" dirty="0" err="1">
                  <a:solidFill>
                    <a:prstClr val="black"/>
                  </a:solidFill>
                  <a:latin typeface="Century Gothic"/>
                </a:rPr>
                <a:t>acceso</a:t>
              </a:r>
              <a:r>
                <a:rPr lang="en-US" sz="975" dirty="0">
                  <a:solidFill>
                    <a:prstClr val="black"/>
                  </a:solidFill>
                  <a:latin typeface="Century Gothic"/>
                </a:rPr>
                <a:t> multimodal (de Oak St. a Washington St.). </a:t>
              </a: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5" y="4892368"/>
            <a:ext cx="2423201" cy="392415"/>
            <a:chOff x="8355826" y="5283083"/>
            <a:chExt cx="3230934" cy="523220"/>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2944739" cy="523220"/>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Rediseñar </a:t>
              </a:r>
              <a:r>
                <a:rPr lang="es-ES" sz="975" dirty="0">
                  <a:solidFill>
                    <a:prstClr val="black"/>
                  </a:solidFill>
                  <a:latin typeface="Century Gothic"/>
                </a:rPr>
                <a:t>las intersecciones de Broadway y 6th y 5th St</a:t>
              </a:r>
              <a:r>
                <a:rPr lang="es-ES" sz="975" b="1" dirty="0">
                  <a:solidFill>
                    <a:prstClr val="black"/>
                  </a:solidFill>
                  <a:latin typeface="Century Gothic"/>
                </a:rPr>
                <a:t>.</a:t>
              </a:r>
              <a:endParaRPr lang="en-US" sz="975" dirty="0">
                <a:solidFill>
                  <a:prstClr val="black"/>
                </a:solidFill>
                <a:latin typeface="Century Gothic"/>
              </a:endParaRP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31"/>
            <a:ext cx="2468311" cy="392415"/>
            <a:chOff x="8361788" y="2977570"/>
            <a:chExt cx="3291081" cy="523219"/>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523219"/>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Remarcar </a:t>
              </a:r>
              <a:r>
                <a:rPr lang="es-ES" sz="975" dirty="0">
                  <a:solidFill>
                    <a:prstClr val="black"/>
                  </a:solidFill>
                  <a:latin typeface="Century Gothic"/>
                </a:rPr>
                <a:t>7th St. y mejorar las intersecciones.</a:t>
              </a:r>
              <a:endParaRPr lang="en-US" sz="975" dirty="0">
                <a:solidFill>
                  <a:prstClr val="black"/>
                </a:solidFill>
                <a:latin typeface="Century Gothic"/>
              </a:endParaRP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50"/>
            <a:ext cx="3431314" cy="392415"/>
            <a:chOff x="8361788" y="3489456"/>
            <a:chExt cx="4575085" cy="523219"/>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4294853" cy="523219"/>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Remarcar </a:t>
              </a:r>
              <a:r>
                <a:rPr lang="es-ES" sz="975" dirty="0">
                  <a:solidFill>
                    <a:prstClr val="black"/>
                  </a:solidFill>
                  <a:latin typeface="Century Gothic"/>
                </a:rPr>
                <a:t>Madison para establecer 2 sentidos de circulación entre 4th y 6th St.</a:t>
              </a: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19" y="4285612"/>
            <a:ext cx="3178474" cy="782265"/>
            <a:chOff x="8357550" y="4571143"/>
            <a:chExt cx="4237966" cy="1043019"/>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0" y="4571143"/>
              <a:ext cx="3971826" cy="1043019"/>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Remarcar</a:t>
              </a:r>
              <a:r>
                <a:rPr lang="en-US" sz="975" b="1" dirty="0">
                  <a:solidFill>
                    <a:prstClr val="black"/>
                  </a:solidFill>
                  <a:latin typeface="Century Gothic"/>
                </a:rPr>
                <a:t> </a:t>
              </a:r>
              <a:r>
                <a:rPr lang="en-US" sz="975" dirty="0">
                  <a:solidFill>
                    <a:prstClr val="black"/>
                  </a:solidFill>
                  <a:latin typeface="Century Gothic"/>
                </a:rPr>
                <a:t>Oak St. para </a:t>
              </a:r>
              <a:r>
                <a:rPr lang="en-US" sz="975" dirty="0" err="1">
                  <a:solidFill>
                    <a:prstClr val="black"/>
                  </a:solidFill>
                  <a:latin typeface="Century Gothic"/>
                </a:rPr>
                <a:t>proporcionar</a:t>
              </a:r>
              <a:r>
                <a:rPr lang="en-US" sz="975" dirty="0">
                  <a:solidFill>
                    <a:prstClr val="black"/>
                  </a:solidFill>
                  <a:latin typeface="Century Gothic"/>
                </a:rPr>
                <a:t> </a:t>
              </a:r>
              <a:r>
                <a:rPr lang="en-US" sz="975" dirty="0" err="1">
                  <a:solidFill>
                    <a:prstClr val="black"/>
                  </a:solidFill>
                  <a:latin typeface="Century Gothic"/>
                </a:rPr>
                <a:t>acceso</a:t>
              </a:r>
              <a:r>
                <a:rPr lang="en-US" sz="975" dirty="0">
                  <a:solidFill>
                    <a:prstClr val="black"/>
                  </a:solidFill>
                  <a:latin typeface="Century Gothic"/>
                </a:rPr>
                <a:t> multimodal (</a:t>
              </a:r>
              <a:r>
                <a:rPr lang="en-US" sz="975" dirty="0" err="1">
                  <a:solidFill>
                    <a:prstClr val="black"/>
                  </a:solidFill>
                  <a:latin typeface="Century Gothic"/>
                </a:rPr>
                <a:t>ciclovía</a:t>
              </a:r>
              <a:r>
                <a:rPr lang="en-US" sz="975" dirty="0">
                  <a:solidFill>
                    <a:prstClr val="black"/>
                  </a:solidFill>
                  <a:latin typeface="Century Gothic"/>
                </a:rPr>
                <a:t> </a:t>
              </a:r>
              <a:r>
                <a:rPr lang="en-US" sz="975" dirty="0" err="1">
                  <a:solidFill>
                    <a:prstClr val="black"/>
                  </a:solidFill>
                  <a:latin typeface="Century Gothic"/>
                </a:rPr>
                <a:t>bidireccional</a:t>
              </a:r>
              <a:r>
                <a:rPr lang="en-US" sz="975" dirty="0">
                  <a:solidFill>
                    <a:prstClr val="black"/>
                  </a:solidFill>
                  <a:latin typeface="Century Gothic"/>
                </a:rPr>
                <a:t> de 3rd a 9th St.)</a:t>
              </a:r>
            </a:p>
            <a:p>
              <a:pPr defTabSz="342900" fontAlgn="base">
                <a:spcBef>
                  <a:spcPct val="0"/>
                </a:spcBef>
                <a:spcAft>
                  <a:spcPts val="675"/>
                </a:spcAft>
                <a:defRPr/>
              </a:pPr>
              <a:endParaRPr lang="en-US" sz="975" dirty="0">
                <a:solidFill>
                  <a:prstClr val="black"/>
                </a:solidFill>
                <a:latin typeface="Century Gothic"/>
              </a:endParaRP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954607" cy="392415"/>
            <a:chOff x="8348649" y="4045564"/>
            <a:chExt cx="327190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3" y="4045564"/>
              <a:ext cx="2999128" cy="523220"/>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Remarcar </a:t>
              </a:r>
              <a:r>
                <a:rPr lang="es-ES" sz="975" dirty="0">
                  <a:solidFill>
                    <a:prstClr val="black"/>
                  </a:solidFill>
                  <a:latin typeface="Century Gothic"/>
                </a:rPr>
                <a:t>Jackson para establecer un solo sentido de circulación </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187838"/>
            <a:chOff x="1524000" y="1470179"/>
            <a:chExt cx="6384964" cy="4187838"/>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127468" y="1489737"/>
              <a:ext cx="773435" cy="461665"/>
              <a:chOff x="11178271" y="831560"/>
              <a:chExt cx="1031246" cy="615553"/>
            </a:xfrm>
          </p:grpSpPr>
          <p:sp>
            <p:nvSpPr>
              <p:cNvPr id="45" name="TextBox 44">
                <a:extLst>
                  <a:ext uri="{FF2B5EF4-FFF2-40B4-BE49-F238E27FC236}">
                    <a16:creationId xmlns:a16="http://schemas.microsoft.com/office/drawing/2014/main" id="{D97A7279-2DD1-4C12-9AD6-FAB2041A41B8}"/>
                  </a:ext>
                </a:extLst>
              </p:cNvPr>
              <p:cNvSpPr txBox="1"/>
              <p:nvPr/>
            </p:nvSpPr>
            <p:spPr>
              <a:xfrm>
                <a:off x="11178271" y="831560"/>
                <a:ext cx="1031246" cy="61555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s-ES" sz="600" dirty="0">
                    <a:solidFill>
                      <a:prstClr val="white"/>
                    </a:solidFill>
                    <a:latin typeface="Century Gothic" panose="020B0502020202020204" pitchFamily="34" charset="0"/>
                    <a:cs typeface="Calibri" panose="020F0502020204030204" pitchFamily="34" charset="0"/>
                  </a:rPr>
                  <a:t>Ciclovía bidireccional continua hasta 9th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6" name="Arrow: Up 45">
                <a:extLst>
                  <a:ext uri="{FF2B5EF4-FFF2-40B4-BE49-F238E27FC236}">
                    <a16:creationId xmlns:a16="http://schemas.microsoft.com/office/drawing/2014/main" id="{AA4666A3-DF14-4E0A-9424-F8E7746DFFD5}"/>
                  </a:ext>
                </a:extLst>
              </p:cNvPr>
              <p:cNvSpPr/>
              <p:nvPr/>
            </p:nvSpPr>
            <p:spPr>
              <a:xfrm>
                <a:off x="12040725" y="1234870"/>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195506" y="5196352"/>
              <a:ext cx="712509" cy="461665"/>
              <a:chOff x="11231847" y="5794915"/>
              <a:chExt cx="950012" cy="615553"/>
            </a:xfrm>
          </p:grpSpPr>
          <p:sp>
            <p:nvSpPr>
              <p:cNvPr id="48" name="TextBox 47">
                <a:extLst>
                  <a:ext uri="{FF2B5EF4-FFF2-40B4-BE49-F238E27FC236}">
                    <a16:creationId xmlns:a16="http://schemas.microsoft.com/office/drawing/2014/main" id="{8F2D3DA3-9DE9-4B41-8C0C-9ED9EDD06CDF}"/>
                  </a:ext>
                </a:extLst>
              </p:cNvPr>
              <p:cNvSpPr txBox="1"/>
              <p:nvPr/>
            </p:nvSpPr>
            <p:spPr>
              <a:xfrm>
                <a:off x="11231847" y="5794915"/>
                <a:ext cx="950012" cy="61555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s-ES" sz="600" dirty="0">
                    <a:solidFill>
                      <a:prstClr val="white"/>
                    </a:solidFill>
                    <a:latin typeface="Century Gothic" panose="020B0502020202020204" pitchFamily="34" charset="0"/>
                    <a:cs typeface="Calibri" panose="020F0502020204030204" pitchFamily="34" charset="0"/>
                  </a:rPr>
                  <a:t>Ciclovía bidireccional continua hasta 3rd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2035871" y="6211370"/>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3" y="3832822"/>
              <a:ext cx="613361" cy="253916"/>
              <a:chOff x="6742222" y="3905992"/>
              <a:chExt cx="817815"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560411"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SUR</a:t>
                </a: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69" y="3586261"/>
              <a:ext cx="816033" cy="253916"/>
              <a:chOff x="5092749" y="3742227"/>
              <a:chExt cx="1088046"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7" y="3742227"/>
                <a:ext cx="804068"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NORTE</a:t>
                </a: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es-ES" dirty="0"/>
              <a:t>Diseño del proyecto: áreas seleccionadas</a:t>
            </a:r>
            <a:endParaRPr lang="en-US" dirty="0"/>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6TH STREET MIRANDO AL OESTE HACIA JACKSON STREET </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Eliminación de la rampa de salida  </a:t>
            </a:r>
          </a:p>
          <a:p>
            <a:pPr algn="ctr"/>
            <a:r>
              <a:rPr lang="es-ES" sz="1000" dirty="0"/>
              <a:t>en I-880 en dirección norte</a:t>
            </a:r>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es-ES" sz="1200" b="1" dirty="0">
                <a:solidFill>
                  <a:schemeClr val="bg1"/>
                </a:solidFill>
                <a:latin typeface="+mj-lt"/>
                <a:cs typeface="Times New Roman" panose="02020603050405020304" pitchFamily="18" charset="0"/>
              </a:rPr>
              <a:t>ESQUINA DE 5TH STREET Y JACKSON STREET MIRANDO AL OESTE </a:t>
            </a:r>
            <a:endParaRPr lang="en-US" sz="1200" b="1" dirty="0">
              <a:solidFill>
                <a:schemeClr val="bg1"/>
              </a:solidFill>
              <a:latin typeface="+mj-lt"/>
              <a:cs typeface="Times New Roman" panose="02020603050405020304" pitchFamily="18" charset="0"/>
            </a:endParaRP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Ciclovía Reubicación de la rampa de salida de Jackson Street en dirección oeste  </a:t>
            </a:r>
          </a:p>
          <a:p>
            <a:pPr algn="ctr"/>
            <a:r>
              <a:rPr lang="es-ES" sz="1000" dirty="0"/>
              <a:t>a lo largo de 5th Street </a:t>
            </a:r>
            <a:endParaRPr lang="en-US" sz="1000" dirty="0"/>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Eliminación de la rampa de salida en I-880 en dirección norte </a:t>
            </a:r>
            <a:endParaRPr lang="en-US" sz="1000" dirty="0"/>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Conector de </a:t>
            </a:r>
            <a:r>
              <a:rPr lang="es-ES" sz="1000" dirty="0" err="1"/>
              <a:t>Horseshoe</a:t>
            </a:r>
            <a:r>
              <a:rPr lang="es-ES" sz="1000" dirty="0"/>
              <a:t> bajo I-880 </a:t>
            </a:r>
            <a:endParaRPr lang="en-US" sz="1000" dirty="0"/>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t>Class IV Cycle Track</a:t>
            </a:r>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Reconstrucción del muro este para establecer un giro a la derecha desde el tubo de la calle </a:t>
            </a:r>
            <a:r>
              <a:rPr lang="es-ES" sz="1000" dirty="0" err="1"/>
              <a:t>Posey</a:t>
            </a:r>
            <a:r>
              <a:rPr lang="es-ES" sz="1000" dirty="0"/>
              <a:t> hacia la rampa de entrada de Jackson Street en dirección norte</a:t>
            </a:r>
            <a:endParaRPr lang="en-US" sz="1000" dirty="0"/>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Ampliación</a:t>
            </a:r>
            <a:r>
              <a:rPr lang="en-US" sz="1000" dirty="0"/>
              <a:t> de 6th Street </a:t>
            </a:r>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es-ES" dirty="0"/>
              <a:t>Tipos de instalaciones para bicicletas </a:t>
            </a:r>
            <a:endParaRPr lang="en-US" dirty="0"/>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713" y="1774817"/>
            <a:ext cx="2009764"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272"/>
          <a:stretch/>
        </p:blipFill>
        <p:spPr bwMode="auto">
          <a:xfrm>
            <a:off x="5119350" y="4317378"/>
            <a:ext cx="2143747" cy="1442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265989" y="3183526"/>
            <a:ext cx="867545" cy="276999"/>
          </a:xfrm>
          <a:prstGeom prst="rect">
            <a:avLst/>
          </a:prstGeom>
          <a:noFill/>
        </p:spPr>
        <p:txBody>
          <a:bodyPr wrap="none" rtlCol="0">
            <a:spAutoFit/>
          </a:bodyPr>
          <a:lstStyle/>
          <a:p>
            <a:pPr algn="l"/>
            <a:r>
              <a:rPr lang="en-US" sz="1200" b="1" dirty="0">
                <a:latin typeface="Century Gothic" panose="020B0502020202020204" pitchFamily="34" charset="0"/>
              </a:rPr>
              <a:t>0.5 </a:t>
            </a:r>
            <a:r>
              <a:rPr lang="en-US" sz="1200" b="1" dirty="0" err="1">
                <a:latin typeface="Century Gothic" panose="020B0502020202020204" pitchFamily="34" charset="0"/>
              </a:rPr>
              <a:t>millas</a:t>
            </a:r>
            <a:endParaRPr lang="en-US" sz="1200" b="1" dirty="0">
              <a:latin typeface="Century Gothic" panose="020B0502020202020204" pitchFamily="34" charset="0"/>
            </a:endParaRP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830677" cy="276999"/>
          </a:xfrm>
          <a:prstGeom prst="rect">
            <a:avLst/>
          </a:prstGeom>
          <a:noFill/>
        </p:spPr>
        <p:txBody>
          <a:bodyPr wrap="none" rtlCol="0">
            <a:spAutoFit/>
          </a:bodyPr>
          <a:lstStyle/>
          <a:p>
            <a:pPr algn="l"/>
            <a:r>
              <a:rPr lang="en-US" sz="1200" b="1" dirty="0">
                <a:latin typeface="Century Gothic" panose="020B0502020202020204" pitchFamily="34" charset="0"/>
              </a:rPr>
              <a:t>0.4 </a:t>
            </a:r>
            <a:r>
              <a:rPr lang="en-US" sz="1200" b="1" dirty="0" err="1">
                <a:latin typeface="Century Gothic" panose="020B0502020202020204" pitchFamily="34" charset="0"/>
              </a:rPr>
              <a:t>milas</a:t>
            </a:r>
            <a:endParaRPr lang="en-US" sz="1200" b="1" dirty="0">
              <a:latin typeface="Century Gothic" panose="020B0502020202020204" pitchFamily="34" charset="0"/>
            </a:endParaRP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867545" cy="276999"/>
          </a:xfrm>
          <a:prstGeom prst="rect">
            <a:avLst/>
          </a:prstGeom>
          <a:noFill/>
        </p:spPr>
        <p:txBody>
          <a:bodyPr wrap="none" rtlCol="0">
            <a:spAutoFit/>
          </a:bodyPr>
          <a:lstStyle/>
          <a:p>
            <a:pPr algn="l"/>
            <a:r>
              <a:rPr lang="en-US" sz="1200" b="1" dirty="0">
                <a:latin typeface="Century Gothic" panose="020B0502020202020204" pitchFamily="34" charset="0"/>
              </a:rPr>
              <a:t>0.8 </a:t>
            </a:r>
            <a:r>
              <a:rPr lang="en-US" sz="1200" b="1" dirty="0" err="1">
                <a:latin typeface="Century Gothic" panose="020B0502020202020204" pitchFamily="34" charset="0"/>
              </a:rPr>
              <a:t>millas</a:t>
            </a:r>
            <a:endParaRPr lang="en-US" sz="1200" b="1" dirty="0">
              <a:latin typeface="Century Gothic" panose="020B0502020202020204" pitchFamily="34" charset="0"/>
            </a:endParaRPr>
          </a:p>
        </p:txBody>
      </p:sp>
      <p:sp>
        <p:nvSpPr>
          <p:cNvPr id="12" name="TextBox 11">
            <a:extLst>
              <a:ext uri="{FF2B5EF4-FFF2-40B4-BE49-F238E27FC236}">
                <a16:creationId xmlns:a16="http://schemas.microsoft.com/office/drawing/2014/main" id="{F97E31C9-0329-48CD-96C9-9A45C0FF5F5A}"/>
              </a:ext>
            </a:extLst>
          </p:cNvPr>
          <p:cNvSpPr txBox="1"/>
          <p:nvPr/>
        </p:nvSpPr>
        <p:spPr>
          <a:xfrm>
            <a:off x="4288180" y="5552025"/>
            <a:ext cx="867545" cy="276999"/>
          </a:xfrm>
          <a:prstGeom prst="rect">
            <a:avLst/>
          </a:prstGeom>
          <a:noFill/>
        </p:spPr>
        <p:txBody>
          <a:bodyPr wrap="none" rtlCol="0">
            <a:spAutoFit/>
          </a:bodyPr>
          <a:lstStyle/>
          <a:p>
            <a:pPr algn="l"/>
            <a:r>
              <a:rPr lang="en-US" sz="1200" b="1" dirty="0">
                <a:latin typeface="Century Gothic" panose="020B0502020202020204" pitchFamily="34" charset="0"/>
              </a:rPr>
              <a:t>0.2 </a:t>
            </a:r>
            <a:r>
              <a:rPr lang="en-US" sz="1200" b="1" dirty="0" err="1">
                <a:latin typeface="Century Gothic" panose="020B0502020202020204" pitchFamily="34" charset="0"/>
              </a:rPr>
              <a:t>millas</a:t>
            </a:r>
            <a:endParaRPr lang="en-US" sz="1200" b="1" dirty="0">
              <a:latin typeface="Century Gothic" panose="020B0502020202020204" pitchFamily="34" charset="0"/>
            </a:endParaRP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s-ES" b="1" dirty="0">
                <a:solidFill>
                  <a:prstClr val="white"/>
                </a:solidFill>
                <a:latin typeface="Century Gothic" pitchFamily="34" charset="0"/>
              </a:rPr>
              <a:t>Este proyecto sumará más de 1,9 millas de nuevas instalaciones para bicicletas y  </a:t>
            </a:r>
          </a:p>
          <a:p>
            <a:pPr algn="ctr" defTabSz="685800">
              <a:defRPr/>
            </a:pPr>
            <a:r>
              <a:rPr lang="es-ES" b="1" dirty="0">
                <a:solidFill>
                  <a:prstClr val="white"/>
                </a:solidFill>
                <a:latin typeface="Century Gothic" pitchFamily="34" charset="0"/>
              </a:rPr>
              <a:t>,7 millas de aceras nuevas en el área del proyecto. </a:t>
            </a:r>
            <a:endParaRPr lang="en-US" b="1" dirty="0">
              <a:solidFill>
                <a:prstClr val="white"/>
              </a:solidFill>
              <a:latin typeface="Century Gothic" pitchFamily="34" charset="0"/>
            </a:endParaRP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500970" y="1216286"/>
            <a:ext cx="1380506" cy="523220"/>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a:t>
            </a:r>
          </a:p>
          <a:p>
            <a:pPr algn="ctr"/>
            <a:r>
              <a:rPr lang="en-US" sz="1200" dirty="0" err="1">
                <a:latin typeface="Century Gothic" panose="020B0502020202020204" pitchFamily="34" charset="0"/>
              </a:rPr>
              <a:t>Uso</a:t>
            </a:r>
            <a:r>
              <a:rPr lang="en-US" sz="1200" dirty="0">
                <a:latin typeface="Century Gothic" panose="020B0502020202020204" pitchFamily="34" charset="0"/>
              </a:rPr>
              <a:t> </a:t>
            </a:r>
            <a:r>
              <a:rPr lang="en-US" sz="1200" dirty="0" err="1">
                <a:latin typeface="Century Gothic" panose="020B0502020202020204" pitchFamily="34" charset="0"/>
              </a:rPr>
              <a:t>compartido</a:t>
            </a:r>
            <a:endParaRPr lang="en-US" sz="1200" dirty="0">
              <a:latin typeface="Century Gothic" panose="020B0502020202020204" pitchFamily="34" charset="0"/>
            </a:endParaRPr>
          </a:p>
        </p:txBody>
      </p:sp>
      <p:sp>
        <p:nvSpPr>
          <p:cNvPr id="23" name="TextBox 22">
            <a:extLst>
              <a:ext uri="{FF2B5EF4-FFF2-40B4-BE49-F238E27FC236}">
                <a16:creationId xmlns:a16="http://schemas.microsoft.com/office/drawing/2014/main" id="{01755A55-A234-4C44-9A7F-AF3AB9CB5735}"/>
              </a:ext>
            </a:extLst>
          </p:cNvPr>
          <p:cNvSpPr txBox="1"/>
          <p:nvPr/>
        </p:nvSpPr>
        <p:spPr>
          <a:xfrm>
            <a:off x="7794121" y="1216286"/>
            <a:ext cx="2896948" cy="523220"/>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II</a:t>
            </a:r>
          </a:p>
          <a:p>
            <a:pPr algn="ctr"/>
            <a:r>
              <a:rPr lang="en-US" sz="1200" dirty="0" err="1">
                <a:latin typeface="Century Gothic" panose="020B0502020202020204" pitchFamily="34" charset="0"/>
              </a:rPr>
              <a:t>Ciclovía</a:t>
            </a:r>
            <a:r>
              <a:rPr lang="en-US" sz="1200" dirty="0">
                <a:latin typeface="Century Gothic" panose="020B0502020202020204" pitchFamily="34" charset="0"/>
              </a:rPr>
              <a:t> (</a:t>
            </a:r>
            <a:r>
              <a:rPr lang="en-US" sz="1200" dirty="0" err="1">
                <a:latin typeface="Century Gothic" panose="020B0502020202020204" pitchFamily="34" charset="0"/>
              </a:rPr>
              <a:t>incluido</a:t>
            </a:r>
            <a:r>
              <a:rPr lang="en-US" sz="1200" dirty="0">
                <a:latin typeface="Century Gothic" panose="020B0502020202020204" pitchFamily="34" charset="0"/>
              </a:rPr>
              <a:t> </a:t>
            </a:r>
            <a:r>
              <a:rPr lang="en-US" sz="1200" dirty="0" err="1">
                <a:latin typeface="Century Gothic" panose="020B0502020202020204" pitchFamily="34" charset="0"/>
              </a:rPr>
              <a:t>el</a:t>
            </a:r>
            <a:r>
              <a:rPr lang="en-US" sz="1200" dirty="0">
                <a:latin typeface="Century Gothic" panose="020B0502020202020204" pitchFamily="34" charset="0"/>
              </a:rPr>
              <a:t> </a:t>
            </a:r>
            <a:r>
              <a:rPr lang="en-US" sz="1200" dirty="0" err="1">
                <a:latin typeface="Century Gothic" panose="020B0502020202020204" pitchFamily="34" charset="0"/>
              </a:rPr>
              <a:t>carril</a:t>
            </a:r>
            <a:r>
              <a:rPr lang="en-US" sz="1200" dirty="0">
                <a:latin typeface="Century Gothic" panose="020B0502020202020204" pitchFamily="34" charset="0"/>
              </a:rPr>
              <a:t> </a:t>
            </a:r>
            <a:r>
              <a:rPr lang="en-US" sz="1200" dirty="0" err="1">
                <a:latin typeface="Century Gothic" panose="020B0502020202020204" pitchFamily="34" charset="0"/>
              </a:rPr>
              <a:t>protegido</a:t>
            </a:r>
            <a:r>
              <a:rPr lang="en-US" sz="1200" dirty="0">
                <a:latin typeface="Century Gothic" panose="020B0502020202020204" pitchFamily="34" charset="0"/>
              </a:rPr>
              <a:t>)</a:t>
            </a:r>
          </a:p>
        </p:txBody>
      </p:sp>
      <p:sp>
        <p:nvSpPr>
          <p:cNvPr id="24" name="TextBox 23">
            <a:extLst>
              <a:ext uri="{FF2B5EF4-FFF2-40B4-BE49-F238E27FC236}">
                <a16:creationId xmlns:a16="http://schemas.microsoft.com/office/drawing/2014/main" id="{DFD47FB4-9886-4375-970B-DC71F8A01C21}"/>
              </a:ext>
            </a:extLst>
          </p:cNvPr>
          <p:cNvSpPr txBox="1"/>
          <p:nvPr/>
        </p:nvSpPr>
        <p:spPr>
          <a:xfrm>
            <a:off x="4677027" y="3573406"/>
            <a:ext cx="3028393" cy="707886"/>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III</a:t>
            </a:r>
          </a:p>
          <a:p>
            <a:pPr algn="ctr"/>
            <a:r>
              <a:rPr lang="en-US" sz="1200" dirty="0" err="1">
                <a:latin typeface="Century Gothic" panose="020B0502020202020204" pitchFamily="34" charset="0"/>
              </a:rPr>
              <a:t>Ciclovía</a:t>
            </a:r>
            <a:r>
              <a:rPr lang="en-US" sz="1200" dirty="0">
                <a:latin typeface="Century Gothic" panose="020B0502020202020204" pitchFamily="34" charset="0"/>
              </a:rPr>
              <a:t> </a:t>
            </a:r>
            <a:r>
              <a:rPr lang="es-ES" sz="1200" dirty="0">
                <a:latin typeface="Century Gothic" panose="020B0502020202020204" pitchFamily="34" charset="0"/>
              </a:rPr>
              <a:t>(incluida la demarcación de </a:t>
            </a:r>
          </a:p>
          <a:p>
            <a:pPr algn="ctr"/>
            <a:r>
              <a:rPr lang="es-ES" sz="1200" dirty="0">
                <a:latin typeface="Century Gothic" panose="020B0502020202020204" pitchFamily="34" charset="0"/>
              </a:rPr>
              <a:t>carril compartido, </a:t>
            </a:r>
            <a:r>
              <a:rPr lang="es-ES" sz="1200" dirty="0" err="1">
                <a:latin typeface="Century Gothic" panose="020B0502020202020204" pitchFamily="34" charset="0"/>
              </a:rPr>
              <a:t>Bike</a:t>
            </a:r>
            <a:r>
              <a:rPr lang="es-ES" sz="1200" dirty="0">
                <a:latin typeface="Century Gothic" panose="020B0502020202020204" pitchFamily="34" charset="0"/>
              </a:rPr>
              <a:t> </a:t>
            </a:r>
            <a:r>
              <a:rPr lang="es-ES" sz="1200" dirty="0" err="1">
                <a:latin typeface="Century Gothic" panose="020B0502020202020204" pitchFamily="34" charset="0"/>
              </a:rPr>
              <a:t>Blvd</a:t>
            </a:r>
            <a:r>
              <a:rPr lang="es-ES" sz="1200" dirty="0">
                <a:latin typeface="Century Gothic" panose="020B0502020202020204" pitchFamily="34" charset="0"/>
              </a:rPr>
              <a:t>.) </a:t>
            </a:r>
            <a:endParaRPr lang="en-US" sz="1200" dirty="0">
              <a:latin typeface="Century Gothic" panose="020B0502020202020204" pitchFamily="34" charset="0"/>
            </a:endParaRPr>
          </a:p>
        </p:txBody>
      </p:sp>
      <p:sp>
        <p:nvSpPr>
          <p:cNvPr id="25" name="TextBox 24">
            <a:extLst>
              <a:ext uri="{FF2B5EF4-FFF2-40B4-BE49-F238E27FC236}">
                <a16:creationId xmlns:a16="http://schemas.microsoft.com/office/drawing/2014/main" id="{ACFFD378-84F6-4AE4-B3E9-5FF0933DC359}"/>
              </a:ext>
            </a:extLst>
          </p:cNvPr>
          <p:cNvSpPr txBox="1"/>
          <p:nvPr/>
        </p:nvSpPr>
        <p:spPr>
          <a:xfrm>
            <a:off x="8400056" y="3573406"/>
            <a:ext cx="1685077" cy="523220"/>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IV</a:t>
            </a:r>
          </a:p>
          <a:p>
            <a:pPr algn="ctr"/>
            <a:r>
              <a:rPr lang="en-US" sz="1200" dirty="0" err="1">
                <a:latin typeface="Century Gothic" panose="020B0502020202020204" pitchFamily="34" charset="0"/>
              </a:rPr>
              <a:t>Pista</a:t>
            </a:r>
            <a:r>
              <a:rPr lang="en-US" sz="1200" dirty="0">
                <a:latin typeface="Century Gothic" panose="020B0502020202020204" pitchFamily="34" charset="0"/>
              </a:rPr>
              <a:t> para </a:t>
            </a:r>
            <a:r>
              <a:rPr lang="en-US" sz="1200" dirty="0" err="1">
                <a:latin typeface="Century Gothic" panose="020B0502020202020204" pitchFamily="34" charset="0"/>
              </a:rPr>
              <a:t>bicicletas</a:t>
            </a:r>
            <a:endParaRPr lang="en-US" sz="1200" dirty="0">
              <a:latin typeface="Century Gothic" panose="020B0502020202020204" pitchFamily="34" charset="0"/>
            </a:endParaRP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en-US"/>
              <a:t>Bike/Ped Safety and Access Improvements </a:t>
            </a:r>
            <a:br>
              <a:rPr lang="en-US"/>
            </a:br>
            <a:r>
              <a:rPr lang="en-US"/>
              <a:t>in Oakland</a:t>
            </a:r>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a:solidFill>
                  <a:prstClr val="black"/>
                </a:solidFill>
                <a:latin typeface="Century Gothic"/>
              </a:rPr>
            </a:br>
            <a:endParaRPr lang="en-US" sz="90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428 </a:t>
              </a:r>
            </a:p>
            <a:p>
              <a:pPr algn="ctr" defTabSz="685800">
                <a:defRPr/>
              </a:pPr>
              <a:r>
                <a:rPr lang="en-US" sz="825" b="1">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s-ES" sz="980" dirty="0">
                  <a:solidFill>
                    <a:prstClr val="black"/>
                  </a:solidFill>
                  <a:latin typeface="Century Gothic"/>
                </a:rPr>
                <a:t>Clase I: 0.5 millas </a:t>
              </a:r>
            </a:p>
            <a:p>
              <a:pPr defTabSz="342884" fontAlgn="base">
                <a:spcAft>
                  <a:spcPts val="840"/>
                </a:spcAft>
                <a:defRPr/>
              </a:pPr>
              <a:r>
                <a:rPr lang="en-US" sz="980" dirty="0" err="1">
                  <a:solidFill>
                    <a:prstClr val="black"/>
                  </a:solidFill>
                  <a:latin typeface="Century Gothic"/>
                </a:rPr>
                <a:t>Clase</a:t>
              </a:r>
              <a:r>
                <a:rPr lang="en-US" sz="980" dirty="0">
                  <a:solidFill>
                    <a:prstClr val="black"/>
                  </a:solidFill>
                  <a:latin typeface="Century Gothic"/>
                </a:rPr>
                <a:t> II – 0.4 </a:t>
              </a:r>
              <a:r>
                <a:rPr lang="en-US" sz="980" dirty="0" err="1">
                  <a:solidFill>
                    <a:prstClr val="black"/>
                  </a:solidFill>
                  <a:latin typeface="Century Gothic"/>
                </a:rPr>
                <a:t>millas</a:t>
              </a:r>
              <a:endParaRPr lang="en-US" sz="980" dirty="0">
                <a:solidFill>
                  <a:prstClr val="black"/>
                </a:solidFill>
                <a:latin typeface="Century Gothic"/>
              </a:endParaRPr>
            </a:p>
            <a:p>
              <a:pPr defTabSz="342884" fontAlgn="base">
                <a:spcAft>
                  <a:spcPts val="840"/>
                </a:spcAft>
                <a:defRPr/>
              </a:pPr>
              <a:r>
                <a:rPr lang="en-US" sz="980" dirty="0" err="1">
                  <a:solidFill>
                    <a:prstClr val="black"/>
                  </a:solidFill>
                  <a:latin typeface="Century Gothic"/>
                </a:rPr>
                <a:t>Clase</a:t>
              </a:r>
              <a:r>
                <a:rPr lang="en-US" sz="980" dirty="0">
                  <a:solidFill>
                    <a:prstClr val="black"/>
                  </a:solidFill>
                  <a:latin typeface="Century Gothic"/>
                </a:rPr>
                <a:t> III – 0.2 </a:t>
              </a:r>
              <a:r>
                <a:rPr lang="en-US" sz="980" dirty="0" err="1">
                  <a:solidFill>
                    <a:prstClr val="black"/>
                  </a:solidFill>
                  <a:latin typeface="Century Gothic"/>
                </a:rPr>
                <a:t>millas</a:t>
              </a:r>
              <a:endParaRPr lang="en-US" sz="980" dirty="0">
                <a:solidFill>
                  <a:prstClr val="black"/>
                </a:solidFill>
                <a:latin typeface="Century Gothic"/>
              </a:endParaRPr>
            </a:p>
            <a:p>
              <a:pPr defTabSz="342884" fontAlgn="base">
                <a:spcAft>
                  <a:spcPts val="840"/>
                </a:spcAft>
                <a:defRPr/>
              </a:pPr>
              <a:r>
                <a:rPr lang="en-US" sz="980" dirty="0" err="1">
                  <a:solidFill>
                    <a:prstClr val="black"/>
                  </a:solidFill>
                  <a:latin typeface="Century Gothic"/>
                </a:rPr>
                <a:t>Clase</a:t>
              </a:r>
              <a:r>
                <a:rPr lang="en-US" sz="980" dirty="0">
                  <a:solidFill>
                    <a:prstClr val="black"/>
                  </a:solidFill>
                  <a:latin typeface="Century Gothic"/>
                </a:rPr>
                <a:t> IV – 0.8 </a:t>
              </a:r>
              <a:r>
                <a:rPr lang="en-US" sz="980" dirty="0" err="1">
                  <a:solidFill>
                    <a:prstClr val="black"/>
                  </a:solidFill>
                  <a:latin typeface="Century Gothic"/>
                </a:rPr>
                <a:t>millas</a:t>
              </a:r>
              <a:endParaRPr lang="en-US" sz="980" dirty="0">
                <a:solidFill>
                  <a:prstClr val="black"/>
                </a:solidFill>
                <a:latin typeface="Century Gothic"/>
              </a:endParaRPr>
            </a:p>
            <a:p>
              <a:pPr defTabSz="342884" fontAlgn="base">
                <a:spcAft>
                  <a:spcPts val="840"/>
                </a:spcAft>
                <a:defRPr/>
              </a:pPr>
              <a:r>
                <a:rPr lang="en-US" sz="980" dirty="0">
                  <a:solidFill>
                    <a:prstClr val="black"/>
                  </a:solidFill>
                  <a:latin typeface="Century Gothic"/>
                </a:rPr>
                <a:t>Nueva </a:t>
              </a:r>
              <a:r>
                <a:rPr lang="en-US" sz="980" dirty="0" err="1">
                  <a:solidFill>
                    <a:prstClr val="black"/>
                  </a:solidFill>
                  <a:latin typeface="Century Gothic"/>
                </a:rPr>
                <a:t>acera</a:t>
              </a:r>
              <a:r>
                <a:rPr lang="en-US" sz="980" dirty="0">
                  <a:solidFill>
                    <a:prstClr val="black"/>
                  </a:solidFill>
                  <a:latin typeface="Century Gothic"/>
                </a:rPr>
                <a:t>– 0.7 </a:t>
              </a:r>
              <a:r>
                <a:rPr lang="en-US" sz="980" dirty="0" err="1">
                  <a:solidFill>
                    <a:prstClr val="black"/>
                  </a:solidFill>
                  <a:latin typeface="Century Gothic"/>
                </a:rPr>
                <a:t>millas</a:t>
              </a:r>
              <a:endParaRPr lang="en-US" sz="980" dirty="0">
                <a:solidFill>
                  <a:prstClr val="black"/>
                </a:solidFill>
                <a:latin typeface="Century Gothic"/>
              </a:endParaRP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6792" y="1899880"/>
              <a:ext cx="1745277"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Instalaciones</a:t>
              </a:r>
              <a:r>
                <a:rPr lang="en-US" sz="980" dirty="0">
                  <a:solidFill>
                    <a:prstClr val="black"/>
                  </a:solidFill>
                  <a:latin typeface="Century Gothic"/>
                </a:rPr>
                <a:t> </a:t>
              </a:r>
              <a:r>
                <a:rPr lang="en-US" sz="980" dirty="0" err="1">
                  <a:solidFill>
                    <a:prstClr val="black"/>
                  </a:solidFill>
                  <a:latin typeface="Century Gothic"/>
                </a:rPr>
                <a:t>existentes</a:t>
              </a:r>
              <a:r>
                <a:rPr lang="en-US" sz="980" dirty="0">
                  <a:solidFill>
                    <a:prstClr val="black"/>
                  </a:solidFill>
                  <a:latin typeface="Century Gothic"/>
                </a:rPr>
                <a:t> para </a:t>
              </a:r>
              <a:r>
                <a:rPr lang="en-US" sz="980" dirty="0" err="1">
                  <a:solidFill>
                    <a:prstClr val="black"/>
                  </a:solidFill>
                  <a:latin typeface="Century Gothic"/>
                </a:rPr>
                <a:t>bicicletas</a:t>
              </a:r>
              <a:endParaRPr lang="en-US" sz="980" dirty="0">
                <a:solidFill>
                  <a:prstClr val="black"/>
                </a:solidFill>
                <a:latin typeface="Century Gothic"/>
              </a:endParaRP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Acera</a:t>
              </a:r>
              <a:r>
                <a:rPr lang="en-US" sz="980" dirty="0">
                  <a:solidFill>
                    <a:prstClr val="black"/>
                  </a:solidFill>
                  <a:latin typeface="Century Gothic"/>
                </a:rPr>
                <a:t> </a:t>
              </a:r>
              <a:r>
                <a:rPr lang="en-US" sz="980" dirty="0" err="1">
                  <a:solidFill>
                    <a:prstClr val="black"/>
                  </a:solidFill>
                  <a:latin typeface="Century Gothic"/>
                </a:rPr>
                <a:t>existente</a:t>
              </a:r>
              <a:endParaRPr lang="en-US" sz="980" dirty="0">
                <a:solidFill>
                  <a:prstClr val="black"/>
                </a:solidFill>
                <a:latin typeface="Century Gothic"/>
              </a:endParaRP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361564" y="2076594"/>
            <a:ext cx="4804110" cy="3200276"/>
          </a:xfrm>
          <a:prstGeom prst="rect">
            <a:avLst/>
          </a:prstGeom>
        </p:spPr>
      </p:pic>
      <p:sp>
        <p:nvSpPr>
          <p:cNvPr id="2" name="Title 1"/>
          <p:cNvSpPr>
            <a:spLocks noGrp="1"/>
          </p:cNvSpPr>
          <p:nvPr>
            <p:ph type="title"/>
          </p:nvPr>
        </p:nvSpPr>
        <p:spPr>
          <a:xfrm>
            <a:off x="376518" y="357135"/>
            <a:ext cx="10767793" cy="971998"/>
          </a:xfrm>
        </p:spPr>
        <p:txBody>
          <a:bodyPr>
            <a:noAutofit/>
          </a:bodyPr>
          <a:lstStyle/>
          <a:p>
            <a:r>
              <a:rPr lang="es-ES" sz="3200" b="1" dirty="0"/>
              <a:t>Área del proyecto Seguridad </a:t>
            </a:r>
            <a:br>
              <a:rPr lang="es-ES" sz="3200" b="1" dirty="0"/>
            </a:br>
            <a:r>
              <a:rPr lang="es-ES" sz="3200" b="1" dirty="0"/>
              <a:t>y acceso para bicicletas/peatones </a:t>
            </a:r>
            <a:endParaRPr lang="en-US" sz="3200"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3</a:t>
            </a:r>
          </a:p>
        </p:txBody>
      </p:sp>
      <p:sp>
        <p:nvSpPr>
          <p:cNvPr id="6" name="TextBox 5"/>
          <p:cNvSpPr txBox="1"/>
          <p:nvPr/>
        </p:nvSpPr>
        <p:spPr>
          <a:xfrm>
            <a:off x="581990" y="1976025"/>
            <a:ext cx="2497571" cy="707886"/>
          </a:xfrm>
          <a:prstGeom prst="rect">
            <a:avLst/>
          </a:prstGeom>
          <a:noFill/>
        </p:spPr>
        <p:txBody>
          <a:bodyPr wrap="square" lIns="91440" tIns="45720" rIns="91440" bIns="45720" rtlCol="0" anchor="t">
            <a:spAutoFit/>
          </a:bodyPr>
          <a:lstStyle/>
          <a:p>
            <a:pPr defTabSz="457200" fontAlgn="base">
              <a:spcBef>
                <a:spcPct val="0"/>
              </a:spcBef>
              <a:spcAft>
                <a:spcPts val="1200"/>
              </a:spcAft>
              <a:defRPr/>
            </a:pPr>
            <a:r>
              <a:rPr lang="es-ES" sz="1000" dirty="0">
                <a:solidFill>
                  <a:prstClr val="black"/>
                </a:solidFill>
                <a:latin typeface="Century Gothic"/>
              </a:rPr>
              <a:t>Ensanchar y abrir la </a:t>
            </a:r>
            <a:r>
              <a:rPr lang="es-ES" sz="1000" b="1" dirty="0">
                <a:solidFill>
                  <a:prstClr val="black"/>
                </a:solidFill>
                <a:latin typeface="Century Gothic"/>
              </a:rPr>
              <a:t>pasarela </a:t>
            </a:r>
            <a:r>
              <a:rPr lang="es-ES" sz="1000" dirty="0">
                <a:solidFill>
                  <a:prstClr val="black"/>
                </a:solidFill>
                <a:latin typeface="Century Gothic"/>
              </a:rPr>
              <a:t>a través del tubo de la calle Webster y a lo largo de Webster Street que conecta con Mariner Square </a:t>
            </a:r>
            <a:r>
              <a:rPr lang="es-ES" sz="1000" dirty="0" err="1">
                <a:solidFill>
                  <a:prstClr val="black"/>
                </a:solidFill>
                <a:latin typeface="Century Gothic"/>
              </a:rPr>
              <a:t>Loop</a:t>
            </a:r>
            <a:r>
              <a:rPr lang="es-ES" sz="1000" dirty="0">
                <a:solidFill>
                  <a:prstClr val="black"/>
                </a:solidFill>
                <a:latin typeface="Century Gothic"/>
              </a:rPr>
              <a:t> (0.8 millas) </a:t>
            </a:r>
            <a:endParaRPr lang="en-US" sz="1000" dirty="0">
              <a:solidFill>
                <a:prstClr val="black"/>
              </a:solidFill>
              <a:latin typeface="Century Gothic"/>
            </a:endParaRP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4</a:t>
            </a:r>
          </a:p>
        </p:txBody>
      </p:sp>
      <p:sp>
        <p:nvSpPr>
          <p:cNvPr id="54" name="Oval 53"/>
          <p:cNvSpPr/>
          <p:nvPr/>
        </p:nvSpPr>
        <p:spPr>
          <a:xfrm>
            <a:off x="334111" y="4059809"/>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685288" y="3075703"/>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367185" y="9828"/>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451090" cy="400110"/>
          </a:xfrm>
          <a:prstGeom prst="rect">
            <a:avLst/>
          </a:prstGeom>
          <a:noFill/>
        </p:spPr>
        <p:txBody>
          <a:bodyPr wrap="square" rtlCol="0">
            <a:spAutoFit/>
          </a:bodyPr>
          <a:lstStyle/>
          <a:p>
            <a:pPr defTabSz="457200" fontAlgn="base">
              <a:spcBef>
                <a:spcPct val="0"/>
              </a:spcBef>
              <a:spcAft>
                <a:spcPts val="1200"/>
              </a:spcAft>
              <a:defRPr/>
            </a:pPr>
            <a:r>
              <a:rPr lang="es-ES" sz="1000" dirty="0">
                <a:solidFill>
                  <a:prstClr val="black"/>
                </a:solidFill>
                <a:latin typeface="Century Gothic"/>
              </a:rPr>
              <a:t>Nueva </a:t>
            </a:r>
            <a:r>
              <a:rPr lang="es-ES" sz="1000" b="1" dirty="0">
                <a:solidFill>
                  <a:prstClr val="black"/>
                </a:solidFill>
                <a:latin typeface="Century Gothic"/>
              </a:rPr>
              <a:t>ciclovía de clase II </a:t>
            </a:r>
            <a:r>
              <a:rPr lang="es-ES" sz="1000" dirty="0">
                <a:solidFill>
                  <a:prstClr val="black"/>
                </a:solidFill>
                <a:latin typeface="Century Gothic"/>
              </a:rPr>
              <a:t>en Mariner Square </a:t>
            </a:r>
            <a:r>
              <a:rPr lang="es-ES" sz="1000" dirty="0" err="1">
                <a:solidFill>
                  <a:prstClr val="black"/>
                </a:solidFill>
                <a:latin typeface="Century Gothic"/>
              </a:rPr>
              <a:t>Loop</a:t>
            </a:r>
            <a:r>
              <a:rPr lang="es-ES" sz="1000" dirty="0">
                <a:solidFill>
                  <a:prstClr val="black"/>
                </a:solidFill>
                <a:latin typeface="Century Gothic"/>
              </a:rPr>
              <a:t> (0.3 millas) </a:t>
            </a:r>
            <a:endParaRPr lang="en-US" sz="1000" dirty="0">
              <a:solidFill>
                <a:prstClr val="black"/>
              </a:solidFill>
              <a:latin typeface="Century Gothic"/>
            </a:endParaRPr>
          </a:p>
        </p:txBody>
      </p:sp>
      <p:sp>
        <p:nvSpPr>
          <p:cNvPr id="58" name="TextBox 57">
            <a:extLst>
              <a:ext uri="{FF2B5EF4-FFF2-40B4-BE49-F238E27FC236}">
                <a16:creationId xmlns:a16="http://schemas.microsoft.com/office/drawing/2014/main" id="{6DABE3F6-3AA9-4F51-B95F-151A77E54089}"/>
              </a:ext>
            </a:extLst>
          </p:cNvPr>
          <p:cNvSpPr txBox="1"/>
          <p:nvPr/>
        </p:nvSpPr>
        <p:spPr>
          <a:xfrm>
            <a:off x="581989" y="3102505"/>
            <a:ext cx="2849107" cy="400110"/>
          </a:xfrm>
          <a:prstGeom prst="rect">
            <a:avLst/>
          </a:prstGeom>
          <a:noFill/>
        </p:spPr>
        <p:txBody>
          <a:bodyPr wrap="square" rtlCol="0">
            <a:spAutoFit/>
          </a:bodyPr>
          <a:lstStyle/>
          <a:p>
            <a:pPr defTabSz="457200" fontAlgn="base">
              <a:spcBef>
                <a:spcPct val="0"/>
              </a:spcBef>
              <a:spcAft>
                <a:spcPts val="1200"/>
              </a:spcAft>
              <a:defRPr/>
            </a:pPr>
            <a:r>
              <a:rPr lang="es-ES" sz="1000" dirty="0">
                <a:solidFill>
                  <a:prstClr val="black"/>
                </a:solidFill>
                <a:latin typeface="Century Gothic"/>
              </a:rPr>
              <a:t>Añadir cruces peatonales para conectar ciclovías/carriles para peatones </a:t>
            </a:r>
            <a:endParaRPr lang="en-US" sz="1000" dirty="0">
              <a:solidFill>
                <a:prstClr val="black"/>
              </a:solidFill>
              <a:latin typeface="Century Gothic"/>
            </a:endParaRP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553998"/>
          </a:xfrm>
          <a:prstGeom prst="rect">
            <a:avLst/>
          </a:prstGeom>
          <a:noFill/>
        </p:spPr>
        <p:txBody>
          <a:bodyPr wrap="square" rtlCol="0">
            <a:spAutoFit/>
          </a:bodyPr>
          <a:lstStyle/>
          <a:p>
            <a:pPr defTabSz="457200" fontAlgn="base">
              <a:spcBef>
                <a:spcPct val="0"/>
              </a:spcBef>
              <a:spcAft>
                <a:spcPts val="1200"/>
              </a:spcAft>
              <a:defRPr/>
            </a:pPr>
            <a:r>
              <a:rPr lang="es-ES" sz="1000" b="1" dirty="0">
                <a:solidFill>
                  <a:prstClr val="black"/>
                </a:solidFill>
                <a:latin typeface="Century Gothic"/>
              </a:rPr>
              <a:t>Nueva ruta de clase I: </a:t>
            </a:r>
            <a:r>
              <a:rPr lang="es-ES" sz="1000" dirty="0">
                <a:solidFill>
                  <a:prstClr val="black"/>
                </a:solidFill>
                <a:latin typeface="Century Gothic"/>
              </a:rPr>
              <a:t>Realinear y ensanchar el sendero hasta 8 pies (0.3 millas) </a:t>
            </a:r>
            <a:endParaRPr lang="en-US" sz="1000" dirty="0">
              <a:solidFill>
                <a:prstClr val="black"/>
              </a:solidFill>
              <a:latin typeface="Century Gothic"/>
            </a:endParaRPr>
          </a:p>
        </p:txBody>
      </p:sp>
      <p:sp>
        <p:nvSpPr>
          <p:cNvPr id="60" name="TextBox 59">
            <a:extLst>
              <a:ext uri="{FF2B5EF4-FFF2-40B4-BE49-F238E27FC236}">
                <a16:creationId xmlns:a16="http://schemas.microsoft.com/office/drawing/2014/main" id="{B0CACF03-9713-4D8D-AFD9-25E05B996A51}"/>
              </a:ext>
            </a:extLst>
          </p:cNvPr>
          <p:cNvSpPr txBox="1"/>
          <p:nvPr/>
        </p:nvSpPr>
        <p:spPr>
          <a:xfrm>
            <a:off x="568091" y="3999005"/>
            <a:ext cx="2451090" cy="553998"/>
          </a:xfrm>
          <a:prstGeom prst="rect">
            <a:avLst/>
          </a:prstGeom>
          <a:noFill/>
        </p:spPr>
        <p:txBody>
          <a:bodyPr wrap="square" rtlCol="0">
            <a:spAutoFit/>
          </a:bodyPr>
          <a:lstStyle/>
          <a:p>
            <a:pPr defTabSz="457200" fontAlgn="base">
              <a:spcBef>
                <a:spcPct val="0"/>
              </a:spcBef>
              <a:defRPr/>
            </a:pPr>
            <a:r>
              <a:rPr lang="en-US" sz="1000" b="1" dirty="0" err="1">
                <a:solidFill>
                  <a:prstClr val="black"/>
                </a:solidFill>
                <a:latin typeface="Century Gothic"/>
              </a:rPr>
              <a:t>Ampliar</a:t>
            </a:r>
            <a:r>
              <a:rPr lang="en-US" sz="1000" b="1" dirty="0">
                <a:solidFill>
                  <a:prstClr val="black"/>
                </a:solidFill>
                <a:latin typeface="Century Gothic"/>
              </a:rPr>
              <a:t> la </a:t>
            </a:r>
            <a:r>
              <a:rPr lang="en-US" sz="1000" b="1" dirty="0" err="1">
                <a:solidFill>
                  <a:prstClr val="black"/>
                </a:solidFill>
                <a:latin typeface="Century Gothic"/>
              </a:rPr>
              <a:t>acera</a:t>
            </a:r>
            <a:r>
              <a:rPr lang="en-US" sz="1000" b="1" dirty="0">
                <a:solidFill>
                  <a:prstClr val="black"/>
                </a:solidFill>
                <a:latin typeface="Century Gothic"/>
              </a:rPr>
              <a:t> </a:t>
            </a:r>
            <a:r>
              <a:rPr lang="en-US" sz="1000" dirty="0" err="1">
                <a:solidFill>
                  <a:prstClr val="black"/>
                </a:solidFill>
                <a:latin typeface="Century Gothic"/>
              </a:rPr>
              <a:t>en</a:t>
            </a:r>
            <a:r>
              <a:rPr lang="en-US" sz="1000" dirty="0">
                <a:solidFill>
                  <a:prstClr val="black"/>
                </a:solidFill>
                <a:latin typeface="Century Gothic"/>
              </a:rPr>
              <a:t>  Mariner Square Loop y Mariner Square Drive (0.3 </a:t>
            </a:r>
            <a:r>
              <a:rPr lang="en-US" sz="1000" dirty="0" err="1">
                <a:solidFill>
                  <a:prstClr val="black"/>
                </a:solidFill>
                <a:latin typeface="Century Gothic"/>
              </a:rPr>
              <a:t>millas</a:t>
            </a:r>
            <a:r>
              <a:rPr lang="en-US" sz="1000" dirty="0">
                <a:solidFill>
                  <a:prstClr val="black"/>
                </a:solidFill>
                <a:latin typeface="Century Gothic"/>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36" y="155034"/>
            <a:ext cx="789318" cy="2689660"/>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Alameda</a:t>
              </a:r>
            </a:p>
            <a:p>
              <a:pPr algn="ctr" defTabSz="457200" fontAlgn="base">
                <a:spcBef>
                  <a:spcPct val="0"/>
                </a:spcBef>
                <a:spcAft>
                  <a:spcPct val="0"/>
                </a:spcAft>
                <a:defRPr/>
              </a:pPr>
              <a:r>
                <a:rPr lang="en-US" sz="1200" b="1">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Mejoras</a:t>
            </a:r>
            <a:r>
              <a:rPr lang="en-US" dirty="0"/>
              <a:t> </a:t>
            </a:r>
            <a:r>
              <a:rPr lang="en-US" dirty="0" err="1"/>
              <a:t>en</a:t>
            </a:r>
            <a:r>
              <a:rPr lang="en-US" dirty="0"/>
              <a:t> </a:t>
            </a:r>
            <a:r>
              <a:rPr lang="en-US" dirty="0" err="1"/>
              <a:t>los</a:t>
            </a:r>
            <a:r>
              <a:rPr lang="en-US" dirty="0"/>
              <a:t> </a:t>
            </a:r>
            <a:r>
              <a:rPr lang="en-US" dirty="0" err="1"/>
              <a:t>tubos</a:t>
            </a:r>
            <a:endParaRPr lang="en-US" dirty="0"/>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
        <p:nvSpPr>
          <p:cNvPr id="2" name="TextBox 1">
            <a:extLst>
              <a:ext uri="{FF2B5EF4-FFF2-40B4-BE49-F238E27FC236}">
                <a16:creationId xmlns:a16="http://schemas.microsoft.com/office/drawing/2014/main" id="{F9CF7661-6F7E-A666-AA45-FE5193EA9F5A}"/>
              </a:ext>
            </a:extLst>
          </p:cNvPr>
          <p:cNvSpPr txBox="1"/>
          <p:nvPr/>
        </p:nvSpPr>
        <p:spPr>
          <a:xfrm>
            <a:off x="4987255" y="1044715"/>
            <a:ext cx="1975607" cy="830997"/>
          </a:xfrm>
          <a:prstGeom prst="rect">
            <a:avLst/>
          </a:prstGeom>
          <a:solidFill>
            <a:schemeClr val="bg1"/>
          </a:solidFill>
        </p:spPr>
        <p:txBody>
          <a:bodyPr wrap="square" rtlCol="0">
            <a:spAutoFit/>
          </a:bodyPr>
          <a:lstStyle/>
          <a:p>
            <a:pPr algn="ctr"/>
            <a:r>
              <a:rPr lang="es-US" sz="1200" b="1" dirty="0">
                <a:effectLst/>
                <a:latin typeface="Calibri" panose="020F0502020204030204" pitchFamily="34" charset="0"/>
                <a:ea typeface="Calibri" panose="020F0502020204030204" pitchFamily="34" charset="0"/>
                <a:cs typeface="Arial" panose="020B0604020202020204" pitchFamily="34" charset="0"/>
              </a:rPr>
              <a:t>Servidumbre de mantenimiento en el paso peatonal existente en el lado oeste</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6D47A7-53F3-0075-AFCE-97ACA877AA0D}"/>
              </a:ext>
            </a:extLst>
          </p:cNvPr>
          <p:cNvSpPr/>
          <p:nvPr/>
        </p:nvSpPr>
        <p:spPr>
          <a:xfrm>
            <a:off x="6883166" y="1291905"/>
            <a:ext cx="411061" cy="209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C8317E-2DAE-2A45-FF7C-ABFD9F39F7FC}"/>
              </a:ext>
            </a:extLst>
          </p:cNvPr>
          <p:cNvSpPr txBox="1"/>
          <p:nvPr/>
        </p:nvSpPr>
        <p:spPr>
          <a:xfrm>
            <a:off x="9786252" y="1239520"/>
            <a:ext cx="1787347" cy="676467"/>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Apertura al público del paso peatonal existente en el lado este</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4B0C72-350E-FCB8-EA73-A7DE48633492}"/>
              </a:ext>
            </a:extLst>
          </p:cNvPr>
          <p:cNvSpPr txBox="1"/>
          <p:nvPr/>
        </p:nvSpPr>
        <p:spPr>
          <a:xfrm>
            <a:off x="996551" y="4275167"/>
            <a:ext cx="1389426" cy="874085"/>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Apertura al público del paso peatonal existente en el lado este</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F466493-2DCE-4CDF-57B1-DDCFE89767C7}"/>
              </a:ext>
            </a:extLst>
          </p:cNvPr>
          <p:cNvSpPr txBox="1"/>
          <p:nvPr/>
        </p:nvSpPr>
        <p:spPr>
          <a:xfrm>
            <a:off x="1817266" y="5296801"/>
            <a:ext cx="3648162"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Sección D: Mirando al norte en dirección a Oakland</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320C333-0DE1-3F4D-54E2-076B0BA7E084}"/>
              </a:ext>
            </a:extLst>
          </p:cNvPr>
          <p:cNvSpPr txBox="1"/>
          <p:nvPr/>
        </p:nvSpPr>
        <p:spPr>
          <a:xfrm>
            <a:off x="6566833" y="5296801"/>
            <a:ext cx="3648162"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Sección D: Mirando al norte en dirección a Oakland</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7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Estética</a:t>
            </a:r>
            <a:r>
              <a:rPr lang="en-US" dirty="0"/>
              <a:t>: </a:t>
            </a:r>
            <a:r>
              <a:rPr lang="en-US" dirty="0" err="1"/>
              <a:t>mapa</a:t>
            </a:r>
            <a:r>
              <a:rPr lang="en-US" dirty="0"/>
              <a:t> con </a:t>
            </a:r>
            <a:r>
              <a:rPr lang="en-US" dirty="0" err="1"/>
              <a:t>leyendas</a:t>
            </a:r>
            <a:r>
              <a:rPr lang="en-US" dirty="0"/>
              <a:t> </a:t>
            </a:r>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rotWithShape="1">
          <a:blip r:embed="rId3"/>
          <a:srcRect t="4406"/>
          <a:stretch/>
        </p:blipFill>
        <p:spPr>
          <a:xfrm>
            <a:off x="515645" y="2306972"/>
            <a:ext cx="11365058" cy="3528316"/>
          </a:xfrm>
          <a:prstGeom prst="rect">
            <a:avLst/>
          </a:prstGeom>
          <a:ln w="12700">
            <a:solidFill>
              <a:schemeClr val="tx1">
                <a:alpha val="50000"/>
              </a:schemeClr>
            </a:solidFill>
          </a:ln>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1649089" cy="1138773"/>
          </a:xfrm>
          <a:prstGeom prst="rect">
            <a:avLst/>
          </a:prstGeom>
          <a:noFill/>
        </p:spPr>
        <p:txBody>
          <a:bodyPr wrap="square">
            <a:spAutoFit/>
          </a:bodyPr>
          <a:lstStyle/>
          <a:p>
            <a:pPr marL="285750" indent="-285750" defTabSz="457200" fontAlgn="base">
              <a:buFont typeface="Arial" panose="020B0604020202020204" pitchFamily="34" charset="0"/>
              <a:buChar char="•"/>
              <a:defRPr/>
            </a:pPr>
            <a:r>
              <a:rPr lang="es-ES" sz="1700" dirty="0">
                <a:latin typeface="Century Gothic"/>
              </a:rPr>
              <a:t>Incorporación de normas para el tratamiento de propiedades históricas, incluido el tubo de la calle </a:t>
            </a:r>
            <a:r>
              <a:rPr lang="es-ES" sz="1700" dirty="0" err="1">
                <a:latin typeface="Century Gothic"/>
              </a:rPr>
              <a:t>Posey</a:t>
            </a:r>
            <a:r>
              <a:rPr lang="es-ES" sz="1700" dirty="0">
                <a:latin typeface="Century Gothic"/>
              </a:rPr>
              <a:t> </a:t>
            </a:r>
            <a:r>
              <a:rPr lang="en-US" sz="1700" dirty="0">
                <a:latin typeface="Century Gothic"/>
              </a:rPr>
              <a:t>Adhering to Built Environment Treatment Plan </a:t>
            </a:r>
          </a:p>
          <a:p>
            <a:pPr marL="285750" indent="-285750" defTabSz="457200" fontAlgn="base">
              <a:buFont typeface="Arial" panose="020B0604020202020204" pitchFamily="34" charset="0"/>
              <a:buChar char="•"/>
              <a:defRPr/>
            </a:pPr>
            <a:r>
              <a:rPr lang="es-ES" sz="1700" dirty="0">
                <a:latin typeface="Century Gothic"/>
              </a:rPr>
              <a:t>Cumplimiento del plan de tratamiento del entorno construido </a:t>
            </a:r>
          </a:p>
          <a:p>
            <a:pPr marL="285750" indent="-285750" defTabSz="457200" fontAlgn="base">
              <a:buFont typeface="Arial" panose="020B0604020202020204" pitchFamily="34" charset="0"/>
              <a:buChar char="•"/>
              <a:defRPr/>
            </a:pPr>
            <a:r>
              <a:rPr lang="es-ES" sz="1700" dirty="0">
                <a:latin typeface="Century Gothic"/>
              </a:rPr>
              <a:t>Cumplimiento de la sección 106 de la Ley Nacional para la Conservación Histórica </a:t>
            </a:r>
            <a:endParaRPr lang="en-US" sz="1700" dirty="0">
              <a:latin typeface="Century Gothic"/>
            </a:endParaRPr>
          </a:p>
        </p:txBody>
      </p:sp>
      <p:sp>
        <p:nvSpPr>
          <p:cNvPr id="9" name="Freeform: Shape 8">
            <a:extLst>
              <a:ext uri="{FF2B5EF4-FFF2-40B4-BE49-F238E27FC236}">
                <a16:creationId xmlns:a16="http://schemas.microsoft.com/office/drawing/2014/main" id="{1C276335-4F14-2B65-69F9-1B658292336A}"/>
              </a:ext>
            </a:extLst>
          </p:cNvPr>
          <p:cNvSpPr/>
          <p:nvPr/>
        </p:nvSpPr>
        <p:spPr>
          <a:xfrm>
            <a:off x="7731125" y="3348038"/>
            <a:ext cx="268459" cy="515937"/>
          </a:xfrm>
          <a:custGeom>
            <a:avLst/>
            <a:gdLst>
              <a:gd name="connsiteX0" fmla="*/ 0 w 258140"/>
              <a:gd name="connsiteY0" fmla="*/ 526256 h 526256"/>
              <a:gd name="connsiteX1" fmla="*/ 100012 w 258140"/>
              <a:gd name="connsiteY1" fmla="*/ 483393 h 526256"/>
              <a:gd name="connsiteX2" fmla="*/ 192881 w 258140"/>
              <a:gd name="connsiteY2" fmla="*/ 397668 h 526256"/>
              <a:gd name="connsiteX3" fmla="*/ 252412 w 258140"/>
              <a:gd name="connsiteY3" fmla="*/ 271462 h 526256"/>
              <a:gd name="connsiteX4" fmla="*/ 252412 w 258140"/>
              <a:gd name="connsiteY4" fmla="*/ 0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40" h="526256">
                <a:moveTo>
                  <a:pt x="0" y="526256"/>
                </a:moveTo>
                <a:cubicBezTo>
                  <a:pt x="33932" y="515540"/>
                  <a:pt x="67865" y="504824"/>
                  <a:pt x="100012" y="483393"/>
                </a:cubicBezTo>
                <a:cubicBezTo>
                  <a:pt x="132159" y="461962"/>
                  <a:pt x="167481" y="432990"/>
                  <a:pt x="192881" y="397668"/>
                </a:cubicBezTo>
                <a:cubicBezTo>
                  <a:pt x="218281" y="362346"/>
                  <a:pt x="242490" y="337740"/>
                  <a:pt x="252412" y="271462"/>
                </a:cubicBezTo>
                <a:cubicBezTo>
                  <a:pt x="262334" y="205184"/>
                  <a:pt x="257373" y="102592"/>
                  <a:pt x="252412" y="0"/>
                </a:cubicBez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B8CC08-BD7D-8AE4-E9B4-50EE199C8CEA}"/>
              </a:ext>
            </a:extLst>
          </p:cNvPr>
          <p:cNvSpPr/>
          <p:nvPr/>
        </p:nvSpPr>
        <p:spPr>
          <a:xfrm>
            <a:off x="7921625" y="3343275"/>
            <a:ext cx="31750" cy="234950"/>
          </a:xfrm>
          <a:custGeom>
            <a:avLst/>
            <a:gdLst>
              <a:gd name="connsiteX0" fmla="*/ 31750 w 31750"/>
              <a:gd name="connsiteY0" fmla="*/ 234950 h 234950"/>
              <a:gd name="connsiteX1" fmla="*/ 0 w 31750"/>
              <a:gd name="connsiteY1" fmla="*/ 0 h 234950"/>
            </a:gdLst>
            <a:ahLst/>
            <a:cxnLst>
              <a:cxn ang="0">
                <a:pos x="connsiteX0" y="connsiteY0"/>
              </a:cxn>
              <a:cxn ang="0">
                <a:pos x="connsiteX1" y="connsiteY1"/>
              </a:cxn>
            </a:cxnLst>
            <a:rect l="l" t="t" r="r" b="b"/>
            <a:pathLst>
              <a:path w="31750" h="234950">
                <a:moveTo>
                  <a:pt x="31750" y="234950"/>
                </a:moveTo>
                <a:lnTo>
                  <a:pt x="0" y="0"/>
                </a:ln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44A85C-944F-343F-2F73-7AE78F8A7482}"/>
              </a:ext>
            </a:extLst>
          </p:cNvPr>
          <p:cNvCxnSpPr>
            <a:cxnSpLocks/>
          </p:cNvCxnSpPr>
          <p:nvPr/>
        </p:nvCxnSpPr>
        <p:spPr>
          <a:xfrm>
            <a:off x="8143875" y="4264025"/>
            <a:ext cx="0" cy="22129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9E4B8-78CC-2098-FAA3-333D62618C1E}"/>
              </a:ext>
            </a:extLst>
          </p:cNvPr>
          <p:cNvCxnSpPr>
            <a:cxnSpLocks/>
          </p:cNvCxnSpPr>
          <p:nvPr/>
        </p:nvCxnSpPr>
        <p:spPr>
          <a:xfrm>
            <a:off x="8102600" y="4203700"/>
            <a:ext cx="41275" cy="6032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1626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eetDescription xmlns="8f1cd9fe-ffb6-40b1-b663-046451dad108" xsi:nil="true"/>
    <lcf76f155ced4ddcb4097134ff3c332f xmlns="8f1cd9fe-ffb6-40b1-b663-046451dad108">
      <Terms xmlns="http://schemas.microsoft.com/office/infopath/2007/PartnerControls"/>
    </lcf76f155ced4ddcb4097134ff3c332f>
    <Person xmlns="8f1cd9fe-ffb6-40b1-b663-046451dad108">
      <UserInfo>
        <DisplayName/>
        <AccountId xsi:nil="true"/>
        <AccountType/>
      </UserInfo>
    </Person>
    <TaxCatchAll xmlns="1671ffa8-28f0-40dd-94bb-3ef4298a79c8" xsi:nil="true"/>
    <SharedWithUsers xmlns="1671ffa8-28f0-40dd-94bb-3ef4298a79c8">
      <UserInfo>
        <DisplayName>Brash, Matthew [US-US]</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19" ma:contentTypeDescription="Create a new document." ma:contentTypeScope="" ma:versionID="388f8b0fd39ccda404621e04ad10dba9">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de7901a20de5687a1755b3cf8b4ff8f5"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0D4BA-596C-48DB-A5AF-83BDE6381147}">
  <ds:schemaRefs>
    <ds:schemaRef ds:uri="1671ffa8-28f0-40dd-94bb-3ef4298a79c8"/>
    <ds:schemaRef ds:uri="8f1cd9fe-ffb6-40b1-b663-046451dad10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B2C46A6-E308-4DC5-87BB-E81F07BB42C8}">
  <ds:schemaRefs>
    <ds:schemaRef ds:uri="1671ffa8-28f0-40dd-94bb-3ef4298a79c8"/>
    <ds:schemaRef ds:uri="8f1cd9fe-ffb6-40b1-b663-046451dad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D3D219-AD85-4131-95BA-7D52E39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TotalTime>
  <Words>1696</Words>
  <Application>Microsoft Office PowerPoint</Application>
  <PresentationFormat>Widescreen</PresentationFormat>
  <Paragraphs>258</Paragraphs>
  <Slides>24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Narrow</vt:lpstr>
      <vt:lpstr>Calibri</vt:lpstr>
      <vt:lpstr>Calibri Light</vt:lpstr>
      <vt:lpstr>Century Gothic</vt:lpstr>
      <vt:lpstr>Open Sans</vt:lpstr>
      <vt:lpstr>Wingdings</vt:lpstr>
      <vt:lpstr>1_Office Theme</vt:lpstr>
      <vt:lpstr>Proyecto de Acceso  Oakland Alameda</vt:lpstr>
      <vt:lpstr>Objetivo y necesidad del proyecto </vt:lpstr>
      <vt:lpstr>Mejoras en las carreteras principales </vt:lpstr>
      <vt:lpstr>Diseño del proyecto: áreas seleccionadas</vt:lpstr>
      <vt:lpstr>Tipos de instalaciones para bicicletas </vt:lpstr>
      <vt:lpstr>Bike/Ped Safety and Access Improvements  in Oakland</vt:lpstr>
      <vt:lpstr>Área del proyecto Seguridad  y acceso para bicicletas/peatones </vt:lpstr>
      <vt:lpstr>Mejoras en los tubos</vt:lpstr>
      <vt:lpstr>Estética: mapa con leyendas </vt:lpstr>
      <vt:lpstr>Estética: concepto A (al norte de I-880) </vt:lpstr>
      <vt:lpstr>Estética: concepto B (al norte de I-880) </vt:lpstr>
      <vt:lpstr>Calendario de construcción </vt:lpstr>
      <vt:lpstr>Fase de construcción 1</vt:lpstr>
      <vt:lpstr>Fase de construcción 2</vt:lpstr>
      <vt:lpstr>I-980: desvío de la rampa de salida de Jackson Street </vt:lpstr>
      <vt:lpstr>Desvío de la rampa de salida de Oak Street </vt:lpstr>
      <vt:lpstr>SB I-880: desvío en la rampa de entrada </vt:lpstr>
      <vt:lpstr>Desvío en el tubo de la calle Posey </vt:lpstr>
      <vt:lpstr>Desvío en el tubo de la calle Webster </vt:lpstr>
      <vt:lpstr>Mantenimiento de la movilidad de peatones y ciclistas </vt:lpstr>
      <vt:lpstr>Cronograma del proyecto</vt:lpstr>
      <vt:lpstr>Fuentes de financiación ($ X 1,000) </vt:lpstr>
      <vt:lpstr>Preguntas contact@alamedactc.org</vt:lpstr>
      <vt:lpstr>¡Muchas gracias!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Joshua Francis</cp:lastModifiedBy>
  <cp:revision>14</cp:revision>
  <dcterms:created xsi:type="dcterms:W3CDTF">2018-01-17T22:21:07Z</dcterms:created>
  <dcterms:modified xsi:type="dcterms:W3CDTF">2023-09-12T19:26:49Z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ClassificationContentMarkingHeaderLocations">
    <vt:lpwstr>1_Office Theme:8</vt:lpwstr>
  </property>
  <property fmtid="{D5CDD505-2E9C-101B-9397-08002B2CF9AE}" pid="5" name="ClassificationContentMarkingHeaderText">
    <vt:lpwstr>Sensitive</vt:lpwstr>
  </property>
  <property fmtid="{D5CDD505-2E9C-101B-9397-08002B2CF9AE}" pid="6" name="MSIP_Label_0008d3e4-f847-4182-a1fb-fb9d345a0f05_ActionId">
    <vt:lpwstr>acf9f560-0d65-413c-995f-fd31f643890f</vt:lpwstr>
  </property>
  <property fmtid="{D5CDD505-2E9C-101B-9397-08002B2CF9AE}" pid="7" name="MSIP_Label_0008d3e4-f847-4182-a1fb-fb9d345a0f05_Method">
    <vt:lpwstr>Privileged</vt:lpwstr>
  </property>
  <property fmtid="{D5CDD505-2E9C-101B-9397-08002B2CF9AE}" pid="8" name="MSIP_Label_0008d3e4-f847-4182-a1fb-fb9d345a0f05_SetDate">
    <vt:lpwstr>2023-09-06T21:35:32Z</vt:lpwstr>
  </property>
  <property fmtid="{D5CDD505-2E9C-101B-9397-08002B2CF9AE}" pid="9" name="MSIP_Label_0008d3e4-f847-4182-a1fb-fb9d345a0f05_Enabled">
    <vt:lpwstr>true</vt:lpwstr>
  </property>
  <property fmtid="{D5CDD505-2E9C-101B-9397-08002B2CF9AE}" pid="10" name="MSIP_Label_0008d3e4-f847-4182-a1fb-fb9d345a0f05_SiteId">
    <vt:lpwstr>8d088ff8-7e52-4d0f-8187-dcd9ca37815a</vt:lpwstr>
  </property>
  <property fmtid="{D5CDD505-2E9C-101B-9397-08002B2CF9AE}" pid="11" name="MSIP_Label_0008d3e4-f847-4182-a1fb-fb9d345a0f05_Name">
    <vt:lpwstr>0008d3e4-f847-4182-a1fb-fb9d345a0f05</vt:lpwstr>
  </property>
  <property fmtid="{D5CDD505-2E9C-101B-9397-08002B2CF9AE}" pid="12" name="MSIP_Label_0008d3e4-f847-4182-a1fb-fb9d345a0f05_ContentBits">
    <vt:lpwstr>0</vt:lpwstr>
  </property>
</Properties>
</file>