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0"/>
  </p:notesMasterIdLst>
  <p:handoutMasterIdLst>
    <p:handoutMasterId r:id="rId31"/>
  </p:handoutMasterIdLst>
  <p:sldIdLst>
    <p:sldId id="256" r:id="rId5"/>
    <p:sldId id="261" r:id="rId6"/>
    <p:sldId id="1215" r:id="rId7"/>
    <p:sldId id="1234" r:id="rId8"/>
    <p:sldId id="1208" r:id="rId9"/>
    <p:sldId id="1209" r:id="rId10"/>
    <p:sldId id="1236" r:id="rId11"/>
    <p:sldId id="1217" r:id="rId12"/>
    <p:sldId id="1216" r:id="rId13"/>
    <p:sldId id="1253" r:id="rId14"/>
    <p:sldId id="1254" r:id="rId15"/>
    <p:sldId id="1255" r:id="rId16"/>
    <p:sldId id="1249" r:id="rId17"/>
    <p:sldId id="1237" r:id="rId18"/>
    <p:sldId id="1238" r:id="rId19"/>
    <p:sldId id="1239" r:id="rId20"/>
    <p:sldId id="1240" r:id="rId21"/>
    <p:sldId id="1241" r:id="rId22"/>
    <p:sldId id="1242" r:id="rId23"/>
    <p:sldId id="1243" r:id="rId24"/>
    <p:sldId id="1248" r:id="rId25"/>
    <p:sldId id="1218" r:id="rId26"/>
    <p:sldId id="1250" r:id="rId27"/>
    <p:sldId id="1251" r:id="rId28"/>
    <p:sldId id="12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9AD"/>
    <a:srgbClr val="FFFFE5"/>
    <a:srgbClr val="FFFFF3"/>
    <a:srgbClr val="0069AA"/>
    <a:srgbClr val="E58E1A"/>
    <a:srgbClr val="F0F5FA"/>
    <a:srgbClr val="FFFFFF"/>
    <a:srgbClr val="7F7F7F"/>
    <a:srgbClr val="4F81BD"/>
    <a:srgbClr val="F57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E4953-EE15-4743-AFA8-8A18435C9074}" v="69" dt="2023-09-05T20:57:37.099"/>
    <p1510:client id="{E8D99783-E388-4CD4-B3EE-FD9BAE44C951}" v="305" dt="2023-09-05T23:05:01.500"/>
    <p1510:client id="{F06BCEE8-1E9E-4003-888F-DED7C8E9C4DA}" v="167" dt="2023-09-06T01:19:36.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0"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9/6/2023</a:t>
            </a:fld>
            <a:endParaRPr lang="en-US" dirty="0"/>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dirty="0"/>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9/6/2023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dirty="0"/>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dirty="0"/>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12</a:t>
            </a:fld>
            <a:endParaRPr lang="en-US" dirty="0"/>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22</a:t>
            </a:fld>
            <a:endParaRPr lang="en-US" dirty="0"/>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23</a:t>
            </a:fld>
            <a:endParaRPr lang="en-US" dirty="0"/>
          </a:p>
        </p:txBody>
      </p:sp>
    </p:spTree>
    <p:extLst>
      <p:ext uri="{BB962C8B-B14F-4D97-AF65-F5344CB8AC3E}">
        <p14:creationId xmlns:p14="http://schemas.microsoft.com/office/powerpoint/2010/main" val="108134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24</a:t>
            </a:fld>
            <a:endParaRPr lang="en-US" dirty="0"/>
          </a:p>
        </p:txBody>
      </p:sp>
    </p:spTree>
    <p:extLst>
      <p:ext uri="{BB962C8B-B14F-4D97-AF65-F5344CB8AC3E}">
        <p14:creationId xmlns:p14="http://schemas.microsoft.com/office/powerpoint/2010/main" val="254967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3021EF26-68AA-4D50-98B7-CE76261FC051}" type="slidenum">
              <a:rPr lang="en-US" smtClean="0"/>
              <a:t>25</a:t>
            </a:fld>
            <a:endParaRPr lang="en-US" dirty="0"/>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dirty="0"/>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overhaul of the roadway infrastructure is necessary to achieve the project purpose.  </a:t>
            </a:r>
          </a:p>
          <a:p>
            <a:r>
              <a:rPr lang="en-US" dirty="0"/>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dirty="0"/>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dirty="0"/>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Oakland, Chinatown, Jack London and Bike East Bay have been essential in the formulation of this preliminary Bike/Ped Safety and Access plan in Oakland.  In the coming months, the details will continue to be refined. </a:t>
            </a:r>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dirty="0"/>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Alameda side of the tunnel, 0.5 mile of bicycle and pedestrian improvements provide safety, access and connectivity from the nearby facilities.</a:t>
            </a:r>
          </a:p>
          <a:p>
            <a:r>
              <a:rPr lang="en-US" dirty="0"/>
              <a:t>We thank Alameda City staff for their input in this preliminary plan.</a:t>
            </a:r>
          </a:p>
          <a:p>
            <a:endParaRPr lang="en-US" dirty="0"/>
          </a:p>
          <a:p>
            <a:r>
              <a:rPr lang="en-US" dirty="0"/>
              <a:t>The yellow highlights the improvements with or without Webster Tube improvements.</a:t>
            </a:r>
            <a:endParaRPr lang="en-US" b="1" dirty="0"/>
          </a:p>
          <a:p>
            <a:pPr marL="171450" indent="-171450" defTabSz="914237">
              <a:buFont typeface="Arial" panose="020B0604020202020204" pitchFamily="34" charset="0"/>
              <a:buChar char="•"/>
              <a:defRPr/>
            </a:pPr>
            <a:r>
              <a:rPr lang="en-US" b="1" dirty="0"/>
              <a:t>On Oakland side, Harrison St connects to Posey Tube.</a:t>
            </a:r>
          </a:p>
          <a:p>
            <a:pPr marL="171450" indent="-171450" defTabSz="914237">
              <a:buFont typeface="Arial" panose="020B0604020202020204" pitchFamily="34" charset="0"/>
              <a:buChar char="•"/>
              <a:defRPr/>
            </a:pPr>
            <a:r>
              <a:rPr lang="en-US" b="1" dirty="0"/>
              <a:t>On Alameda side, Posey Tube connects to Webster St.  Webster Tube connects to Webster St Tube.</a:t>
            </a:r>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9/6/2023</a:t>
            </a:fld>
            <a:endParaRPr kumimoji="0" lang="en-US" sz="1300" b="0" i="0" u="none" strike="noStrike" kern="1200" cap="none" spc="0" normalizeH="0" baseline="0" noProof="0" dirty="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dirty="0"/>
          </a:p>
          <a:p>
            <a:r>
              <a:rPr lang="en-US" b="1" dirty="0"/>
              <a:t>Cost of Webster Tube and associated improvements is $7,400,000. </a:t>
            </a:r>
            <a:endParaRPr lang="en-US" b="1" baseline="0" dirty="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Webster Tube: Existing maintenance path is about 2.5’ wide and is currently not accessible to public. There is no existing path on the other side of Webster Tube. </a:t>
            </a:r>
            <a:endParaRPr lang="en-US" dirty="0"/>
          </a:p>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dirty="0"/>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dirty="0"/>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E051BD9-6ACB-424C-97B8-9D698C4AEF8F}" type="datetime1">
              <a:rPr lang="en-US" smtClean="0"/>
              <a:t>9/6/2023</a:t>
            </a:fld>
            <a:endParaRPr lang="en-US" dirty="0"/>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dirty="0"/>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dirty="0">
                <a:solidFill>
                  <a:srgbClr val="0069AA"/>
                </a:solidFill>
                <a:latin typeface="+mn-lt"/>
              </a:rPr>
              <a:t>OAKLAND ALAMEDA ACCESS PROJECT</a:t>
            </a:r>
            <a:endParaRPr lang="en-US" sz="1600" dirty="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dirty="0">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
        <p:nvSpPr>
          <p:cNvPr id="8" name="TextBox 7">
            <a:extLst>
              <a:ext uri="{FF2B5EF4-FFF2-40B4-BE49-F238E27FC236}">
                <a16:creationId xmlns:a16="http://schemas.microsoft.com/office/drawing/2014/main" id="{920C15CE-AB1D-2757-0EFB-DFE6487FA9E3}"/>
              </a:ext>
            </a:extLst>
          </p:cNvPr>
          <p:cNvSpPr txBox="1"/>
          <p:nvPr userDrawn="1">
            <p:extLst>
              <p:ext uri="{1162E1C5-73C7-4A58-AE30-91384D911F3F}">
                <p184:classification xmlns:p184="http://schemas.microsoft.com/office/powerpoint/2018/4/main" xmlns="" val="hdr"/>
              </p:ext>
            </p:extLst>
          </p:nvPr>
        </p:nvSpPr>
        <p:spPr>
          <a:xfrm>
            <a:off x="190500" y="190500"/>
            <a:ext cx="519113" cy="152400"/>
          </a:xfrm>
          <a:prstGeom prst="rect">
            <a:avLst/>
          </a:prstGeom>
        </p:spPr>
        <p:txBody>
          <a:bodyPr horzOverflow="overflow" lIns="0" tIns="0" rIns="0" bIns="0">
            <a:spAutoFit/>
          </a:bodyPr>
          <a:lstStyle/>
          <a:p>
            <a:pPr algn="l"/>
            <a:r>
              <a:rPr lang="en-US" sz="1000" dirty="0">
                <a:solidFill>
                  <a:srgbClr val="000000"/>
                </a:solidFill>
                <a:latin typeface="Franklin Gothic Book" panose="020B0503020102020204" pitchFamily="34" charset="0"/>
              </a:rPr>
              <a:t>Sensitive</a:t>
            </a:r>
          </a:p>
        </p:txBody>
      </p:sp>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Oakland Alameda Access Project</a:t>
            </a:r>
          </a:p>
        </p:txBody>
      </p:sp>
      <p:sp>
        <p:nvSpPr>
          <p:cNvPr id="3" name="Subtitle 2"/>
          <p:cNvSpPr>
            <a:spLocks noGrp="1"/>
          </p:cNvSpPr>
          <p:nvPr>
            <p:ph type="subTitle" idx="1"/>
          </p:nvPr>
        </p:nvSpPr>
        <p:spPr>
          <a:xfrm>
            <a:off x="189284" y="3587932"/>
            <a:ext cx="7095436" cy="432116"/>
          </a:xfrm>
        </p:spPr>
        <p:txBody>
          <a:bodyPr>
            <a:noAutofit/>
          </a:bodyPr>
          <a:lstStyle/>
          <a:p>
            <a:r>
              <a:rPr lang="en-US" sz="2800" spc="20" dirty="0"/>
              <a:t>Providing Access and Connections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Aesthetics-Key Map</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lvl="0" indent="-285750" defTabSz="457200" fontAlgn="base">
              <a:lnSpc>
                <a:spcPct val="100000"/>
              </a:lnSpc>
              <a:buClrTx/>
              <a:buFont typeface="Arial" panose="020B0604020202020204" pitchFamily="34" charset="0"/>
              <a:buChar char="•"/>
              <a:defRPr/>
            </a:pPr>
            <a:r>
              <a:rPr lang="en-US" sz="1800" dirty="0">
                <a:latin typeface="Century Gothic"/>
              </a:rPr>
              <a:t>Incorporating Standards for Treatment of Historic Properties including Posey Tube</a:t>
            </a:r>
          </a:p>
          <a:p>
            <a:pPr lvl="0" indent="-285750" defTabSz="457200" fontAlgn="base">
              <a:lnSpc>
                <a:spcPct val="100000"/>
              </a:lnSpc>
              <a:buClrTx/>
              <a:buFont typeface="Arial" panose="020B0604020202020204" pitchFamily="34" charset="0"/>
              <a:buChar char="•"/>
              <a:defRPr/>
            </a:pPr>
            <a:r>
              <a:rPr lang="en-US" sz="1800" dirty="0">
                <a:latin typeface="Century Gothic"/>
              </a:rPr>
              <a:t>Adhering to Built Environment Treatment Plan</a:t>
            </a:r>
            <a:r>
              <a:rPr lang="en-US" sz="1800" dirty="0">
                <a:effectLst/>
                <a:latin typeface="Calibri" panose="020F0502020204030204" pitchFamily="34" charset="0"/>
                <a:ea typeface="Calibri" panose="020F0502020204030204" pitchFamily="34" charset="0"/>
              </a:rPr>
              <a:t> </a:t>
            </a:r>
          </a:p>
          <a:p>
            <a:pPr lvl="0" indent="-285750" defTabSz="457200" fontAlgn="base">
              <a:lnSpc>
                <a:spcPct val="100000"/>
              </a:lnSpc>
              <a:buClrTx/>
              <a:buFont typeface="Arial" panose="020B0604020202020204" pitchFamily="34" charset="0"/>
              <a:buChar char="•"/>
              <a:defRPr/>
            </a:pPr>
            <a:r>
              <a:rPr lang="en-US" sz="1800" dirty="0">
                <a:latin typeface="Century Gothic"/>
              </a:rPr>
              <a:t>Compliance with Section 106 of the National Historic Preservation Act</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Tree>
    <p:extLst>
      <p:ext uri="{BB962C8B-B14F-4D97-AF65-F5344CB8AC3E}">
        <p14:creationId xmlns:p14="http://schemas.microsoft.com/office/powerpoint/2010/main" val="33863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Aesthetics-Concept A (north of I-880)</a:t>
            </a:r>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Aesthetics-Concept B (south of I-880)</a:t>
            </a:r>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a:latin typeface="Century Gothic"/>
              </a:rPr>
              <a:t>Construction Schedule</a:t>
            </a:r>
            <a:endParaRPr lang="en-US" dirty="0"/>
          </a:p>
        </p:txBody>
      </p:sp>
      <p:pic>
        <p:nvPicPr>
          <p:cNvPr id="4" name="Picture 3">
            <a:extLst>
              <a:ext uri="{FF2B5EF4-FFF2-40B4-BE49-F238E27FC236}">
                <a16:creationId xmlns:a16="http://schemas.microsoft.com/office/drawing/2014/main" id="{C1197C21-035F-E755-FEC5-EC035F4B11F4}"/>
              </a:ext>
            </a:extLst>
          </p:cNvPr>
          <p:cNvPicPr>
            <a:picLocks noChangeAspect="1"/>
          </p:cNvPicPr>
          <p:nvPr/>
        </p:nvPicPr>
        <p:blipFill>
          <a:blip r:embed="rId2"/>
          <a:stretch>
            <a:fillRect/>
          </a:stretch>
        </p:blipFill>
        <p:spPr>
          <a:xfrm>
            <a:off x="1054436" y="2408074"/>
            <a:ext cx="10083128" cy="1383323"/>
          </a:xfrm>
          <a:prstGeom prst="rect">
            <a:avLst/>
          </a:prstGeom>
        </p:spPr>
      </p:pic>
    </p:spTree>
    <p:extLst>
      <p:ext uri="{BB962C8B-B14F-4D97-AF65-F5344CB8AC3E}">
        <p14:creationId xmlns:p14="http://schemas.microsoft.com/office/powerpoint/2010/main" val="377155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en-US" dirty="0">
                <a:latin typeface="Century Gothic"/>
              </a:rPr>
              <a:t>Construction – Stage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a:solidFill>
                  <a:schemeClr val="accent3">
                    <a:lumMod val="75000"/>
                  </a:schemeClr>
                </a:solidFill>
                <a:latin typeface="Century Gothic"/>
              </a:rPr>
              <a:t>Duration (1.5 YEARS)</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9" name="Picture 8">
            <a:extLst>
              <a:ext uri="{FF2B5EF4-FFF2-40B4-BE49-F238E27FC236}">
                <a16:creationId xmlns:a16="http://schemas.microsoft.com/office/drawing/2014/main" id="{D6EE0801-232A-4ACC-528E-8FB3C9A6FBD0}"/>
              </a:ext>
            </a:extLst>
          </p:cNvPr>
          <p:cNvPicPr>
            <a:picLocks noChangeAspect="1"/>
          </p:cNvPicPr>
          <p:nvPr/>
        </p:nvPicPr>
        <p:blipFill>
          <a:blip r:embed="rId4"/>
          <a:stretch>
            <a:fillRect/>
          </a:stretch>
        </p:blipFill>
        <p:spPr>
          <a:xfrm>
            <a:off x="8298205" y="952408"/>
            <a:ext cx="3122683" cy="4794159"/>
          </a:xfrm>
          <a:prstGeom prst="rect">
            <a:avLst/>
          </a:prstGeom>
        </p:spPr>
      </p:pic>
    </p:spTree>
    <p:extLst>
      <p:ext uri="{BB962C8B-B14F-4D97-AF65-F5344CB8AC3E}">
        <p14:creationId xmlns:p14="http://schemas.microsoft.com/office/powerpoint/2010/main" val="146928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en-US" dirty="0"/>
              <a:t>Construction – Stage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a:solidFill>
                  <a:schemeClr val="accent3">
                    <a:lumMod val="75000"/>
                  </a:schemeClr>
                </a:solidFill>
                <a:latin typeface="Century Gothic"/>
              </a:rPr>
              <a:t>Duration (1 YEAR)</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8096528" y="1053697"/>
            <a:ext cx="2749426" cy="4586947"/>
          </a:xfrm>
          <a:prstGeom prst="rect">
            <a:avLst/>
          </a:prstGeom>
        </p:spPr>
      </p:pic>
    </p:spTree>
    <p:extLst>
      <p:ext uri="{BB962C8B-B14F-4D97-AF65-F5344CB8AC3E}">
        <p14:creationId xmlns:p14="http://schemas.microsoft.com/office/powerpoint/2010/main" val="321252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8689844" cy="832745"/>
          </a:xfrm>
        </p:spPr>
        <p:txBody>
          <a:bodyPr>
            <a:normAutofit fontScale="90000"/>
          </a:bodyPr>
          <a:lstStyle/>
          <a:p>
            <a:r>
              <a:rPr lang="en-US" dirty="0"/>
              <a:t>I-980 Jackson Street Off Ramp Detour</a:t>
            </a:r>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Approximately 1 year to Demolish existing structure, realign and construct new structure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dirty="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11th Street to Jackson Street</a:t>
            </a:r>
          </a:p>
        </p:txBody>
      </p:sp>
    </p:spTree>
    <p:extLst>
      <p:ext uri="{BB962C8B-B14F-4D97-AF65-F5344CB8AC3E}">
        <p14:creationId xmlns:p14="http://schemas.microsoft.com/office/powerpoint/2010/main" val="30250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a:bodyPr>
          <a:lstStyle/>
          <a:p>
            <a:r>
              <a:rPr lang="en-US" dirty="0">
                <a:latin typeface="Century Gothic"/>
              </a:rPr>
              <a:t>Oak Street Off-Ramp Detour</a:t>
            </a: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and Weekend closures for ramp improvements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Broadway Exit and loop back on 7th Street</a:t>
            </a:r>
          </a:p>
        </p:txBody>
      </p:sp>
    </p:spTree>
    <p:extLst>
      <p:ext uri="{BB962C8B-B14F-4D97-AF65-F5344CB8AC3E}">
        <p14:creationId xmlns:p14="http://schemas.microsoft.com/office/powerpoint/2010/main" val="375346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Approximately 6 months to demolish and reconstruct retaining wall along SB I-880</a:t>
            </a: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7th Street to Madison Street to 5th Street</a:t>
            </a: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6274448" cy="832745"/>
          </a:xfrm>
        </p:spPr>
        <p:txBody>
          <a:bodyPr>
            <a:normAutofit fontScale="90000"/>
          </a:bodyPr>
          <a:lstStyle/>
          <a:p>
            <a:r>
              <a:rPr lang="en-US" dirty="0"/>
              <a:t>SB I-880 On-Ramp Detour</a:t>
            </a:r>
          </a:p>
        </p:txBody>
      </p:sp>
    </p:spTree>
    <p:extLst>
      <p:ext uri="{BB962C8B-B14F-4D97-AF65-F5344CB8AC3E}">
        <p14:creationId xmlns:p14="http://schemas.microsoft.com/office/powerpoint/2010/main" val="119813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Posey Tube Detour</a:t>
            </a:r>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and Weekend closures for structure demolition and traffic control set up</a:t>
            </a: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Lincoln Ave to Park Street to NB I-880 and exiting on Oak Street</a:t>
            </a:r>
          </a:p>
        </p:txBody>
      </p:sp>
    </p:spTree>
    <p:extLst>
      <p:ext uri="{BB962C8B-B14F-4D97-AF65-F5344CB8AC3E}">
        <p14:creationId xmlns:p14="http://schemas.microsoft.com/office/powerpoint/2010/main" val="425309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Purpose and Need</a:t>
            </a:r>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Improve multimodal </a:t>
            </a:r>
            <a:r>
              <a:rPr lang="en-US" sz="2400" b="1" u="sng" dirty="0">
                <a:solidFill>
                  <a:srgbClr val="0069AA"/>
                </a:solidFill>
                <a:latin typeface="Century Gothic"/>
              </a:rPr>
              <a:t>safety</a:t>
            </a:r>
            <a:r>
              <a:rPr lang="en-US" sz="2400" dirty="0">
                <a:solidFill>
                  <a:srgbClr val="0069AA"/>
                </a:solidFill>
                <a:latin typeface="Century Gothic"/>
              </a:rPr>
              <a:t> </a:t>
            </a:r>
            <a:r>
              <a:rPr lang="en-US" sz="2400" dirty="0">
                <a:latin typeface="Century Gothic"/>
              </a:rPr>
              <a:t>and reduce conflicts between regional and local traffic</a:t>
            </a:r>
          </a:p>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Enhance bicycle and pedestrian </a:t>
            </a:r>
            <a:r>
              <a:rPr lang="en-US" sz="2400" b="1" u="sng" dirty="0">
                <a:solidFill>
                  <a:srgbClr val="0069AA"/>
                </a:solidFill>
                <a:latin typeface="Century Gothic"/>
              </a:rPr>
              <a:t>accessibility and connectivity</a:t>
            </a:r>
            <a:r>
              <a:rPr lang="en-US" sz="2400" dirty="0">
                <a:latin typeface="Century Gothic"/>
              </a:rPr>
              <a:t> within the project study area</a:t>
            </a:r>
          </a:p>
          <a:p>
            <a:pPr marL="284163" lvl="0" indent="-284163" defTabSz="457200" fontAlgn="base">
              <a:lnSpc>
                <a:spcPct val="100000"/>
              </a:lnSpc>
              <a:spcBef>
                <a:spcPts val="600"/>
              </a:spcBef>
              <a:spcAft>
                <a:spcPts val="1200"/>
              </a:spcAft>
              <a:buClrTx/>
              <a:buFont typeface="Arial" charset="0"/>
              <a:buChar char="•"/>
              <a:defRPr/>
            </a:pPr>
            <a:r>
              <a:rPr lang="en-US" sz="2400" dirty="0">
                <a:latin typeface="Century Gothic"/>
              </a:rPr>
              <a:t>Improve </a:t>
            </a:r>
            <a:r>
              <a:rPr lang="en-US" sz="2400" b="1" u="sng" dirty="0">
                <a:solidFill>
                  <a:srgbClr val="0069AA"/>
                </a:solidFill>
                <a:latin typeface="Century Gothic"/>
              </a:rPr>
              <a:t>mobility</a:t>
            </a:r>
            <a:r>
              <a:rPr lang="en-US" sz="2400" dirty="0">
                <a:latin typeface="Century Gothic"/>
              </a:rPr>
              <a:t> and accessibility for travelers between I-880, SR-260, City of Oakland downtown neighborhoods, and the City of Alameda </a:t>
            </a:r>
          </a:p>
          <a:p>
            <a:pPr marL="284163" lvl="0" indent="-284163" defTabSz="457200" fontAlgn="base">
              <a:lnSpc>
                <a:spcPct val="100000"/>
              </a:lnSpc>
              <a:spcBef>
                <a:spcPts val="600"/>
              </a:spcBef>
              <a:spcAft>
                <a:spcPts val="1200"/>
              </a:spcAft>
              <a:buClrTx/>
              <a:buFont typeface="Arial" charset="0"/>
              <a:buChar char="•"/>
              <a:defRPr/>
            </a:pPr>
            <a:r>
              <a:rPr lang="en-US" sz="2400" b="1" u="sng" dirty="0">
                <a:solidFill>
                  <a:srgbClr val="0069AA"/>
                </a:solidFill>
                <a:latin typeface="Century Gothic"/>
              </a:rPr>
              <a:t>Reduce freeway-bound regional traffic</a:t>
            </a:r>
            <a:r>
              <a:rPr lang="en-US" sz="2400" b="1" dirty="0">
                <a:latin typeface="Century Gothic"/>
              </a:rPr>
              <a:t> </a:t>
            </a:r>
            <a:r>
              <a:rPr lang="en-US" sz="2400" dirty="0">
                <a:latin typeface="Century Gothic"/>
              </a:rPr>
              <a:t>and congestion on local roadways and in area neighborhoods</a:t>
            </a: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fontScale="90000"/>
          </a:bodyPr>
          <a:lstStyle/>
          <a:p>
            <a:r>
              <a:rPr lang="en-US" dirty="0"/>
              <a:t>Webster Tube Detour</a:t>
            </a:r>
          </a:p>
        </p:txBody>
      </p:sp>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Nighttime closures for  traffic control set up</a:t>
            </a: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a:cs typeface="Calibri"/>
              </a:rPr>
              <a:t>Detour will re-route drivers via SB I-880 to 23rd Street to Park Street to Lincoln Ave</a:t>
            </a:r>
          </a:p>
        </p:txBody>
      </p:sp>
    </p:spTree>
    <p:extLst>
      <p:ext uri="{BB962C8B-B14F-4D97-AF65-F5344CB8AC3E}">
        <p14:creationId xmlns:p14="http://schemas.microsoft.com/office/powerpoint/2010/main" val="1468976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0235833" cy="832745"/>
          </a:xfrm>
        </p:spPr>
        <p:txBody>
          <a:bodyPr>
            <a:normAutofit/>
          </a:bodyPr>
          <a:lstStyle/>
          <a:p>
            <a:r>
              <a:rPr lang="en-US" dirty="0">
                <a:latin typeface="Century Gothic"/>
              </a:rPr>
              <a:t>Maintaining Pedestrian and Bike Mobility</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en-US" sz="1600" dirty="0">
                <a:latin typeface="Century Gothic"/>
              </a:rPr>
              <a:t>Temporary Pedestrian Paths during construction will provide protected walkways around the construction work zones</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Century Gothic"/>
              </a:rPr>
              <a:t>When existing Class I, II and IV bike facilities are impacted by construction activities Class III bike routes will be provided</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a:t>Project Schedule</a:t>
            </a:r>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dirty="0"/>
          </a:p>
          <a:p>
            <a:endParaRPr lang="en-US" dirty="0"/>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2787703007"/>
              </p:ext>
            </p:extLst>
          </p:nvPr>
        </p:nvGraphicFramePr>
        <p:xfrm>
          <a:off x="570155" y="1590048"/>
          <a:ext cx="11069249" cy="3545067"/>
        </p:xfrm>
        <a:graphic>
          <a:graphicData uri="http://schemas.openxmlformats.org/drawingml/2006/table">
            <a:tbl>
              <a:tblPr firstRow="1" bandRow="1">
                <a:tableStyleId>{93296810-A885-4BE3-A3E7-6D5BEEA58F35}</a:tableStyleId>
              </a:tblPr>
              <a:tblGrid>
                <a:gridCol w="7334325">
                  <a:extLst>
                    <a:ext uri="{9D8B030D-6E8A-4147-A177-3AD203B41FA5}">
                      <a16:colId xmlns:a16="http://schemas.microsoft.com/office/drawing/2014/main" val="555330267"/>
                    </a:ext>
                  </a:extLst>
                </a:gridCol>
                <a:gridCol w="3734924">
                  <a:extLst>
                    <a:ext uri="{9D8B030D-6E8A-4147-A177-3AD203B41FA5}">
                      <a16:colId xmlns:a16="http://schemas.microsoft.com/office/drawing/2014/main" val="3023133202"/>
                    </a:ext>
                  </a:extLst>
                </a:gridCol>
              </a:tblGrid>
              <a:tr h="589675">
                <a:tc>
                  <a:txBody>
                    <a:bodyPr/>
                    <a:lstStyle/>
                    <a:p>
                      <a:r>
                        <a:rPr lang="en-US" sz="2600" dirty="0"/>
                        <a:t>Project Milestone</a:t>
                      </a:r>
                    </a:p>
                  </a:txBody>
                  <a:tcPr anchor="ctr">
                    <a:solidFill>
                      <a:srgbClr val="0069AA"/>
                    </a:solidFill>
                  </a:tcPr>
                </a:tc>
                <a:tc>
                  <a:txBody>
                    <a:bodyPr/>
                    <a:lstStyle/>
                    <a:p>
                      <a:pPr marL="91440"/>
                      <a:r>
                        <a:rPr lang="en-US" sz="2600" dirty="0"/>
                        <a:t>Schedule By Phase</a:t>
                      </a:r>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a:latin typeface="Century Gothic" panose="020B0502020202020204" pitchFamily="34" charset="0"/>
                        </a:rPr>
                        <a:t>Scoping</a:t>
                      </a:r>
                    </a:p>
                  </a:txBody>
                  <a:tcPr>
                    <a:solidFill>
                      <a:srgbClr val="F0F5FA"/>
                    </a:solidFill>
                  </a:tcPr>
                </a:tc>
                <a:tc>
                  <a:txBody>
                    <a:bodyPr/>
                    <a:lstStyle/>
                    <a:p>
                      <a:r>
                        <a:rPr lang="en-US" b="0" dirty="0">
                          <a:latin typeface="Century Gothic" panose="020B0502020202020204" pitchFamily="34" charset="0"/>
                        </a:rPr>
                        <a:t>Summer 2009 - Spring 2011</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dirty="0">
                          <a:latin typeface="Century Gothic" panose="020B0502020202020204" pitchFamily="34" charset="0"/>
                        </a:rPr>
                        <a:t>Preliminary Engineering/Environmental</a:t>
                      </a:r>
                    </a:p>
                  </a:txBody>
                  <a:tcPr>
                    <a:noFill/>
                  </a:tcPr>
                </a:tc>
                <a:tc>
                  <a:txBody>
                    <a:bodyPr/>
                    <a:lstStyle/>
                    <a:p>
                      <a:r>
                        <a:rPr lang="en-US" b="0" dirty="0">
                          <a:latin typeface="Century Gothic" panose="020B0502020202020204" pitchFamily="34" charset="0"/>
                        </a:rPr>
                        <a:t>Fall 2017 to Early 2022</a:t>
                      </a:r>
                    </a:p>
                  </a:txBody>
                  <a:tcPr>
                    <a:noFill/>
                  </a:tcPr>
                </a:tc>
                <a:extLst>
                  <a:ext uri="{0D108BD9-81ED-4DB2-BD59-A6C34878D82A}">
                    <a16:rowId xmlns:a16="http://schemas.microsoft.com/office/drawing/2014/main" val="2704877164"/>
                  </a:ext>
                </a:extLst>
              </a:tr>
              <a:tr h="478290">
                <a:tc>
                  <a:txBody>
                    <a:bodyPr/>
                    <a:lstStyle/>
                    <a:p>
                      <a:r>
                        <a:rPr lang="en-US" b="0" dirty="0">
                          <a:latin typeface="Century Gothic" panose="020B0502020202020204" pitchFamily="34" charset="0"/>
                        </a:rPr>
                        <a:t>Final Design</a:t>
                      </a:r>
                    </a:p>
                  </a:txBody>
                  <a:tcPr>
                    <a:solidFill>
                      <a:srgbClr val="F0F5FA"/>
                    </a:solidFill>
                  </a:tcPr>
                </a:tc>
                <a:tc>
                  <a:txBody>
                    <a:bodyPr/>
                    <a:lstStyle/>
                    <a:p>
                      <a:r>
                        <a:rPr lang="en-US" b="0" dirty="0">
                          <a:latin typeface="Century Gothic" panose="020B0502020202020204" pitchFamily="34" charset="0"/>
                        </a:rPr>
                        <a:t>February 2022 to Fall 2024</a:t>
                      </a:r>
                    </a:p>
                  </a:txBody>
                  <a:tcPr>
                    <a:solidFill>
                      <a:srgbClr val="F0F5FA"/>
                    </a:solidFill>
                  </a:tcPr>
                </a:tc>
                <a:extLst>
                  <a:ext uri="{0D108BD9-81ED-4DB2-BD59-A6C34878D82A}">
                    <a16:rowId xmlns:a16="http://schemas.microsoft.com/office/drawing/2014/main" val="2680242908"/>
                  </a:ext>
                </a:extLst>
              </a:tr>
              <a:tr h="478290">
                <a:tc>
                  <a:txBody>
                    <a:bodyPr/>
                    <a:lstStyle/>
                    <a:p>
                      <a:r>
                        <a:rPr lang="en-US" b="0" dirty="0">
                          <a:latin typeface="Century Gothic" panose="020B0502020202020204" pitchFamily="34" charset="0"/>
                        </a:rPr>
                        <a:t>Project Advertisement/Bidding Process</a:t>
                      </a:r>
                    </a:p>
                  </a:txBody>
                  <a:tcPr>
                    <a:noFill/>
                  </a:tcPr>
                </a:tc>
                <a:tc>
                  <a:txBody>
                    <a:bodyPr/>
                    <a:lstStyle/>
                    <a:p>
                      <a:r>
                        <a:rPr lang="en-US" b="0" dirty="0">
                          <a:latin typeface="Century Gothic" panose="020B0502020202020204" pitchFamily="34" charset="0"/>
                        </a:rPr>
                        <a:t>Early 2022 to Fall 2024</a:t>
                      </a:r>
                    </a:p>
                  </a:txBody>
                  <a:tcPr>
                    <a:noFill/>
                  </a:tcPr>
                </a:tc>
                <a:extLst>
                  <a:ext uri="{0D108BD9-81ED-4DB2-BD59-A6C34878D82A}">
                    <a16:rowId xmlns:a16="http://schemas.microsoft.com/office/drawing/2014/main" val="2917533362"/>
                  </a:ext>
                </a:extLst>
              </a:tr>
              <a:tr h="478290">
                <a:tc>
                  <a:txBody>
                    <a:bodyPr/>
                    <a:lstStyle/>
                    <a:p>
                      <a:r>
                        <a:rPr lang="en-US" b="0" dirty="0">
                          <a:latin typeface="Century Gothic" panose="020B0502020202020204" pitchFamily="34" charset="0"/>
                        </a:rPr>
                        <a:t>Construction</a:t>
                      </a:r>
                    </a:p>
                  </a:txBody>
                  <a:tcPr>
                    <a:solidFill>
                      <a:srgbClr val="F0F5FA"/>
                    </a:solidFill>
                  </a:tcPr>
                </a:tc>
                <a:tc>
                  <a:txBody>
                    <a:bodyPr/>
                    <a:lstStyle/>
                    <a:p>
                      <a:r>
                        <a:rPr lang="en-US" b="0" dirty="0">
                          <a:latin typeface="Century Gothic" panose="020B0502020202020204" pitchFamily="34" charset="0"/>
                        </a:rPr>
                        <a:t>Spring 2025 to Late 2027</a:t>
                      </a:r>
                    </a:p>
                  </a:txBody>
                  <a:tcPr>
                    <a:solidFill>
                      <a:srgbClr val="F0F5FA"/>
                    </a:solidFill>
                  </a:tcPr>
                </a:tc>
                <a:extLst>
                  <a:ext uri="{0D108BD9-81ED-4DB2-BD59-A6C34878D82A}">
                    <a16:rowId xmlns:a16="http://schemas.microsoft.com/office/drawing/2014/main" val="851107940"/>
                  </a:ext>
                </a:extLst>
              </a:tr>
              <a:tr h="478290">
                <a:tc>
                  <a:txBody>
                    <a:bodyPr/>
                    <a:lstStyle/>
                    <a:p>
                      <a:r>
                        <a:rPr lang="en-US" b="0" dirty="0">
                          <a:latin typeface="Century Gothic" panose="020B0502020202020204" pitchFamily="34" charset="0"/>
                        </a:rPr>
                        <a:t>*Design has achieved 65% milestone and is progressing to 95%</a:t>
                      </a: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a:t>Funding Sources ($ X 1,000)</a:t>
            </a:r>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dirty="0"/>
          </a:p>
          <a:p>
            <a:endParaRPr lang="en-US" dirty="0"/>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957791851"/>
              </p:ext>
            </p:extLst>
          </p:nvPr>
        </p:nvGraphicFramePr>
        <p:xfrm>
          <a:off x="559134" y="1575571"/>
          <a:ext cx="11069249" cy="1998812"/>
        </p:xfrm>
        <a:graphic>
          <a:graphicData uri="http://schemas.openxmlformats.org/drawingml/2006/table">
            <a:tbl>
              <a:tblPr firstRow="1" bandRow="1">
                <a:effectLst>
                  <a:outerShdw blurRad="50800" dist="50800" dir="5400000" algn="ctr" rotWithShape="0">
                    <a:schemeClr val="bg1"/>
                  </a:outerShdw>
                </a:effectLst>
                <a:tableStyleId>{93296810-A885-4BE3-A3E7-6D5BEEA58F35}</a:tableStyleId>
              </a:tblPr>
              <a:tblGrid>
                <a:gridCol w="7344135">
                  <a:extLst>
                    <a:ext uri="{9D8B030D-6E8A-4147-A177-3AD203B41FA5}">
                      <a16:colId xmlns:a16="http://schemas.microsoft.com/office/drawing/2014/main" val="555330267"/>
                    </a:ext>
                  </a:extLst>
                </a:gridCol>
                <a:gridCol w="3725114">
                  <a:extLst>
                    <a:ext uri="{9D8B030D-6E8A-4147-A177-3AD203B41FA5}">
                      <a16:colId xmlns:a16="http://schemas.microsoft.com/office/drawing/2014/main" val="3023133202"/>
                    </a:ext>
                  </a:extLst>
                </a:gridCol>
              </a:tblGrid>
              <a:tr h="563942">
                <a:tc>
                  <a:txBody>
                    <a:bodyPr/>
                    <a:lstStyle/>
                    <a:p>
                      <a:r>
                        <a:rPr lang="en-US" b="0" u="none" baseline="0" dirty="0">
                          <a:solidFill>
                            <a:schemeClr val="tx1"/>
                          </a:solidFill>
                          <a:latin typeface="Century Gothic" panose="020B0502020202020204" pitchFamily="34" charset="0"/>
                        </a:rPr>
                        <a:t>Alameda CTC Local Funds</a:t>
                      </a:r>
                    </a:p>
                  </a:txBody>
                  <a:tcPr>
                    <a:solidFill>
                      <a:srgbClr val="F0F5FA"/>
                    </a:solidFill>
                  </a:tcPr>
                </a:tc>
                <a:tc>
                  <a:txBody>
                    <a:bodyPr/>
                    <a:lstStyle/>
                    <a:p>
                      <a:r>
                        <a:rPr lang="en-US" b="0" u="none" baseline="0" dirty="0">
                          <a:solidFill>
                            <a:schemeClr val="tx1"/>
                          </a:solidFill>
                          <a:latin typeface="Century Gothic" panose="020B0502020202020204" pitchFamily="34" charset="0"/>
                        </a:rPr>
                        <a:t>$81,546</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u="none" baseline="0" dirty="0">
                          <a:latin typeface="Century Gothic" panose="020B0502020202020204" pitchFamily="34" charset="0"/>
                        </a:rPr>
                        <a:t>State</a:t>
                      </a:r>
                    </a:p>
                  </a:txBody>
                  <a:tcPr>
                    <a:noFill/>
                  </a:tcPr>
                </a:tc>
                <a:tc>
                  <a:txBody>
                    <a:bodyPr/>
                    <a:lstStyle/>
                    <a:p>
                      <a:r>
                        <a:rPr lang="en-US" b="0" u="none" baseline="0" dirty="0">
                          <a:latin typeface="Century Gothic" panose="020B0502020202020204" pitchFamily="34" charset="0"/>
                        </a:rPr>
                        <a:t>$37,116</a:t>
                      </a:r>
                    </a:p>
                  </a:txBody>
                  <a:tcPr>
                    <a:noFill/>
                  </a:tcPr>
                </a:tc>
                <a:extLst>
                  <a:ext uri="{0D108BD9-81ED-4DB2-BD59-A6C34878D82A}">
                    <a16:rowId xmlns:a16="http://schemas.microsoft.com/office/drawing/2014/main" val="2704877164"/>
                  </a:ext>
                </a:extLst>
              </a:tr>
              <a:tr h="478290">
                <a:tc>
                  <a:txBody>
                    <a:bodyPr/>
                    <a:lstStyle/>
                    <a:p>
                      <a:r>
                        <a:rPr lang="en-US" b="0" u="none" baseline="0" dirty="0">
                          <a:latin typeface="Century Gothic" panose="020B0502020202020204" pitchFamily="34" charset="0"/>
                        </a:rPr>
                        <a:t>TBD</a:t>
                      </a:r>
                    </a:p>
                  </a:txBody>
                  <a:tcPr>
                    <a:solidFill>
                      <a:srgbClr val="F0F5FA"/>
                    </a:solidFill>
                  </a:tcPr>
                </a:tc>
                <a:tc>
                  <a:txBody>
                    <a:bodyPr/>
                    <a:lstStyle/>
                    <a:p>
                      <a:r>
                        <a:rPr lang="en-US" b="0" u="none" baseline="0" dirty="0">
                          <a:latin typeface="Century Gothic" panose="020B0502020202020204" pitchFamily="34" charset="0"/>
                        </a:rPr>
                        <a:t>$33,255</a:t>
                      </a:r>
                    </a:p>
                  </a:txBody>
                  <a:tcPr>
                    <a:solidFill>
                      <a:srgbClr val="F0F5FA"/>
                    </a:solidFill>
                  </a:tcPr>
                </a:tc>
                <a:extLst>
                  <a:ext uri="{0D108BD9-81ED-4DB2-BD59-A6C34878D82A}">
                    <a16:rowId xmlns:a16="http://schemas.microsoft.com/office/drawing/2014/main" val="2680242908"/>
                  </a:ext>
                </a:extLst>
              </a:tr>
              <a:tr h="478290">
                <a:tc>
                  <a:txBody>
                    <a:bodyPr/>
                    <a:lstStyle/>
                    <a:p>
                      <a:r>
                        <a:rPr lang="en-US" b="1" u="none" baseline="0" dirty="0">
                          <a:latin typeface="Century Gothic" panose="020B0502020202020204" pitchFamily="34" charset="0"/>
                        </a:rPr>
                        <a:t>Total</a:t>
                      </a:r>
                    </a:p>
                  </a:txBody>
                  <a:tcPr>
                    <a:noFill/>
                  </a:tcPr>
                </a:tc>
                <a:tc>
                  <a:txBody>
                    <a:bodyPr/>
                    <a:lstStyle/>
                    <a:p>
                      <a:r>
                        <a:rPr lang="en-US" b="1" u="none" baseline="0" dirty="0">
                          <a:latin typeface="Century Gothic" panose="020B0502020202020204" pitchFamily="34" charset="0"/>
                        </a:rPr>
                        <a:t>$151,917</a:t>
                      </a:r>
                    </a:p>
                  </a:txBody>
                  <a:tcPr>
                    <a:noFill/>
                  </a:tcPr>
                </a:tc>
                <a:extLst>
                  <a:ext uri="{0D108BD9-81ED-4DB2-BD59-A6C34878D82A}">
                    <a16:rowId xmlns:a16="http://schemas.microsoft.com/office/drawing/2014/main" val="2917533362"/>
                  </a:ext>
                </a:extLst>
              </a:tr>
            </a:tbl>
          </a:graphicData>
        </a:graphic>
      </p:graphicFrame>
      <p:graphicFrame>
        <p:nvGraphicFramePr>
          <p:cNvPr id="6" name="Table 5">
            <a:extLst>
              <a:ext uri="{FF2B5EF4-FFF2-40B4-BE49-F238E27FC236}">
                <a16:creationId xmlns:a16="http://schemas.microsoft.com/office/drawing/2014/main" id="{650EC555-B493-49D4-E886-12B40192F641}"/>
              </a:ext>
            </a:extLst>
          </p:cNvPr>
          <p:cNvGraphicFramePr>
            <a:graphicFrameLocks noGrp="1"/>
          </p:cNvGraphicFramePr>
          <p:nvPr>
            <p:extLst>
              <p:ext uri="{D42A27DB-BD31-4B8C-83A1-F6EECF244321}">
                <p14:modId xmlns:p14="http://schemas.microsoft.com/office/powerpoint/2010/main" val="3734761393"/>
              </p:ext>
            </p:extLst>
          </p:nvPr>
        </p:nvGraphicFramePr>
        <p:xfrm>
          <a:off x="559134" y="1575572"/>
          <a:ext cx="11070891" cy="2015354"/>
        </p:xfrm>
        <a:graphic>
          <a:graphicData uri="http://schemas.openxmlformats.org/drawingml/2006/table">
            <a:tbl>
              <a:tblPr/>
              <a:tblGrid>
                <a:gridCol w="11070891">
                  <a:extLst>
                    <a:ext uri="{9D8B030D-6E8A-4147-A177-3AD203B41FA5}">
                      <a16:colId xmlns:a16="http://schemas.microsoft.com/office/drawing/2014/main" val="207149521"/>
                    </a:ext>
                  </a:extLst>
                </a:gridCol>
              </a:tblGrid>
              <a:tr h="201535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48981290"/>
                  </a:ext>
                </a:extLst>
              </a:tr>
            </a:tbl>
          </a:graphicData>
        </a:graphic>
      </p:graphicFrame>
    </p:spTree>
    <p:extLst>
      <p:ext uri="{BB962C8B-B14F-4D97-AF65-F5344CB8AC3E}">
        <p14:creationId xmlns:p14="http://schemas.microsoft.com/office/powerpoint/2010/main" val="109832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Questions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390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Thank you!</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en-US" dirty="0"/>
              <a:t>Major Roadway Improvements</a:t>
            </a:r>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dirty="0">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416078"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Construct </a:t>
              </a:r>
              <a:r>
                <a:rPr lang="en-US" sz="975" dirty="0">
                  <a:solidFill>
                    <a:prstClr val="black"/>
                  </a:solidFill>
                  <a:latin typeface="Century Gothic"/>
                </a:rPr>
                <a:t>right-turn from Posey Tube onto Horseshoe to NB Jackson St on-ramp</a:t>
              </a: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Realign</a:t>
              </a:r>
              <a:r>
                <a:rPr lang="en-US" sz="975" dirty="0">
                  <a:solidFill>
                    <a:prstClr val="black"/>
                  </a:solidFill>
                  <a:latin typeface="Century Gothic"/>
                </a:rPr>
                <a:t> WB I-980 Jackson St off-ramp and reconstruct 5</a:t>
              </a:r>
              <a:r>
                <a:rPr lang="en-US" sz="975" baseline="30000" dirty="0">
                  <a:solidFill>
                    <a:prstClr val="black"/>
                  </a:solidFill>
                  <a:latin typeface="Century Gothic"/>
                </a:rPr>
                <a:t>th</a:t>
              </a:r>
              <a:r>
                <a:rPr lang="en-US" sz="975" dirty="0">
                  <a:solidFill>
                    <a:prstClr val="black"/>
                  </a:solidFill>
                  <a:latin typeface="Century Gothic"/>
                </a:rPr>
                <a:t> St</a:t>
              </a: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2663763" cy="692497"/>
            <a:chOff x="8359519" y="2072379"/>
            <a:chExt cx="3551684"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3265780" cy="923329"/>
            </a:xfrm>
            <a:prstGeom prst="rect">
              <a:avLst/>
            </a:prstGeom>
            <a:noFill/>
          </p:spPr>
          <p:txBody>
            <a:bodyPr wrap="square" rtlCol="0">
              <a:spAutoFit/>
            </a:bodyPr>
            <a:lstStyle/>
            <a:p>
              <a:pPr defTabSz="342900" fontAlgn="base">
                <a:spcBef>
                  <a:spcPct val="0"/>
                </a:spcBef>
                <a:spcAft>
                  <a:spcPts val="900"/>
                </a:spcAft>
                <a:defRPr/>
              </a:pPr>
              <a:r>
                <a:rPr lang="en-US" sz="975" b="1" dirty="0">
                  <a:solidFill>
                    <a:prstClr val="black"/>
                  </a:solidFill>
                  <a:latin typeface="Century Gothic"/>
                </a:rPr>
                <a:t>Widen</a:t>
              </a:r>
              <a:r>
                <a:rPr lang="en-US" sz="975" dirty="0">
                  <a:solidFill>
                    <a:prstClr val="black"/>
                  </a:solidFill>
                  <a:latin typeface="Century Gothic"/>
                </a:rPr>
                <a:t> NB I-880 Oak off-ramp, </a:t>
              </a:r>
              <a:r>
                <a:rPr lang="en-US" sz="975" b="1" dirty="0">
                  <a:solidFill>
                    <a:prstClr val="black"/>
                  </a:solidFill>
                  <a:latin typeface="Century Gothic"/>
                </a:rPr>
                <a:t>remove</a:t>
              </a:r>
              <a:r>
                <a:rPr lang="en-US" sz="975" dirty="0">
                  <a:solidFill>
                    <a:prstClr val="black"/>
                  </a:solidFill>
                  <a:latin typeface="Century Gothic"/>
                </a:rPr>
                <a:t> NB I-880 Broadway off-ramp, </a:t>
              </a:r>
              <a:r>
                <a:rPr lang="en-US" sz="975" b="1" dirty="0">
                  <a:solidFill>
                    <a:prstClr val="black"/>
                  </a:solidFill>
                  <a:latin typeface="Century Gothic"/>
                </a:rPr>
                <a:t>reconstruct</a:t>
              </a:r>
              <a:r>
                <a:rPr lang="en-US" sz="975" dirty="0">
                  <a:solidFill>
                    <a:prstClr val="black"/>
                  </a:solidFill>
                  <a:latin typeface="Century Gothic"/>
                </a:rPr>
                <a:t> 6</a:t>
              </a:r>
              <a:r>
                <a:rPr lang="en-US" sz="975" baseline="30000" dirty="0">
                  <a:solidFill>
                    <a:prstClr val="black"/>
                  </a:solidFill>
                  <a:latin typeface="Century Gothic"/>
                </a:rPr>
                <a:t>th</a:t>
              </a:r>
              <a:r>
                <a:rPr lang="en-US" sz="975" dirty="0">
                  <a:solidFill>
                    <a:prstClr val="black"/>
                  </a:solidFill>
                  <a:latin typeface="Century Gothic"/>
                </a:rPr>
                <a:t> St for multi-modal access (Oak St to Washington St)</a:t>
              </a: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68"/>
            <a:ext cx="2423201" cy="392415"/>
            <a:chOff x="8355826" y="5283083"/>
            <a:chExt cx="3230934"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20"/>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Reconfigure</a:t>
              </a:r>
              <a:r>
                <a:rPr lang="en-US" sz="975" dirty="0">
                  <a:solidFill>
                    <a:prstClr val="black"/>
                  </a:solidFill>
                  <a:latin typeface="Century Gothic"/>
                </a:rPr>
                <a:t> intersections at Broadway and 6</a:t>
              </a:r>
              <a:r>
                <a:rPr lang="en-US" sz="975" baseline="30000" dirty="0">
                  <a:solidFill>
                    <a:prstClr val="black"/>
                  </a:solidFill>
                  <a:latin typeface="Century Gothic"/>
                </a:rPr>
                <a:t>th</a:t>
              </a:r>
              <a:r>
                <a:rPr lang="en-US" sz="975" dirty="0">
                  <a:solidFill>
                    <a:prstClr val="black"/>
                  </a:solidFill>
                  <a:latin typeface="Century Gothic"/>
                </a:rPr>
                <a:t> and 5</a:t>
              </a:r>
              <a:r>
                <a:rPr lang="en-US" sz="975" baseline="30000" dirty="0">
                  <a:solidFill>
                    <a:prstClr val="black"/>
                  </a:solidFill>
                  <a:latin typeface="Century Gothic"/>
                </a:rPr>
                <a:t>th</a:t>
              </a:r>
              <a:r>
                <a:rPr lang="en-US" sz="975" dirty="0">
                  <a:solidFill>
                    <a:prstClr val="black"/>
                  </a:solidFill>
                  <a:latin typeface="Century Gothic"/>
                </a:rPr>
                <a:t> St</a:t>
              </a: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7</a:t>
              </a:r>
              <a:r>
                <a:rPr lang="en-US" sz="975" baseline="30000" dirty="0">
                  <a:solidFill>
                    <a:prstClr val="black"/>
                  </a:solidFill>
                  <a:latin typeface="Century Gothic"/>
                </a:rPr>
                <a:t>th</a:t>
              </a:r>
              <a:r>
                <a:rPr lang="en-US" sz="975" dirty="0">
                  <a:solidFill>
                    <a:prstClr val="black"/>
                  </a:solidFill>
                  <a:latin typeface="Century Gothic"/>
                </a:rPr>
                <a:t> St and improve intersections</a:t>
              </a: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4"/>
            <a:ext cx="2561266" cy="542456"/>
            <a:chOff x="8361788" y="3489456"/>
            <a:chExt cx="3415021" cy="723275"/>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134789" cy="723275"/>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Madison</a:t>
              </a:r>
              <a:br>
                <a:rPr lang="en-US" sz="975" dirty="0">
                  <a:solidFill>
                    <a:prstClr val="black"/>
                  </a:solidFill>
                  <a:latin typeface="Century Gothic"/>
                </a:rPr>
              </a:br>
              <a:r>
                <a:rPr lang="en-US" sz="975" dirty="0">
                  <a:solidFill>
                    <a:prstClr val="black"/>
                  </a:solidFill>
                  <a:latin typeface="Century Gothic"/>
                </a:rPr>
                <a:t>for 2-way travel between 4</a:t>
              </a:r>
              <a:r>
                <a:rPr lang="en-US" sz="975" baseline="30000" dirty="0">
                  <a:solidFill>
                    <a:prstClr val="black"/>
                  </a:solidFill>
                  <a:latin typeface="Century Gothic"/>
                </a:rPr>
                <a:t>th</a:t>
              </a:r>
              <a:r>
                <a:rPr lang="en-US" sz="975" dirty="0">
                  <a:solidFill>
                    <a:prstClr val="black"/>
                  </a:solidFill>
                  <a:latin typeface="Century Gothic"/>
                </a:rPr>
                <a:t> to 6</a:t>
              </a:r>
              <a:r>
                <a:rPr lang="en-US" sz="975" baseline="30000" dirty="0">
                  <a:solidFill>
                    <a:prstClr val="black"/>
                  </a:solidFill>
                  <a:latin typeface="Century Gothic"/>
                </a:rPr>
                <a:t>th</a:t>
              </a:r>
              <a:r>
                <a:rPr lang="en-US" sz="975" dirty="0">
                  <a:solidFill>
                    <a:prstClr val="black"/>
                  </a:solidFill>
                  <a:latin typeface="Century Gothic"/>
                </a:rPr>
                <a:t>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9" y="4285609"/>
            <a:ext cx="2488256" cy="692497"/>
            <a:chOff x="8357550" y="4571143"/>
            <a:chExt cx="3317675" cy="923329"/>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1" y="4571143"/>
              <a:ext cx="3051534" cy="923329"/>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Oak St</a:t>
              </a:r>
              <a:br>
                <a:rPr lang="en-US" sz="975" dirty="0">
                  <a:solidFill>
                    <a:prstClr val="black"/>
                  </a:solidFill>
                  <a:latin typeface="Century Gothic"/>
                </a:rPr>
              </a:br>
              <a:r>
                <a:rPr lang="en-US" sz="975" dirty="0">
                  <a:solidFill>
                    <a:prstClr val="black"/>
                  </a:solidFill>
                  <a:latin typeface="Century Gothic"/>
                </a:rPr>
                <a:t>for multimodal access</a:t>
              </a:r>
              <a:br>
                <a:rPr lang="en-US" sz="975" dirty="0">
                  <a:solidFill>
                    <a:prstClr val="black"/>
                  </a:solidFill>
                  <a:latin typeface="Century Gothic"/>
                </a:rPr>
              </a:br>
              <a:r>
                <a:rPr lang="en-US" sz="975" dirty="0">
                  <a:solidFill>
                    <a:prstClr val="black"/>
                  </a:solidFill>
                  <a:latin typeface="Century Gothic"/>
                </a:rPr>
                <a:t>(2-way cycle track from 3</a:t>
              </a:r>
              <a:r>
                <a:rPr lang="en-US" sz="975" baseline="30000" dirty="0">
                  <a:solidFill>
                    <a:prstClr val="black"/>
                  </a:solidFill>
                  <a:latin typeface="Century Gothic"/>
                </a:rPr>
                <a:t>rd</a:t>
              </a:r>
              <a:r>
                <a:rPr lang="en-US" sz="975" dirty="0">
                  <a:solidFill>
                    <a:prstClr val="black"/>
                  </a:solidFill>
                  <a:latin typeface="Century Gothic"/>
                </a:rPr>
                <a:t> to 9</a:t>
              </a:r>
              <a:r>
                <a:rPr lang="en-US" sz="975" baseline="30000" dirty="0">
                  <a:solidFill>
                    <a:prstClr val="black"/>
                  </a:solidFill>
                  <a:latin typeface="Century Gothic"/>
                </a:rPr>
                <a:t>th</a:t>
              </a:r>
              <a:r>
                <a:rPr lang="en-US" sz="975" dirty="0">
                  <a:solidFill>
                    <a:prstClr val="black"/>
                  </a:solidFill>
                  <a:latin typeface="Century Gothic"/>
                </a:rPr>
                <a:t> St)</a:t>
              </a: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45392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4" y="4045564"/>
              <a:ext cx="2999127" cy="523220"/>
            </a:xfrm>
            <a:prstGeom prst="rect">
              <a:avLst/>
            </a:prstGeom>
            <a:noFill/>
          </p:spPr>
          <p:txBody>
            <a:bodyPr wrap="square" rtlCol="0">
              <a:spAutoFit/>
            </a:bodyPr>
            <a:lstStyle/>
            <a:p>
              <a:pPr defTabSz="342900" fontAlgn="base">
                <a:spcBef>
                  <a:spcPct val="0"/>
                </a:spcBef>
                <a:spcAft>
                  <a:spcPts val="675"/>
                </a:spcAft>
                <a:defRPr/>
              </a:pPr>
              <a:r>
                <a:rPr lang="en-US" sz="975" b="1" dirty="0">
                  <a:solidFill>
                    <a:prstClr val="black"/>
                  </a:solidFill>
                  <a:latin typeface="Century Gothic"/>
                </a:rPr>
                <a:t>Restripe</a:t>
              </a:r>
              <a:r>
                <a:rPr lang="en-US" sz="975" dirty="0">
                  <a:solidFill>
                    <a:prstClr val="black"/>
                  </a:solidFill>
                  <a:latin typeface="Century Gothic"/>
                </a:rPr>
                <a:t> Jackson for 1-way</a:t>
              </a:r>
              <a:br>
                <a:rPr lang="en-US" sz="975" dirty="0">
                  <a:solidFill>
                    <a:prstClr val="black"/>
                  </a:solidFill>
                  <a:latin typeface="Century Gothic"/>
                </a:rPr>
              </a:br>
              <a:r>
                <a:rPr lang="en-US" sz="975" dirty="0">
                  <a:solidFill>
                    <a:prstClr val="black"/>
                  </a:solidFill>
                  <a:latin typeface="Century Gothic"/>
                </a:rPr>
                <a:t>between 5</a:t>
              </a:r>
              <a:r>
                <a:rPr lang="en-US" sz="975" baseline="30000" dirty="0">
                  <a:solidFill>
                    <a:prstClr val="black"/>
                  </a:solidFill>
                  <a:latin typeface="Century Gothic"/>
                </a:rPr>
                <a:t>th</a:t>
              </a:r>
              <a:r>
                <a:rPr lang="en-US" sz="975" dirty="0">
                  <a:solidFill>
                    <a:prstClr val="black"/>
                  </a:solidFill>
                  <a:latin typeface="Century Gothic"/>
                </a:rPr>
                <a:t> to 6</a:t>
              </a:r>
              <a:r>
                <a:rPr lang="en-US" sz="975" baseline="30000" dirty="0">
                  <a:solidFill>
                    <a:prstClr val="black"/>
                  </a:solidFill>
                  <a:latin typeface="Century Gothic"/>
                </a:rPr>
                <a:t>th</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87831"/>
            <a:chOff x="1524000" y="1470179"/>
            <a:chExt cx="6384964" cy="4187831"/>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dirty="0">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dirty="0">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dirty="0">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dirty="0">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7"/>
              <a:ext cx="600628" cy="461665"/>
              <a:chOff x="11408680" y="831560"/>
              <a:chExt cx="800837" cy="615553"/>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n-US" sz="600" dirty="0">
                    <a:solidFill>
                      <a:prstClr val="white"/>
                    </a:solidFill>
                    <a:latin typeface="Century Gothic" panose="020B0502020202020204" pitchFamily="34" charset="0"/>
                    <a:cs typeface="Calibri" panose="020F0502020204030204" pitchFamily="34" charset="0"/>
                  </a:rPr>
                  <a:t>2-way cycle track continuous to 9</a:t>
                </a:r>
                <a:r>
                  <a:rPr lang="en-US" sz="600" baseline="30000" dirty="0">
                    <a:solidFill>
                      <a:prstClr val="white"/>
                    </a:solidFill>
                    <a:latin typeface="Century Gothic" panose="020B0502020202020204" pitchFamily="34" charset="0"/>
                    <a:cs typeface="Calibri" panose="020F0502020204030204" pitchFamily="34" charset="0"/>
                  </a:rPr>
                  <a:t>th</a:t>
                </a:r>
                <a:r>
                  <a:rPr lang="en-US" sz="600" dirty="0">
                    <a:solidFill>
                      <a:prstClr val="white"/>
                    </a:solidFill>
                    <a:latin typeface="Century Gothic" panose="020B0502020202020204" pitchFamily="34" charset="0"/>
                    <a:cs typeface="Calibri" panose="020F0502020204030204" pitchFamily="34" charset="0"/>
                  </a:rPr>
                  <a:t> St</a:t>
                </a:r>
              </a:p>
            </p:txBody>
          </p:sp>
          <p:sp>
            <p:nvSpPr>
              <p:cNvPr id="46" name="Arrow: Up 45">
                <a:extLst>
                  <a:ext uri="{FF2B5EF4-FFF2-40B4-BE49-F238E27FC236}">
                    <a16:creationId xmlns:a16="http://schemas.microsoft.com/office/drawing/2014/main" id="{AA4666A3-DF14-4E0A-9424-F8E7746DFFD5}"/>
                  </a:ext>
                </a:extLst>
              </p:cNvPr>
              <p:cNvSpPr/>
              <p:nvPr/>
            </p:nvSpPr>
            <p:spPr>
              <a:xfrm>
                <a:off x="11997034" y="1254812"/>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5"/>
              <a:ext cx="604191" cy="461665"/>
              <a:chOff x="11376271" y="5794915"/>
              <a:chExt cx="805588" cy="615554"/>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615554"/>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n-US" sz="600" dirty="0">
                    <a:solidFill>
                      <a:prstClr val="white"/>
                    </a:solidFill>
                    <a:latin typeface="Century Gothic" panose="020B0502020202020204" pitchFamily="34" charset="0"/>
                    <a:cs typeface="Calibri" panose="020F0502020204030204" pitchFamily="34" charset="0"/>
                  </a:rPr>
                  <a:t>2-way cycle track continuous to 3</a:t>
                </a:r>
                <a:r>
                  <a:rPr lang="en-US" sz="600" baseline="30000" dirty="0">
                    <a:solidFill>
                      <a:prstClr val="white"/>
                    </a:solidFill>
                    <a:latin typeface="Century Gothic" panose="020B0502020202020204" pitchFamily="34" charset="0"/>
                    <a:cs typeface="Calibri" panose="020F0502020204030204" pitchFamily="34" charset="0"/>
                  </a:rPr>
                  <a:t>rd</a:t>
                </a:r>
                <a:r>
                  <a:rPr lang="en-US" sz="600" dirty="0">
                    <a:solidFill>
                      <a:prstClr val="white"/>
                    </a:solidFill>
                    <a:latin typeface="Century Gothic" panose="020B0502020202020204" pitchFamily="34" charset="0"/>
                    <a:cs typeface="Calibri" panose="020F0502020204030204" pitchFamily="34" charset="0"/>
                  </a:rPr>
                  <a:t> St</a:t>
                </a: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5871" y="62113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8" y="3832822"/>
              <a:ext cx="796103" cy="253916"/>
              <a:chOff x="6742222" y="3905992"/>
              <a:chExt cx="1061470"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804066"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SOUTH</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2" y="3586261"/>
              <a:ext cx="836871" cy="253916"/>
              <a:chOff x="5092749" y="3742227"/>
              <a:chExt cx="1115829"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831852"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NORTH</a:t>
                </a: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dirty="0">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dirty="0">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n-US" dirty="0"/>
              <a:t>Project Design – Selected Areas</a:t>
            </a:r>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a:t>
            </a:r>
            <a:r>
              <a:rPr lang="en-US" sz="1200" b="1" baseline="30000" dirty="0">
                <a:solidFill>
                  <a:schemeClr val="bg1"/>
                </a:solidFill>
                <a:latin typeface="+mj-lt"/>
                <a:cs typeface="Times New Roman" panose="02020603050405020304" pitchFamily="18" charset="0"/>
              </a:rPr>
              <a:t>TH</a:t>
            </a:r>
            <a:r>
              <a:rPr lang="en-US" sz="1200" b="1" dirty="0">
                <a:solidFill>
                  <a:schemeClr val="bg1"/>
                </a:solidFill>
                <a:latin typeface="+mj-lt"/>
                <a:cs typeface="Times New Roman" panose="02020603050405020304" pitchFamily="18" charset="0"/>
              </a:rPr>
              <a:t> STREET LOOKING WEST TOWARD JACKSON STREET</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Removal of the northbound </a:t>
            </a:r>
            <a:br>
              <a:rPr lang="en-US" sz="1000" dirty="0"/>
            </a:br>
            <a:r>
              <a:rPr lang="en-US" sz="1000" dirty="0"/>
              <a:t>I-880 Broadway off-ramp</a:t>
            </a:r>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CORNER OF 5</a:t>
            </a:r>
            <a:r>
              <a:rPr lang="en-US" sz="1200" b="1" baseline="30000" dirty="0">
                <a:solidFill>
                  <a:schemeClr val="bg1"/>
                </a:solidFill>
                <a:latin typeface="+mj-lt"/>
                <a:cs typeface="Times New Roman" panose="02020603050405020304" pitchFamily="18" charset="0"/>
              </a:rPr>
              <a:t>TH</a:t>
            </a:r>
            <a:r>
              <a:rPr lang="en-US" sz="1200" b="1" dirty="0">
                <a:solidFill>
                  <a:schemeClr val="bg1"/>
                </a:solidFill>
                <a:latin typeface="+mj-lt"/>
                <a:cs typeface="Times New Roman" panose="02020603050405020304" pitchFamily="18" charset="0"/>
              </a:rPr>
              <a:t> STREET AND JACKSON STREET LOOKING WEST</a:t>
            </a: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Relocation of westbound I-980 Jackson Street off-ramp to the west </a:t>
            </a:r>
            <a:br>
              <a:rPr lang="en-US" sz="1000" dirty="0"/>
            </a:br>
            <a:r>
              <a:rPr lang="en-US" sz="1000" dirty="0"/>
              <a:t>along 5</a:t>
            </a:r>
            <a:r>
              <a:rPr lang="en-US" sz="1000" baseline="30000" dirty="0"/>
              <a:t>th</a:t>
            </a:r>
            <a:r>
              <a:rPr lang="en-US" sz="1000" dirty="0"/>
              <a:t> Street</a:t>
            </a:r>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Removal of the northbound </a:t>
            </a:r>
            <a:br>
              <a:rPr lang="en-US" sz="1000" dirty="0"/>
            </a:br>
            <a:r>
              <a:rPr lang="en-US" sz="1000" dirty="0"/>
              <a:t>I-880 off-ramp</a:t>
            </a:r>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Horseshoe connector under I-880</a:t>
            </a:r>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Class IV Cycle Track</a:t>
            </a:r>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Reconstruction of east wall to construct right-turn from Posey Tube onto northbound I-880 Jackson Street on-ramp</a:t>
            </a:r>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Extension </a:t>
            </a:r>
            <a:br>
              <a:rPr lang="en-US" sz="1000" dirty="0"/>
            </a:br>
            <a:r>
              <a:rPr lang="en-US" sz="1000" dirty="0"/>
              <a:t>of 6</a:t>
            </a:r>
            <a:r>
              <a:rPr lang="en-US" sz="1000" baseline="30000" dirty="0"/>
              <a:t>th</a:t>
            </a:r>
            <a:r>
              <a:rPr lang="en-US" sz="1000" dirty="0"/>
              <a:t> Street</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en-US" dirty="0"/>
              <a:t>Types of Bicycle Facility</a:t>
            </a:r>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9350" y="4152214"/>
            <a:ext cx="2143747" cy="1607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0.5 mile</a:t>
            </a: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mile</a:t>
            </a: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mile</a:t>
            </a: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mile</a:t>
            </a: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b="1" dirty="0">
                <a:solidFill>
                  <a:prstClr val="white"/>
                </a:solidFill>
                <a:latin typeface="Century Gothic" pitchFamily="34" charset="0"/>
              </a:rPr>
              <a:t>This project will add over 1.9 miles of new bike facilities and </a:t>
            </a:r>
            <a:br>
              <a:rPr lang="en-US" b="1" dirty="0">
                <a:solidFill>
                  <a:prstClr val="white"/>
                </a:solidFill>
                <a:latin typeface="Century Gothic" pitchFamily="34" charset="0"/>
              </a:rPr>
            </a:br>
            <a:r>
              <a:rPr lang="en-US" b="1" dirty="0">
                <a:solidFill>
                  <a:prstClr val="white"/>
                </a:solidFill>
                <a:latin typeface="Century Gothic" pitchFamily="34" charset="0"/>
              </a:rPr>
              <a:t>0.7 miles of new sidewalks in Oakland!</a:t>
            </a: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488947" y="1216286"/>
            <a:ext cx="1404552" cy="523220"/>
          </a:xfrm>
          <a:prstGeom prst="rect">
            <a:avLst/>
          </a:prstGeom>
          <a:noFill/>
        </p:spPr>
        <p:txBody>
          <a:bodyPr wrap="none" rtlCol="0">
            <a:spAutoFit/>
          </a:bodyPr>
          <a:lstStyle/>
          <a:p>
            <a:pPr algn="ctr"/>
            <a:r>
              <a:rPr lang="en-US" sz="1600" b="1" dirty="0">
                <a:latin typeface="Century Gothic" panose="020B0502020202020204" pitchFamily="34" charset="0"/>
              </a:rPr>
              <a:t>Class I</a:t>
            </a:r>
          </a:p>
          <a:p>
            <a:pPr algn="ctr"/>
            <a:r>
              <a:rPr lang="en-US" sz="1200" dirty="0">
                <a:latin typeface="Century Gothic" panose="020B0502020202020204" pitchFamily="34" charset="0"/>
              </a:rPr>
              <a:t>Shared-Use Path</a:t>
            </a:r>
          </a:p>
        </p:txBody>
      </p:sp>
      <p:sp>
        <p:nvSpPr>
          <p:cNvPr id="23" name="TextBox 22">
            <a:extLst>
              <a:ext uri="{FF2B5EF4-FFF2-40B4-BE49-F238E27FC236}">
                <a16:creationId xmlns:a16="http://schemas.microsoft.com/office/drawing/2014/main" id="{01755A55-A234-4C44-9A7F-AF3AB9CB5735}"/>
              </a:ext>
            </a:extLst>
          </p:cNvPr>
          <p:cNvSpPr txBox="1"/>
          <p:nvPr/>
        </p:nvSpPr>
        <p:spPr>
          <a:xfrm>
            <a:off x="7980070" y="1216286"/>
            <a:ext cx="2525050" cy="523220"/>
          </a:xfrm>
          <a:prstGeom prst="rect">
            <a:avLst/>
          </a:prstGeom>
          <a:noFill/>
        </p:spPr>
        <p:txBody>
          <a:bodyPr wrap="none" rtlCol="0">
            <a:spAutoFit/>
          </a:bodyPr>
          <a:lstStyle/>
          <a:p>
            <a:pPr algn="ctr"/>
            <a:r>
              <a:rPr lang="en-US" sz="1600" b="1" dirty="0">
                <a:latin typeface="Century Gothic" panose="020B0502020202020204" pitchFamily="34" charset="0"/>
              </a:rPr>
              <a:t>Class II</a:t>
            </a:r>
          </a:p>
          <a:p>
            <a:pPr algn="ctr"/>
            <a:r>
              <a:rPr lang="en-US" sz="1200" dirty="0">
                <a:latin typeface="Century Gothic" panose="020B0502020202020204" pitchFamily="34" charset="0"/>
              </a:rPr>
              <a:t>Bike Lane (incl. protected lane)</a:t>
            </a:r>
          </a:p>
        </p:txBody>
      </p:sp>
      <p:sp>
        <p:nvSpPr>
          <p:cNvPr id="24" name="TextBox 23">
            <a:extLst>
              <a:ext uri="{FF2B5EF4-FFF2-40B4-BE49-F238E27FC236}">
                <a16:creationId xmlns:a16="http://schemas.microsoft.com/office/drawing/2014/main" id="{DFD47FB4-9886-4375-970B-DC71F8A01C21}"/>
              </a:ext>
            </a:extLst>
          </p:cNvPr>
          <p:cNvSpPr txBox="1"/>
          <p:nvPr/>
        </p:nvSpPr>
        <p:spPr>
          <a:xfrm>
            <a:off x="4816488" y="3573406"/>
            <a:ext cx="2749471" cy="523220"/>
          </a:xfrm>
          <a:prstGeom prst="rect">
            <a:avLst/>
          </a:prstGeom>
          <a:noFill/>
        </p:spPr>
        <p:txBody>
          <a:bodyPr wrap="none" rtlCol="0">
            <a:spAutoFit/>
          </a:bodyPr>
          <a:lstStyle/>
          <a:p>
            <a:pPr algn="ctr"/>
            <a:r>
              <a:rPr lang="en-US" sz="1600" b="1" dirty="0">
                <a:latin typeface="Century Gothic" panose="020B0502020202020204" pitchFamily="34" charset="0"/>
              </a:rPr>
              <a:t>Class III</a:t>
            </a:r>
          </a:p>
          <a:p>
            <a:pPr algn="ctr"/>
            <a:r>
              <a:rPr lang="en-US" sz="1200" dirty="0">
                <a:latin typeface="Century Gothic" panose="020B0502020202020204" pitchFamily="34" charset="0"/>
              </a:rPr>
              <a:t>Bike Lane (incl. sharrow, Bike Blvd.)</a:t>
            </a:r>
          </a:p>
        </p:txBody>
      </p:sp>
      <p:sp>
        <p:nvSpPr>
          <p:cNvPr id="25" name="TextBox 24">
            <a:extLst>
              <a:ext uri="{FF2B5EF4-FFF2-40B4-BE49-F238E27FC236}">
                <a16:creationId xmlns:a16="http://schemas.microsoft.com/office/drawing/2014/main" id="{ACFFD378-84F6-4AE4-B3E9-5FF0933DC359}"/>
              </a:ext>
            </a:extLst>
          </p:cNvPr>
          <p:cNvSpPr txBox="1"/>
          <p:nvPr/>
        </p:nvSpPr>
        <p:spPr>
          <a:xfrm>
            <a:off x="8713444" y="3573406"/>
            <a:ext cx="1058303" cy="523220"/>
          </a:xfrm>
          <a:prstGeom prst="rect">
            <a:avLst/>
          </a:prstGeom>
          <a:noFill/>
        </p:spPr>
        <p:txBody>
          <a:bodyPr wrap="none" rtlCol="0">
            <a:spAutoFit/>
          </a:bodyPr>
          <a:lstStyle/>
          <a:p>
            <a:pPr algn="ctr"/>
            <a:r>
              <a:rPr lang="en-US" sz="1600" b="1" dirty="0">
                <a:latin typeface="Century Gothic" panose="020B0502020202020204" pitchFamily="34" charset="0"/>
              </a:rPr>
              <a:t>Class IV</a:t>
            </a:r>
          </a:p>
          <a:p>
            <a:pPr algn="ctr"/>
            <a:r>
              <a:rPr lang="en-US" sz="1200" dirty="0">
                <a:latin typeface="Century Gothic" panose="020B0502020202020204" pitchFamily="34" charset="0"/>
              </a:rPr>
              <a:t>Cycle Track</a:t>
            </a: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en-US" dirty="0"/>
              <a:t>Bike/Ped Safety and Access Improvements </a:t>
            </a:r>
            <a:br>
              <a:rPr lang="en-US" dirty="0"/>
            </a:br>
            <a:r>
              <a:rPr lang="en-US" dirty="0"/>
              <a:t>in Oakland</a:t>
            </a:r>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dirty="0">
                <a:solidFill>
                  <a:prstClr val="black"/>
                </a:solidFill>
                <a:latin typeface="Century Gothic"/>
              </a:rPr>
            </a:br>
            <a:endParaRPr lang="en-US" sz="900" dirty="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dirty="0">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dirty="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428 </a:t>
              </a:r>
            </a:p>
            <a:p>
              <a:pPr algn="ctr" defTabSz="685800">
                <a:defRPr/>
              </a:pPr>
              <a:r>
                <a:rPr lang="en-US" sz="825" b="1" dirty="0">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dirty="0">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sz="980" dirty="0">
                  <a:solidFill>
                    <a:prstClr val="black"/>
                  </a:solidFill>
                  <a:latin typeface="Century Gothic"/>
                </a:rPr>
                <a:t>Class I – 0.5 miles</a:t>
              </a:r>
            </a:p>
            <a:p>
              <a:pPr defTabSz="342884" fontAlgn="base">
                <a:spcAft>
                  <a:spcPts val="840"/>
                </a:spcAft>
                <a:defRPr/>
              </a:pPr>
              <a:r>
                <a:rPr lang="en-US" sz="980" dirty="0">
                  <a:solidFill>
                    <a:prstClr val="black"/>
                  </a:solidFill>
                  <a:latin typeface="Century Gothic"/>
                </a:rPr>
                <a:t>Class II – 0.4 miles</a:t>
              </a:r>
            </a:p>
            <a:p>
              <a:pPr defTabSz="342884" fontAlgn="base">
                <a:spcAft>
                  <a:spcPts val="840"/>
                </a:spcAft>
                <a:defRPr/>
              </a:pPr>
              <a:r>
                <a:rPr lang="en-US" sz="980" dirty="0">
                  <a:solidFill>
                    <a:prstClr val="black"/>
                  </a:solidFill>
                  <a:latin typeface="Century Gothic"/>
                </a:rPr>
                <a:t>Class III – 0.2 miles</a:t>
              </a:r>
            </a:p>
            <a:p>
              <a:pPr defTabSz="342884" fontAlgn="base">
                <a:spcAft>
                  <a:spcPts val="840"/>
                </a:spcAft>
                <a:defRPr/>
              </a:pPr>
              <a:r>
                <a:rPr lang="en-US" sz="980" dirty="0">
                  <a:solidFill>
                    <a:prstClr val="black"/>
                  </a:solidFill>
                  <a:latin typeface="Century Gothic"/>
                </a:rPr>
                <a:t>Class IV – 0.8 miles</a:t>
              </a:r>
            </a:p>
            <a:p>
              <a:pPr defTabSz="342884" fontAlgn="base">
                <a:spcAft>
                  <a:spcPts val="840"/>
                </a:spcAft>
                <a:defRPr/>
              </a:pPr>
              <a:r>
                <a:rPr lang="en-US" sz="980" dirty="0">
                  <a:solidFill>
                    <a:prstClr val="black"/>
                  </a:solidFill>
                  <a:latin typeface="Century Gothic"/>
                </a:rPr>
                <a:t>New sidewalk – 0.7 miles</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a:solidFill>
                    <a:prstClr val="black"/>
                  </a:solidFill>
                  <a:latin typeface="Century Gothic"/>
                </a:rPr>
                <a:t>Existing bike facility</a:t>
              </a: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dirty="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a:solidFill>
                    <a:prstClr val="black"/>
                  </a:solidFill>
                  <a:latin typeface="Century Gothic"/>
                </a:rPr>
                <a:t>Existing sidewalk</a:t>
              </a: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34BE-2C92-47E6-958F-05C48E5D25FC}"/>
              </a:ext>
            </a:extLst>
          </p:cNvPr>
          <p:cNvSpPr>
            <a:spLocks noGrp="1"/>
          </p:cNvSpPr>
          <p:nvPr>
            <p:ph type="title"/>
          </p:nvPr>
        </p:nvSpPr>
        <p:spPr/>
        <p:txBody>
          <a:bodyPr/>
          <a:lstStyle/>
          <a:p>
            <a:r>
              <a:rPr lang="en-US" dirty="0"/>
              <a:t>Project Area</a:t>
            </a:r>
          </a:p>
        </p:txBody>
      </p:sp>
      <p:grpSp>
        <p:nvGrpSpPr>
          <p:cNvPr id="4" name="Group 3">
            <a:extLst>
              <a:ext uri="{FF2B5EF4-FFF2-40B4-BE49-F238E27FC236}">
                <a16:creationId xmlns:a16="http://schemas.microsoft.com/office/drawing/2014/main" id="{5F65B21E-3FDE-4E03-B520-111065BDC3BE}"/>
              </a:ext>
            </a:extLst>
          </p:cNvPr>
          <p:cNvGrpSpPr/>
          <p:nvPr/>
        </p:nvGrpSpPr>
        <p:grpSpPr>
          <a:xfrm>
            <a:off x="1144236" y="1152506"/>
            <a:ext cx="6923797" cy="4552988"/>
            <a:chOff x="1967196" y="1531903"/>
            <a:chExt cx="6923797" cy="4552988"/>
          </a:xfrm>
        </p:grpSpPr>
        <p:pic>
          <p:nvPicPr>
            <p:cNvPr id="5" name="Picture 4">
              <a:extLst>
                <a:ext uri="{FF2B5EF4-FFF2-40B4-BE49-F238E27FC236}">
                  <a16:creationId xmlns:a16="http://schemas.microsoft.com/office/drawing/2014/main" id="{8506CC4E-BA43-4A5F-B092-78A674006C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07B11466-4C5F-4DB3-BC4D-5BF6200E5B19}"/>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AECB77D-04E9-4275-89D0-1A76AAECBC88}"/>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dirty="0">
                <a:solidFill>
                  <a:srgbClr val="3366FF"/>
                </a:solidFill>
                <a:latin typeface="Century Gothic"/>
              </a:endParaRPr>
            </a:p>
          </p:txBody>
        </p:sp>
        <p:grpSp>
          <p:nvGrpSpPr>
            <p:cNvPr id="8" name="Group 7">
              <a:extLst>
                <a:ext uri="{FF2B5EF4-FFF2-40B4-BE49-F238E27FC236}">
                  <a16:creationId xmlns:a16="http://schemas.microsoft.com/office/drawing/2014/main" id="{36F4A36F-5951-4E19-9AE4-9300F45849AA}"/>
                </a:ext>
              </a:extLst>
            </p:cNvPr>
            <p:cNvGrpSpPr/>
            <p:nvPr/>
          </p:nvGrpSpPr>
          <p:grpSpPr>
            <a:xfrm>
              <a:off x="6888741" y="4661179"/>
              <a:ext cx="1584932" cy="322911"/>
              <a:chOff x="6506986" y="5041160"/>
              <a:chExt cx="2113243" cy="430546"/>
            </a:xfrm>
          </p:grpSpPr>
          <p:cxnSp>
            <p:nvCxnSpPr>
              <p:cNvPr id="79" name="Straight Connector 78">
                <a:extLst>
                  <a:ext uri="{FF2B5EF4-FFF2-40B4-BE49-F238E27FC236}">
                    <a16:creationId xmlns:a16="http://schemas.microsoft.com/office/drawing/2014/main" id="{830D567E-C4FD-48A7-8F70-6E2CD9C45E3B}"/>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80" name="Oval 79">
                <a:extLst>
                  <a:ext uri="{FF2B5EF4-FFF2-40B4-BE49-F238E27FC236}">
                    <a16:creationId xmlns:a16="http://schemas.microsoft.com/office/drawing/2014/main" id="{11909244-8F6A-4ECB-A777-7AB89A55D5F7}"/>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2</a:t>
                </a:r>
              </a:p>
            </p:txBody>
          </p:sp>
        </p:grpSp>
        <p:sp>
          <p:nvSpPr>
            <p:cNvPr id="10" name="Rectangle 9">
              <a:extLst>
                <a:ext uri="{FF2B5EF4-FFF2-40B4-BE49-F238E27FC236}">
                  <a16:creationId xmlns:a16="http://schemas.microsoft.com/office/drawing/2014/main" id="{F2B1AF60-A2A2-44DF-B8B7-E0FCBCD674A1}"/>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nvGrpSpPr>
            <p:cNvPr id="11" name="Group 10">
              <a:extLst>
                <a:ext uri="{FF2B5EF4-FFF2-40B4-BE49-F238E27FC236}">
                  <a16:creationId xmlns:a16="http://schemas.microsoft.com/office/drawing/2014/main" id="{AD651E9D-9130-4001-A547-3527438279EF}"/>
                </a:ext>
              </a:extLst>
            </p:cNvPr>
            <p:cNvGrpSpPr/>
            <p:nvPr/>
          </p:nvGrpSpPr>
          <p:grpSpPr>
            <a:xfrm>
              <a:off x="5464558" y="2773067"/>
              <a:ext cx="316498" cy="231132"/>
              <a:chOff x="-1913913" y="2935538"/>
              <a:chExt cx="421997" cy="308176"/>
            </a:xfrm>
            <a:solidFill>
              <a:srgbClr val="406C48"/>
            </a:solidFill>
          </p:grpSpPr>
          <p:sp>
            <p:nvSpPr>
              <p:cNvPr id="77" name="Rectangle 76">
                <a:extLst>
                  <a:ext uri="{FF2B5EF4-FFF2-40B4-BE49-F238E27FC236}">
                    <a16:creationId xmlns:a16="http://schemas.microsoft.com/office/drawing/2014/main" id="{8593F3C9-4CBE-4562-8BE0-DA207093F28B}"/>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78" name="Rectangle 77">
                <a:extLst>
                  <a:ext uri="{FF2B5EF4-FFF2-40B4-BE49-F238E27FC236}">
                    <a16:creationId xmlns:a16="http://schemas.microsoft.com/office/drawing/2014/main" id="{AECCC242-B0C0-4AF9-9BED-26B0C4DB3D55}"/>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grpSp>
        <p:sp>
          <p:nvSpPr>
            <p:cNvPr id="12" name="TextBox 11">
              <a:extLst>
                <a:ext uri="{FF2B5EF4-FFF2-40B4-BE49-F238E27FC236}">
                  <a16:creationId xmlns:a16="http://schemas.microsoft.com/office/drawing/2014/main" id="{59045D2B-C38C-4D33-AF9A-179D6AF4C016}"/>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Family Bridges Lake Merritt Child Care</a:t>
              </a:r>
            </a:p>
          </p:txBody>
        </p:sp>
        <p:sp>
          <p:nvSpPr>
            <p:cNvPr id="13" name="TextBox 12">
              <a:extLst>
                <a:ext uri="{FF2B5EF4-FFF2-40B4-BE49-F238E27FC236}">
                  <a16:creationId xmlns:a16="http://schemas.microsoft.com/office/drawing/2014/main" id="{1E1C561B-7EC9-42B0-96A4-8AC13034692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14" name="Straight Arrow Connector 13">
              <a:extLst>
                <a:ext uri="{FF2B5EF4-FFF2-40B4-BE49-F238E27FC236}">
                  <a16:creationId xmlns:a16="http://schemas.microsoft.com/office/drawing/2014/main" id="{53598BA0-E986-47F7-A942-8ED4D3D140FD}"/>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7E6D97EC-B927-4B01-BB3A-4FD0BDCDBC8D}"/>
                </a:ext>
              </a:extLst>
            </p:cNvPr>
            <p:cNvGrpSpPr/>
            <p:nvPr/>
          </p:nvGrpSpPr>
          <p:grpSpPr>
            <a:xfrm>
              <a:off x="5142447" y="1558788"/>
              <a:ext cx="3724054" cy="4499211"/>
              <a:chOff x="4178597" y="904653"/>
              <a:chExt cx="4965405" cy="5998948"/>
            </a:xfrm>
          </p:grpSpPr>
          <p:cxnSp>
            <p:nvCxnSpPr>
              <p:cNvPr id="72" name="Straight Connector 71">
                <a:extLst>
                  <a:ext uri="{FF2B5EF4-FFF2-40B4-BE49-F238E27FC236}">
                    <a16:creationId xmlns:a16="http://schemas.microsoft.com/office/drawing/2014/main" id="{0E337024-11B7-40A5-9B03-6FE7053D975E}"/>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0EB25C8-84B0-4A19-871C-50321003ECAD}"/>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264D3EF-00A0-4789-AEFC-0681430811EB}"/>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09D4FA6-2512-46FD-9096-ACA1113E0641}"/>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5CE6958-4C33-4ED3-9384-7279781CB0F2}"/>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id="{B44EC5E8-09D5-4A40-9C7E-98FD9026B5E2}"/>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C80944C1-247E-4EFA-A4C6-156194008D7F}"/>
                </a:ext>
              </a:extLst>
            </p:cNvPr>
            <p:cNvGrpSpPr/>
            <p:nvPr/>
          </p:nvGrpSpPr>
          <p:grpSpPr>
            <a:xfrm>
              <a:off x="8200567" y="1531903"/>
              <a:ext cx="280203" cy="4526101"/>
              <a:chOff x="8256077" y="868799"/>
              <a:chExt cx="373604" cy="6034801"/>
            </a:xfrm>
          </p:grpSpPr>
          <p:sp>
            <p:nvSpPr>
              <p:cNvPr id="69" name="Oval 68">
                <a:extLst>
                  <a:ext uri="{FF2B5EF4-FFF2-40B4-BE49-F238E27FC236}">
                    <a16:creationId xmlns:a16="http://schemas.microsoft.com/office/drawing/2014/main" id="{40F5CF3E-0C43-4E05-8340-1A5F4AABC62A}"/>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cxnSp>
            <p:nvCxnSpPr>
              <p:cNvPr id="70" name="Straight Connector 69">
                <a:extLst>
                  <a:ext uri="{FF2B5EF4-FFF2-40B4-BE49-F238E27FC236}">
                    <a16:creationId xmlns:a16="http://schemas.microsoft.com/office/drawing/2014/main" id="{E6F2D186-C87D-4C80-B813-DF90E3E2CF04}"/>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54A1605-A2FE-49F4-91C8-7AA1C6388378}"/>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DB501F2F-DF76-4DE6-91D3-BB4729C4A4DF}"/>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dirty="0">
                  <a:solidFill>
                    <a:prstClr val="black">
                      <a:alpha val="50000"/>
                    </a:prstClr>
                  </a:solidFill>
                  <a:latin typeface="Arial" panose="020B0604020202020204" pitchFamily="34" charset="0"/>
                  <a:cs typeface="Arial" panose="020B0604020202020204" pitchFamily="34" charset="0"/>
                </a:rPr>
                <a:t>CHINATOWN</a:t>
              </a:r>
            </a:p>
          </p:txBody>
        </p:sp>
        <p:grpSp>
          <p:nvGrpSpPr>
            <p:cNvPr id="19" name="Group 18">
              <a:extLst>
                <a:ext uri="{FF2B5EF4-FFF2-40B4-BE49-F238E27FC236}">
                  <a16:creationId xmlns:a16="http://schemas.microsoft.com/office/drawing/2014/main" id="{BF33F7D5-47BA-48E8-9FA4-E83C25C92CDE}"/>
                </a:ext>
              </a:extLst>
            </p:cNvPr>
            <p:cNvGrpSpPr/>
            <p:nvPr/>
          </p:nvGrpSpPr>
          <p:grpSpPr>
            <a:xfrm>
              <a:off x="1967196" y="3416500"/>
              <a:ext cx="6514468" cy="304506"/>
              <a:chOff x="-99687" y="3381327"/>
              <a:chExt cx="8685957" cy="406007"/>
            </a:xfrm>
          </p:grpSpPr>
          <p:cxnSp>
            <p:nvCxnSpPr>
              <p:cNvPr id="66" name="Straight Connector 65">
                <a:extLst>
                  <a:ext uri="{FF2B5EF4-FFF2-40B4-BE49-F238E27FC236}">
                    <a16:creationId xmlns:a16="http://schemas.microsoft.com/office/drawing/2014/main" id="{E47438A5-DCBC-4257-A4E9-A97ACA9DDA0C}"/>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1DFB222-D811-4A9B-B186-9647A959EE05}"/>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68" name="Oval 67">
                <a:extLst>
                  <a:ext uri="{FF2B5EF4-FFF2-40B4-BE49-F238E27FC236}">
                    <a16:creationId xmlns:a16="http://schemas.microsoft.com/office/drawing/2014/main" id="{E5FC3C31-E98C-4F2D-BAC4-870E2E950B2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4</a:t>
                </a:r>
              </a:p>
            </p:txBody>
          </p:sp>
        </p:grpSp>
        <p:cxnSp>
          <p:nvCxnSpPr>
            <p:cNvPr id="20" name="Straight Connector 19">
              <a:extLst>
                <a:ext uri="{FF2B5EF4-FFF2-40B4-BE49-F238E27FC236}">
                  <a16:creationId xmlns:a16="http://schemas.microsoft.com/office/drawing/2014/main" id="{E08AF675-CC85-4CAF-923A-39260A5896CC}"/>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Freeform 21503">
              <a:extLst>
                <a:ext uri="{FF2B5EF4-FFF2-40B4-BE49-F238E27FC236}">
                  <a16:creationId xmlns:a16="http://schemas.microsoft.com/office/drawing/2014/main" id="{28FFB432-EBAC-47AE-BC27-457A2C8B802E}"/>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dirty="0">
                <a:solidFill>
                  <a:srgbClr val="3366FF"/>
                </a:solidFill>
                <a:latin typeface="Century Gothic"/>
              </a:endParaRPr>
            </a:p>
          </p:txBody>
        </p:sp>
        <p:grpSp>
          <p:nvGrpSpPr>
            <p:cNvPr id="22" name="Group 21">
              <a:extLst>
                <a:ext uri="{FF2B5EF4-FFF2-40B4-BE49-F238E27FC236}">
                  <a16:creationId xmlns:a16="http://schemas.microsoft.com/office/drawing/2014/main" id="{A71276CC-6C85-4994-816A-D740C21C04ED}"/>
                </a:ext>
              </a:extLst>
            </p:cNvPr>
            <p:cNvGrpSpPr/>
            <p:nvPr/>
          </p:nvGrpSpPr>
          <p:grpSpPr>
            <a:xfrm>
              <a:off x="4130522" y="4772493"/>
              <a:ext cx="63713" cy="882776"/>
              <a:chOff x="2606521" y="4480680"/>
              <a:chExt cx="63713" cy="882776"/>
            </a:xfrm>
          </p:grpSpPr>
          <p:cxnSp>
            <p:nvCxnSpPr>
              <p:cNvPr id="64" name="Straight Connector 63">
                <a:extLst>
                  <a:ext uri="{FF2B5EF4-FFF2-40B4-BE49-F238E27FC236}">
                    <a16:creationId xmlns:a16="http://schemas.microsoft.com/office/drawing/2014/main" id="{77690543-5A5F-479E-926B-02F296E48C87}"/>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E04D3FA6-FB01-4AD7-9295-F7918F3BF66D}"/>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3" name="Oval 22">
              <a:extLst>
                <a:ext uri="{FF2B5EF4-FFF2-40B4-BE49-F238E27FC236}">
                  <a16:creationId xmlns:a16="http://schemas.microsoft.com/office/drawing/2014/main" id="{B271CAD2-46EC-4ADC-8DE0-384B21ABDE14}"/>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24" name="Rectangle 23">
              <a:extLst>
                <a:ext uri="{FF2B5EF4-FFF2-40B4-BE49-F238E27FC236}">
                  <a16:creationId xmlns:a16="http://schemas.microsoft.com/office/drawing/2014/main" id="{7555F5E7-D0CB-4487-82EF-9227F8C1E3BD}"/>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dirty="0">
                <a:solidFill>
                  <a:prstClr val="white"/>
                </a:solidFill>
                <a:latin typeface="Century Gothic"/>
              </a:endParaRPr>
            </a:p>
          </p:txBody>
        </p:sp>
        <p:sp>
          <p:nvSpPr>
            <p:cNvPr id="25" name="TextBox 24">
              <a:extLst>
                <a:ext uri="{FF2B5EF4-FFF2-40B4-BE49-F238E27FC236}">
                  <a16:creationId xmlns:a16="http://schemas.microsoft.com/office/drawing/2014/main" id="{A098CC1E-2626-4D74-9A28-77EF6474FDCC}"/>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dirty="0">
                  <a:solidFill>
                    <a:prstClr val="black"/>
                  </a:solidFill>
                  <a:latin typeface="Arial" panose="020B0604020202020204" pitchFamily="34" charset="0"/>
                  <a:cs typeface="Arial" panose="020B0604020202020204" pitchFamily="34" charset="0"/>
                </a:rPr>
                <a:t>Chinese Garden Park</a:t>
              </a:r>
            </a:p>
          </p:txBody>
        </p:sp>
        <p:cxnSp>
          <p:nvCxnSpPr>
            <p:cNvPr id="26" name="Straight Connector 25">
              <a:extLst>
                <a:ext uri="{FF2B5EF4-FFF2-40B4-BE49-F238E27FC236}">
                  <a16:creationId xmlns:a16="http://schemas.microsoft.com/office/drawing/2014/main" id="{83BF83A2-B18C-4EC3-9301-D141864DF662}"/>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F3872A44-F25A-4631-A3AA-85503952B925}"/>
                </a:ext>
              </a:extLst>
            </p:cNvPr>
            <p:cNvGrpSpPr/>
            <p:nvPr/>
          </p:nvGrpSpPr>
          <p:grpSpPr>
            <a:xfrm>
              <a:off x="6901536" y="4220896"/>
              <a:ext cx="1520553" cy="277393"/>
              <a:chOff x="6524049" y="4454123"/>
              <a:chExt cx="2027404" cy="369856"/>
            </a:xfrm>
          </p:grpSpPr>
          <p:cxnSp>
            <p:nvCxnSpPr>
              <p:cNvPr id="62" name="Straight Connector 61">
                <a:extLst>
                  <a:ext uri="{FF2B5EF4-FFF2-40B4-BE49-F238E27FC236}">
                    <a16:creationId xmlns:a16="http://schemas.microsoft.com/office/drawing/2014/main" id="{E890D4D3-F470-46D2-AF01-EF62E9A57B28}"/>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18C0A3CE-E96C-4811-A0CB-1A53C2C9C421}"/>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28" name="Group 27">
              <a:extLst>
                <a:ext uri="{FF2B5EF4-FFF2-40B4-BE49-F238E27FC236}">
                  <a16:creationId xmlns:a16="http://schemas.microsoft.com/office/drawing/2014/main" id="{417D192C-8CC6-4856-81AD-A769C44327EA}"/>
                </a:ext>
              </a:extLst>
            </p:cNvPr>
            <p:cNvGrpSpPr/>
            <p:nvPr/>
          </p:nvGrpSpPr>
          <p:grpSpPr>
            <a:xfrm>
              <a:off x="2814486" y="3629034"/>
              <a:ext cx="5591863" cy="315565"/>
              <a:chOff x="1074644" y="3664976"/>
              <a:chExt cx="7455817" cy="420754"/>
            </a:xfrm>
          </p:grpSpPr>
          <p:grpSp>
            <p:nvGrpSpPr>
              <p:cNvPr id="56" name="Group 55">
                <a:extLst>
                  <a:ext uri="{FF2B5EF4-FFF2-40B4-BE49-F238E27FC236}">
                    <a16:creationId xmlns:a16="http://schemas.microsoft.com/office/drawing/2014/main" id="{8476FBE5-3FC7-4453-A82B-543C07E11D77}"/>
                  </a:ext>
                </a:extLst>
              </p:cNvPr>
              <p:cNvGrpSpPr/>
              <p:nvPr/>
            </p:nvGrpSpPr>
            <p:grpSpPr>
              <a:xfrm>
                <a:off x="1074644" y="3704703"/>
                <a:ext cx="3122673" cy="381027"/>
                <a:chOff x="1076716" y="3704718"/>
                <a:chExt cx="3155042" cy="297888"/>
              </a:xfrm>
            </p:grpSpPr>
            <p:cxnSp>
              <p:nvCxnSpPr>
                <p:cNvPr id="60" name="Straight Connector 59">
                  <a:extLst>
                    <a:ext uri="{FF2B5EF4-FFF2-40B4-BE49-F238E27FC236}">
                      <a16:creationId xmlns:a16="http://schemas.microsoft.com/office/drawing/2014/main" id="{A9755372-FA1A-4493-B456-72826E58665B}"/>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41F3E0BC-7D60-45F5-B800-69BC0058A866}"/>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57" name="Group 56">
                <a:extLst>
                  <a:ext uri="{FF2B5EF4-FFF2-40B4-BE49-F238E27FC236}">
                    <a16:creationId xmlns:a16="http://schemas.microsoft.com/office/drawing/2014/main" id="{B012D308-5C72-4DFF-B1B7-09510AF6F185}"/>
                  </a:ext>
                </a:extLst>
              </p:cNvPr>
              <p:cNvGrpSpPr/>
              <p:nvPr/>
            </p:nvGrpSpPr>
            <p:grpSpPr>
              <a:xfrm>
                <a:off x="6544330" y="3664976"/>
                <a:ext cx="1986131" cy="358380"/>
                <a:chOff x="1076716" y="3704718"/>
                <a:chExt cx="3155042" cy="280182"/>
              </a:xfrm>
            </p:grpSpPr>
            <p:cxnSp>
              <p:nvCxnSpPr>
                <p:cNvPr id="58" name="Straight Connector 57">
                  <a:extLst>
                    <a:ext uri="{FF2B5EF4-FFF2-40B4-BE49-F238E27FC236}">
                      <a16:creationId xmlns:a16="http://schemas.microsoft.com/office/drawing/2014/main" id="{ECD91E18-429B-4CB0-A1C6-C844F697E0EC}"/>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B238049D-2D21-4BCA-931B-8479CEEC219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29" name="Straight Connector 28">
              <a:extLst>
                <a:ext uri="{FF2B5EF4-FFF2-40B4-BE49-F238E27FC236}">
                  <a16:creationId xmlns:a16="http://schemas.microsoft.com/office/drawing/2014/main" id="{163958D7-AAC2-48CB-A09D-83F6C48E68B0}"/>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DFD2665-5E6C-4355-9530-1516C61A7EA4}"/>
                </a:ext>
              </a:extLst>
            </p:cNvPr>
            <p:cNvGrpSpPr/>
            <p:nvPr/>
          </p:nvGrpSpPr>
          <p:grpSpPr>
            <a:xfrm>
              <a:off x="2800154" y="3066055"/>
              <a:ext cx="5652382" cy="324652"/>
              <a:chOff x="1055537" y="2914338"/>
              <a:chExt cx="7536509" cy="432869"/>
            </a:xfrm>
          </p:grpSpPr>
          <p:cxnSp>
            <p:nvCxnSpPr>
              <p:cNvPr id="53" name="Straight Connector 52">
                <a:extLst>
                  <a:ext uri="{FF2B5EF4-FFF2-40B4-BE49-F238E27FC236}">
                    <a16:creationId xmlns:a16="http://schemas.microsoft.com/office/drawing/2014/main" id="{23B2C149-1426-4084-BB27-D39A6443C695}"/>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D1E24928-2AC9-4C09-9424-7C67A2086D84}"/>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cxnSp>
            <p:nvCxnSpPr>
              <p:cNvPr id="55" name="Straight Connector 54">
                <a:extLst>
                  <a:ext uri="{FF2B5EF4-FFF2-40B4-BE49-F238E27FC236}">
                    <a16:creationId xmlns:a16="http://schemas.microsoft.com/office/drawing/2014/main" id="{B156B3B1-DE6A-4C59-BC5F-7D43DE11A24A}"/>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31" name="Picture 30">
              <a:extLst>
                <a:ext uri="{FF2B5EF4-FFF2-40B4-BE49-F238E27FC236}">
                  <a16:creationId xmlns:a16="http://schemas.microsoft.com/office/drawing/2014/main" id="{555C1C92-33C5-46B0-BABE-F00A84220171}"/>
                </a:ext>
              </a:extLst>
            </p:cNvPr>
            <p:cNvPicPr>
              <a:picLocks noChangeAspect="1"/>
            </p:cNvPicPr>
            <p:nvPr/>
          </p:nvPicPr>
          <p:blipFill>
            <a:blip r:embed="rId3"/>
            <a:stretch>
              <a:fillRect/>
            </a:stretch>
          </p:blipFill>
          <p:spPr>
            <a:xfrm>
              <a:off x="5440344" y="5639687"/>
              <a:ext cx="451058" cy="206039"/>
            </a:xfrm>
            <a:prstGeom prst="rect">
              <a:avLst/>
            </a:prstGeom>
          </p:spPr>
        </p:pic>
        <p:pic>
          <p:nvPicPr>
            <p:cNvPr id="32" name="Picture 31">
              <a:extLst>
                <a:ext uri="{FF2B5EF4-FFF2-40B4-BE49-F238E27FC236}">
                  <a16:creationId xmlns:a16="http://schemas.microsoft.com/office/drawing/2014/main" id="{BDD94F35-6A3F-40E6-B891-FAB3288A0CE7}"/>
                </a:ext>
              </a:extLst>
            </p:cNvPr>
            <p:cNvPicPr>
              <a:picLocks noChangeAspect="1"/>
            </p:cNvPicPr>
            <p:nvPr/>
          </p:nvPicPr>
          <p:blipFill>
            <a:blip r:embed="rId4"/>
            <a:stretch>
              <a:fillRect/>
            </a:stretch>
          </p:blipFill>
          <p:spPr>
            <a:xfrm>
              <a:off x="4508967" y="4551303"/>
              <a:ext cx="387464" cy="203667"/>
            </a:xfrm>
            <a:prstGeom prst="rect">
              <a:avLst/>
            </a:prstGeom>
          </p:spPr>
        </p:pic>
        <p:sp>
          <p:nvSpPr>
            <p:cNvPr id="33" name="TextBox 32">
              <a:extLst>
                <a:ext uri="{FF2B5EF4-FFF2-40B4-BE49-F238E27FC236}">
                  <a16:creationId xmlns:a16="http://schemas.microsoft.com/office/drawing/2014/main" id="{C8CFD940-AA07-4CF1-BDA6-7AE97C5D7090}"/>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428 </a:t>
              </a:r>
            </a:p>
            <a:p>
              <a:pPr algn="ctr" defTabSz="685800">
                <a:defRPr/>
              </a:pPr>
              <a:r>
                <a:rPr lang="en-US" sz="825" b="1" dirty="0">
                  <a:solidFill>
                    <a:prstClr val="black"/>
                  </a:solidFill>
                  <a:latin typeface="Arial" panose="020B0604020202020204" pitchFamily="34" charset="0"/>
                  <a:cs typeface="Arial" panose="020B0604020202020204" pitchFamily="34" charset="0"/>
                </a:rPr>
                <a:t>Alice</a:t>
              </a:r>
            </a:p>
          </p:txBody>
        </p:sp>
        <p:sp>
          <p:nvSpPr>
            <p:cNvPr id="34" name="TextBox 33">
              <a:extLst>
                <a:ext uri="{FF2B5EF4-FFF2-40B4-BE49-F238E27FC236}">
                  <a16:creationId xmlns:a16="http://schemas.microsoft.com/office/drawing/2014/main" id="{E396A969-7589-4B6C-AF42-6A9015F93F67}"/>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Fourth Street East</a:t>
              </a:r>
            </a:p>
          </p:txBody>
        </p:sp>
        <p:sp>
          <p:nvSpPr>
            <p:cNvPr id="35" name="TextBox 34">
              <a:extLst>
                <a:ext uri="{FF2B5EF4-FFF2-40B4-BE49-F238E27FC236}">
                  <a16:creationId xmlns:a16="http://schemas.microsoft.com/office/drawing/2014/main" id="{A5D032F3-344E-4CAE-8208-01BE8D51FB97}"/>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dirty="0">
                  <a:solidFill>
                    <a:prstClr val="black"/>
                  </a:solidFill>
                  <a:latin typeface="Arial" panose="020B0604020202020204" pitchFamily="34" charset="0"/>
                  <a:cs typeface="Arial" panose="020B0604020202020204" pitchFamily="34" charset="0"/>
                </a:rPr>
                <a:t>8 Orchid</a:t>
              </a:r>
            </a:p>
          </p:txBody>
        </p:sp>
        <p:grpSp>
          <p:nvGrpSpPr>
            <p:cNvPr id="36" name="Group 35">
              <a:extLst>
                <a:ext uri="{FF2B5EF4-FFF2-40B4-BE49-F238E27FC236}">
                  <a16:creationId xmlns:a16="http://schemas.microsoft.com/office/drawing/2014/main" id="{53A04573-CC64-4B1F-85CB-9F62815A021B}"/>
                </a:ext>
              </a:extLst>
            </p:cNvPr>
            <p:cNvGrpSpPr/>
            <p:nvPr/>
          </p:nvGrpSpPr>
          <p:grpSpPr>
            <a:xfrm>
              <a:off x="6766643" y="3567941"/>
              <a:ext cx="275754" cy="956213"/>
              <a:chOff x="6366114" y="3527785"/>
              <a:chExt cx="268499" cy="1274950"/>
            </a:xfrm>
          </p:grpSpPr>
          <p:cxnSp>
            <p:nvCxnSpPr>
              <p:cNvPr id="51" name="Straight Connector 50">
                <a:extLst>
                  <a:ext uri="{FF2B5EF4-FFF2-40B4-BE49-F238E27FC236}">
                    <a16:creationId xmlns:a16="http://schemas.microsoft.com/office/drawing/2014/main" id="{6EBEA4AB-7501-4CB7-8267-D069F5847F63}"/>
                  </a:ext>
                </a:extLst>
              </p:cNvPr>
              <p:cNvCxnSpPr>
                <a:cxnSpLocks/>
              </p:cNvCxnSpPr>
              <p:nvPr/>
            </p:nvCxnSpPr>
            <p:spPr>
              <a:xfrm flipV="1">
                <a:off x="6366114" y="3527785"/>
                <a:ext cx="0" cy="127495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62AF1A6C-39DE-436D-82B6-17532CA0F930}"/>
                  </a:ext>
                </a:extLst>
              </p:cNvPr>
              <p:cNvSpPr/>
              <p:nvPr/>
            </p:nvSpPr>
            <p:spPr>
              <a:xfrm>
                <a:off x="6412027" y="4033737"/>
                <a:ext cx="222586"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900" b="1" dirty="0">
                    <a:solidFill>
                      <a:prstClr val="white"/>
                    </a:solidFill>
                    <a:latin typeface="Century Gothic"/>
                  </a:rPr>
                  <a:t>6</a:t>
                </a:r>
              </a:p>
            </p:txBody>
          </p:sp>
        </p:grpSp>
        <p:grpSp>
          <p:nvGrpSpPr>
            <p:cNvPr id="37" name="Group 36">
              <a:extLst>
                <a:ext uri="{FF2B5EF4-FFF2-40B4-BE49-F238E27FC236}">
                  <a16:creationId xmlns:a16="http://schemas.microsoft.com/office/drawing/2014/main" id="{516692F4-EEF4-40E1-A989-E2F8EEDB30EC}"/>
                </a:ext>
              </a:extLst>
            </p:cNvPr>
            <p:cNvGrpSpPr/>
            <p:nvPr/>
          </p:nvGrpSpPr>
          <p:grpSpPr>
            <a:xfrm>
              <a:off x="5012108" y="2739369"/>
              <a:ext cx="1096227" cy="616244"/>
              <a:chOff x="4650810" y="2120406"/>
              <a:chExt cx="1461636" cy="821658"/>
            </a:xfrm>
          </p:grpSpPr>
          <p:grpSp>
            <p:nvGrpSpPr>
              <p:cNvPr id="45" name="Group 44">
                <a:extLst>
                  <a:ext uri="{FF2B5EF4-FFF2-40B4-BE49-F238E27FC236}">
                    <a16:creationId xmlns:a16="http://schemas.microsoft.com/office/drawing/2014/main" id="{60BFAA4C-6D44-4375-A46C-04893F920300}"/>
                  </a:ext>
                </a:extLst>
              </p:cNvPr>
              <p:cNvGrpSpPr/>
              <p:nvPr/>
            </p:nvGrpSpPr>
            <p:grpSpPr>
              <a:xfrm>
                <a:off x="4650810" y="2120406"/>
                <a:ext cx="373835" cy="639615"/>
                <a:chOff x="4650810" y="2120406"/>
                <a:chExt cx="373835" cy="639615"/>
              </a:xfrm>
            </p:grpSpPr>
            <p:cxnSp>
              <p:nvCxnSpPr>
                <p:cNvPr id="49" name="Straight Connector 48">
                  <a:extLst>
                    <a:ext uri="{FF2B5EF4-FFF2-40B4-BE49-F238E27FC236}">
                      <a16:creationId xmlns:a16="http://schemas.microsoft.com/office/drawing/2014/main" id="{8EC0503D-F870-455A-BC99-68475E50B12D}"/>
                    </a:ext>
                  </a:extLst>
                </p:cNvPr>
                <p:cNvCxnSpPr/>
                <p:nvPr/>
              </p:nvCxnSpPr>
              <p:spPr>
                <a:xfrm>
                  <a:off x="5024645" y="2120406"/>
                  <a:ext cx="0" cy="497206"/>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4B54F54E-08E8-4100-8570-A63C48D61F3E}"/>
                    </a:ext>
                  </a:extLst>
                </p:cNvPr>
                <p:cNvSpPr/>
                <p:nvPr/>
              </p:nvSpPr>
              <p:spPr>
                <a:xfrm>
                  <a:off x="4650810" y="2455221"/>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nvGrpSpPr>
              <p:cNvPr id="46" name="Group 45">
                <a:extLst>
                  <a:ext uri="{FF2B5EF4-FFF2-40B4-BE49-F238E27FC236}">
                    <a16:creationId xmlns:a16="http://schemas.microsoft.com/office/drawing/2014/main" id="{01CC7E53-D384-49D0-9FA4-119BBDC115D4}"/>
                  </a:ext>
                </a:extLst>
              </p:cNvPr>
              <p:cNvGrpSpPr/>
              <p:nvPr/>
            </p:nvGrpSpPr>
            <p:grpSpPr>
              <a:xfrm>
                <a:off x="5807646" y="2310403"/>
                <a:ext cx="304800" cy="631661"/>
                <a:chOff x="5807646" y="2310403"/>
                <a:chExt cx="304800" cy="631661"/>
              </a:xfrm>
            </p:grpSpPr>
            <p:cxnSp>
              <p:nvCxnSpPr>
                <p:cNvPr id="47" name="Straight Connector 46">
                  <a:extLst>
                    <a:ext uri="{FF2B5EF4-FFF2-40B4-BE49-F238E27FC236}">
                      <a16:creationId xmlns:a16="http://schemas.microsoft.com/office/drawing/2014/main" id="{A243423D-E0C7-450F-B890-963F6BA320E3}"/>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A5AC590C-4795-4255-9654-6EC2BAE13E1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black"/>
                      </a:solidFill>
                      <a:latin typeface="Century Gothic"/>
                    </a:rPr>
                    <a:t>5</a:t>
                  </a:r>
                </a:p>
              </p:txBody>
            </p:sp>
          </p:grpSp>
        </p:grpSp>
        <p:cxnSp>
          <p:nvCxnSpPr>
            <p:cNvPr id="38" name="Straight Connector 37">
              <a:extLst>
                <a:ext uri="{FF2B5EF4-FFF2-40B4-BE49-F238E27FC236}">
                  <a16:creationId xmlns:a16="http://schemas.microsoft.com/office/drawing/2014/main" id="{62FF0795-6281-496D-9168-1ED93ACC6F91}"/>
                </a:ext>
              </a:extLst>
            </p:cNvPr>
            <p:cNvCxnSpPr>
              <a:cxnSpLocks/>
            </p:cNvCxnSpPr>
            <p:nvPr/>
          </p:nvCxnSpPr>
          <p:spPr>
            <a:xfrm flipH="1">
              <a:off x="5267030" y="2739369"/>
              <a:ext cx="220379"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39" name="Arc 38">
              <a:extLst>
                <a:ext uri="{FF2B5EF4-FFF2-40B4-BE49-F238E27FC236}">
                  <a16:creationId xmlns:a16="http://schemas.microsoft.com/office/drawing/2014/main" id="{4C21EACC-7296-4193-9AAD-F084D03B9004}"/>
                </a:ext>
              </a:extLst>
            </p:cNvPr>
            <p:cNvSpPr/>
            <p:nvPr/>
          </p:nvSpPr>
          <p:spPr>
            <a:xfrm>
              <a:off x="5884176" y="2739370"/>
              <a:ext cx="94259" cy="163539"/>
            </a:xfrm>
            <a:prstGeom prst="arc">
              <a:avLst>
                <a:gd name="adj1" fmla="val 16066563"/>
                <a:gd name="adj2" fmla="val 0"/>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grpSp>
          <p:nvGrpSpPr>
            <p:cNvPr id="40" name="Group 39">
              <a:extLst>
                <a:ext uri="{FF2B5EF4-FFF2-40B4-BE49-F238E27FC236}">
                  <a16:creationId xmlns:a16="http://schemas.microsoft.com/office/drawing/2014/main" id="{DD34C6B1-3ADD-4F2E-81E5-BDD96960DB24}"/>
                </a:ext>
              </a:extLst>
            </p:cNvPr>
            <p:cNvGrpSpPr/>
            <p:nvPr/>
          </p:nvGrpSpPr>
          <p:grpSpPr>
            <a:xfrm>
              <a:off x="7628917" y="2711359"/>
              <a:ext cx="299832" cy="1757218"/>
              <a:chOff x="6366114" y="3527785"/>
              <a:chExt cx="291943" cy="1274950"/>
            </a:xfrm>
          </p:grpSpPr>
          <p:cxnSp>
            <p:nvCxnSpPr>
              <p:cNvPr id="43" name="Straight Connector 42">
                <a:extLst>
                  <a:ext uri="{FF2B5EF4-FFF2-40B4-BE49-F238E27FC236}">
                    <a16:creationId xmlns:a16="http://schemas.microsoft.com/office/drawing/2014/main" id="{A5AAA01F-C6E5-46AD-A520-9EF4DC64FF48}"/>
                  </a:ext>
                </a:extLst>
              </p:cNvPr>
              <p:cNvCxnSpPr>
                <a:cxnSpLocks/>
              </p:cNvCxnSpPr>
              <p:nvPr/>
            </p:nvCxnSpPr>
            <p:spPr>
              <a:xfrm flipV="1">
                <a:off x="6366114" y="3527785"/>
                <a:ext cx="0" cy="127495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DC23A599-5F95-4FC2-A63A-568BBCA41433}"/>
                  </a:ext>
                </a:extLst>
              </p:cNvPr>
              <p:cNvSpPr/>
              <p:nvPr/>
            </p:nvSpPr>
            <p:spPr>
              <a:xfrm>
                <a:off x="6435472" y="4389413"/>
                <a:ext cx="222585" cy="16586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dirty="0">
                    <a:solidFill>
                      <a:prstClr val="white"/>
                    </a:solidFill>
                    <a:latin typeface="Century Gothic"/>
                  </a:rPr>
                  <a:t>7</a:t>
                </a:r>
              </a:p>
            </p:txBody>
          </p:sp>
        </p:grpSp>
        <p:sp>
          <p:nvSpPr>
            <p:cNvPr id="41" name="Oval 40">
              <a:extLst>
                <a:ext uri="{FF2B5EF4-FFF2-40B4-BE49-F238E27FC236}">
                  <a16:creationId xmlns:a16="http://schemas.microsoft.com/office/drawing/2014/main" id="{9584D826-69CD-4E41-95B4-B2822F5E03A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1</a:t>
              </a:r>
            </a:p>
          </p:txBody>
        </p:sp>
        <p:sp>
          <p:nvSpPr>
            <p:cNvPr id="42" name="Oval 41">
              <a:extLst>
                <a:ext uri="{FF2B5EF4-FFF2-40B4-BE49-F238E27FC236}">
                  <a16:creationId xmlns:a16="http://schemas.microsoft.com/office/drawing/2014/main" id="{6AFD21E4-1DDC-41A9-A046-B4BDC7804F5E}"/>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dirty="0">
                  <a:solidFill>
                    <a:prstClr val="white"/>
                  </a:solidFill>
                  <a:latin typeface="Century Gothic"/>
                </a:rPr>
                <a:t>3</a:t>
              </a:r>
            </a:p>
          </p:txBody>
        </p:sp>
      </p:grpSp>
      <p:pic>
        <p:nvPicPr>
          <p:cNvPr id="81" name="Content Placeholder 80" descr="https://lh5.googleusercontent.com/p/AF1QipO6uuiFnLS4iRgwmjzaFtUe0AFQhberf8s1uBCF=w408-h306-k-no">
            <a:extLst>
              <a:ext uri="{FF2B5EF4-FFF2-40B4-BE49-F238E27FC236}">
                <a16:creationId xmlns:a16="http://schemas.microsoft.com/office/drawing/2014/main" id="{CEF475F0-E54B-4A1E-BDB0-9B259A9FB393}"/>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948413" y="-114834"/>
            <a:ext cx="3262964" cy="1452745"/>
          </a:xfrm>
          <a:prstGeom prst="rect">
            <a:avLst/>
          </a:prstGeom>
          <a:noFill/>
          <a:ln>
            <a:solidFill>
              <a:srgbClr val="A8A9AD"/>
            </a:solidFill>
          </a:ln>
        </p:spPr>
      </p:pic>
      <p:cxnSp>
        <p:nvCxnSpPr>
          <p:cNvPr id="93" name="Straight Connector 92">
            <a:extLst>
              <a:ext uri="{FF2B5EF4-FFF2-40B4-BE49-F238E27FC236}">
                <a16:creationId xmlns:a16="http://schemas.microsoft.com/office/drawing/2014/main" id="{CA014BB9-9819-4358-B080-4CEBEDF4CE7A}"/>
              </a:ext>
            </a:extLst>
          </p:cNvPr>
          <p:cNvCxnSpPr>
            <a:cxnSpLocks/>
          </p:cNvCxnSpPr>
          <p:nvPr/>
        </p:nvCxnSpPr>
        <p:spPr>
          <a:xfrm flipH="1">
            <a:off x="4919249" y="1299411"/>
            <a:ext cx="1067665" cy="132145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6" name="Picture 95" descr="https://lh5.googleusercontent.com/p/AF1QipOXfPJXgFRpgLeS86Dz_HpZd8Hp6T_JaGmPbqm-=w408-h272-k-no">
            <a:extLst>
              <a:ext uri="{FF2B5EF4-FFF2-40B4-BE49-F238E27FC236}">
                <a16:creationId xmlns:a16="http://schemas.microsoft.com/office/drawing/2014/main" id="{4DCF9929-3BE7-424E-B56A-9A1D42DE8B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76094" y="1470585"/>
            <a:ext cx="2255749" cy="1610331"/>
          </a:xfrm>
          <a:prstGeom prst="rect">
            <a:avLst/>
          </a:prstGeom>
          <a:noFill/>
          <a:ln>
            <a:noFill/>
          </a:ln>
        </p:spPr>
      </p:pic>
      <p:cxnSp>
        <p:nvCxnSpPr>
          <p:cNvPr id="104" name="Straight Arrow Connector 103">
            <a:extLst>
              <a:ext uri="{FF2B5EF4-FFF2-40B4-BE49-F238E27FC236}">
                <a16:creationId xmlns:a16="http://schemas.microsoft.com/office/drawing/2014/main" id="{172FA4E9-AB29-4457-8958-034F45BED17B}"/>
              </a:ext>
            </a:extLst>
          </p:cNvPr>
          <p:cNvCxnSpPr/>
          <p:nvPr/>
        </p:nvCxnSpPr>
        <p:spPr>
          <a:xfrm>
            <a:off x="7364993" y="1796676"/>
            <a:ext cx="914400" cy="9144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Picture 104" descr="https://lh5.googleusercontent.com/p/AF1QipOvBDoZT9ZPdTRTy9xGZbVY7rQhsuwdVIveBbpp=w408-h408-k-no">
            <a:extLst>
              <a:ext uri="{FF2B5EF4-FFF2-40B4-BE49-F238E27FC236}">
                <a16:creationId xmlns:a16="http://schemas.microsoft.com/office/drawing/2014/main" id="{472F4561-DA36-4B83-8821-E9F5413BD0D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44763" y="3330746"/>
            <a:ext cx="3129868" cy="2313655"/>
          </a:xfrm>
          <a:prstGeom prst="rect">
            <a:avLst/>
          </a:prstGeom>
          <a:noFill/>
          <a:ln>
            <a:noFill/>
          </a:ln>
        </p:spPr>
      </p:pic>
      <p:pic>
        <p:nvPicPr>
          <p:cNvPr id="84" name="Picture 83" descr="https://lh5.googleusercontent.com/p/AF1QipOSbjHbeDozWqtSB5V94r9NNOd5cPyGWoEjnZ3I=w408-h263-k-no">
            <a:extLst>
              <a:ext uri="{FF2B5EF4-FFF2-40B4-BE49-F238E27FC236}">
                <a16:creationId xmlns:a16="http://schemas.microsoft.com/office/drawing/2014/main" id="{0DBE7E8A-1688-4193-AEC8-9B6920A5852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95130" y="-297704"/>
            <a:ext cx="2569480" cy="1225007"/>
          </a:xfrm>
          <a:prstGeom prst="rect">
            <a:avLst/>
          </a:prstGeom>
          <a:noFill/>
          <a:ln>
            <a:noFill/>
          </a:ln>
        </p:spPr>
      </p:pic>
      <p:pic>
        <p:nvPicPr>
          <p:cNvPr id="85" name="Picture 84" descr="https://lh5.googleusercontent.com/p/AF1QipPMil8_YioG_M5t29hBJt5hr5X2Hiddh0TuXJoR=w408-h305-k-no">
            <a:extLst>
              <a:ext uri="{FF2B5EF4-FFF2-40B4-BE49-F238E27FC236}">
                <a16:creationId xmlns:a16="http://schemas.microsoft.com/office/drawing/2014/main" id="{2986A8F7-5271-4C5D-821D-59321F847F4C}"/>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785913" y="24050"/>
            <a:ext cx="3157770" cy="1152362"/>
          </a:xfrm>
          <a:prstGeom prst="rect">
            <a:avLst/>
          </a:prstGeom>
          <a:noFill/>
          <a:ln>
            <a:noFill/>
          </a:ln>
        </p:spPr>
      </p:pic>
    </p:spTree>
    <p:extLst>
      <p:ext uri="{BB962C8B-B14F-4D97-AF65-F5344CB8AC3E}">
        <p14:creationId xmlns:p14="http://schemas.microsoft.com/office/powerpoint/2010/main" val="90289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p:txBody>
          <a:bodyPr>
            <a:noAutofit/>
          </a:bodyPr>
          <a:lstStyle/>
          <a:p>
            <a:r>
              <a:rPr lang="en-US" b="1" dirty="0"/>
              <a:t>Bike/Ped Safety and Access </a:t>
            </a:r>
            <a:br>
              <a:rPr lang="en-US" b="1" dirty="0"/>
            </a:br>
            <a:r>
              <a:rPr lang="en-US" b="1" dirty="0"/>
              <a:t>Improvements in Alameda</a:t>
            </a:r>
            <a:endParaRPr lang="en-US"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3</a:t>
            </a:r>
          </a:p>
        </p:txBody>
      </p:sp>
      <p:sp>
        <p:nvSpPr>
          <p:cNvPr id="6" name="TextBox 5"/>
          <p:cNvSpPr txBox="1"/>
          <p:nvPr/>
        </p:nvSpPr>
        <p:spPr>
          <a:xfrm>
            <a:off x="581991" y="1976025"/>
            <a:ext cx="2351458" cy="707886"/>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Widen and open </a:t>
            </a:r>
            <a:r>
              <a:rPr lang="en-US" sz="1000" b="1" dirty="0">
                <a:solidFill>
                  <a:prstClr val="black"/>
                </a:solidFill>
                <a:latin typeface="Century Gothic"/>
              </a:rPr>
              <a:t>walkway</a:t>
            </a:r>
            <a:r>
              <a:rPr lang="en-US" sz="1000" dirty="0">
                <a:solidFill>
                  <a:prstClr val="black"/>
                </a:solidFill>
                <a:latin typeface="Century Gothic"/>
              </a:rPr>
              <a:t> through </a:t>
            </a:r>
            <a:br>
              <a:rPr lang="en-US" sz="1000" dirty="0">
                <a:solidFill>
                  <a:prstClr val="black"/>
                </a:solidFill>
                <a:latin typeface="Century Gothic"/>
              </a:rPr>
            </a:br>
            <a:r>
              <a:rPr lang="en-US" sz="1000" dirty="0">
                <a:solidFill>
                  <a:prstClr val="black"/>
                </a:solidFill>
                <a:latin typeface="Century Gothic"/>
              </a:rPr>
              <a:t>Webster Tube and along </a:t>
            </a:r>
            <a:br>
              <a:rPr lang="en-US" sz="1000" dirty="0">
                <a:solidFill>
                  <a:prstClr val="black"/>
                </a:solidFill>
                <a:latin typeface="Century Gothic"/>
              </a:rPr>
            </a:br>
            <a:r>
              <a:rPr lang="en-US" sz="1000" dirty="0">
                <a:solidFill>
                  <a:prstClr val="black"/>
                </a:solidFill>
                <a:latin typeface="Century Gothic"/>
              </a:rPr>
              <a:t>Webster Street connecting to </a:t>
            </a:r>
            <a:br>
              <a:rPr lang="en-US" sz="1000" dirty="0">
                <a:solidFill>
                  <a:prstClr val="black"/>
                </a:solidFill>
                <a:latin typeface="Century Gothic"/>
              </a:rPr>
            </a:br>
            <a:r>
              <a:rPr lang="en-US" sz="1000" dirty="0">
                <a:solidFill>
                  <a:prstClr val="black"/>
                </a:solidFill>
                <a:latin typeface="Century Gothic"/>
              </a:rPr>
              <a:t>Mariner Square Loop (0.8 miles)</a:t>
            </a: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New </a:t>
            </a:r>
            <a:r>
              <a:rPr lang="en-US" sz="1000" b="1" dirty="0">
                <a:solidFill>
                  <a:prstClr val="black"/>
                </a:solidFill>
                <a:latin typeface="Century Gothic"/>
              </a:rPr>
              <a:t>Class II </a:t>
            </a:r>
            <a:r>
              <a:rPr lang="en-US" sz="1000" dirty="0">
                <a:solidFill>
                  <a:prstClr val="black"/>
                </a:solidFill>
                <a:latin typeface="Century Gothic"/>
              </a:rPr>
              <a:t>bike lane on </a:t>
            </a:r>
            <a:br>
              <a:rPr lang="en-US" sz="1000" dirty="0">
                <a:solidFill>
                  <a:prstClr val="black"/>
                </a:solidFill>
                <a:latin typeface="Century Gothic"/>
              </a:rPr>
            </a:br>
            <a:r>
              <a:rPr lang="en-US" sz="1000" dirty="0">
                <a:solidFill>
                  <a:prstClr val="black"/>
                </a:solidFill>
                <a:latin typeface="Century Gothic"/>
              </a:rPr>
              <a:t>Mariner Square Loop (0.3 miles)</a:t>
            </a: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Add crosswalks to connect </a:t>
            </a:r>
            <a:br>
              <a:rPr lang="en-US" sz="1000" dirty="0">
                <a:solidFill>
                  <a:prstClr val="black"/>
                </a:solidFill>
                <a:latin typeface="Century Gothic"/>
              </a:rPr>
            </a:br>
            <a:r>
              <a:rPr lang="en-US" sz="1000" dirty="0">
                <a:solidFill>
                  <a:prstClr val="black"/>
                </a:solidFill>
                <a:latin typeface="Century Gothic"/>
              </a:rPr>
              <a:t>ped/bike paths</a:t>
            </a: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en-US" sz="1000" b="1" dirty="0">
                <a:solidFill>
                  <a:prstClr val="black"/>
                </a:solidFill>
                <a:latin typeface="Century Gothic"/>
              </a:rPr>
              <a:t>New Class I path</a:t>
            </a:r>
            <a:r>
              <a:rPr lang="en-US" sz="1000" dirty="0">
                <a:solidFill>
                  <a:prstClr val="black"/>
                </a:solidFill>
                <a:latin typeface="Century Gothic"/>
              </a:rPr>
              <a:t>: Realign and </a:t>
            </a:r>
            <a:br>
              <a:rPr lang="en-US" sz="1000" dirty="0">
                <a:solidFill>
                  <a:prstClr val="black"/>
                </a:solidFill>
                <a:latin typeface="Century Gothic"/>
              </a:rPr>
            </a:br>
            <a:r>
              <a:rPr lang="en-US" sz="1000" dirty="0">
                <a:solidFill>
                  <a:prstClr val="black"/>
                </a:solidFill>
                <a:latin typeface="Century Gothic"/>
              </a:rPr>
              <a:t>widen path to 8 feet (0.3 miles)</a:t>
            </a: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553998"/>
          </a:xfrm>
          <a:prstGeom prst="rect">
            <a:avLst/>
          </a:prstGeom>
          <a:noFill/>
        </p:spPr>
        <p:txBody>
          <a:bodyPr wrap="square" rtlCol="0">
            <a:spAutoFit/>
          </a:bodyPr>
          <a:lstStyle/>
          <a:p>
            <a:pPr defTabSz="457200" fontAlgn="base">
              <a:spcBef>
                <a:spcPct val="0"/>
              </a:spcBef>
              <a:defRPr/>
            </a:pPr>
            <a:r>
              <a:rPr lang="en-US" sz="1000" b="1" dirty="0">
                <a:solidFill>
                  <a:prstClr val="black"/>
                </a:solidFill>
                <a:latin typeface="Century Gothic"/>
              </a:rPr>
              <a:t>Sidewalk extension</a:t>
            </a:r>
            <a:r>
              <a:rPr lang="en-US" sz="1000" dirty="0">
                <a:solidFill>
                  <a:prstClr val="black"/>
                </a:solidFill>
                <a:latin typeface="Century Gothic"/>
              </a:rPr>
              <a:t> on </a:t>
            </a:r>
            <a:br>
              <a:rPr lang="en-US" sz="1000" dirty="0">
                <a:solidFill>
                  <a:prstClr val="black"/>
                </a:solidFill>
                <a:latin typeface="Century Gothic"/>
              </a:rPr>
            </a:br>
            <a:r>
              <a:rPr lang="en-US" sz="1000" dirty="0">
                <a:solidFill>
                  <a:prstClr val="black"/>
                </a:solidFill>
                <a:latin typeface="Century Gothic"/>
              </a:rPr>
              <a:t>Mariner Square Loop and Mariner Square Drive (0.3 miles)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40" y="155033"/>
            <a:ext cx="789319" cy="2689656"/>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dirty="0">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dirty="0">
                  <a:solidFill>
                    <a:prstClr val="white"/>
                  </a:solidFill>
                  <a:latin typeface="Century Gothic"/>
                </a:rPr>
                <a:t>Alameda</a:t>
              </a:r>
            </a:p>
            <a:p>
              <a:pPr algn="ctr" defTabSz="457200" fontAlgn="base">
                <a:spcBef>
                  <a:spcPct val="0"/>
                </a:spcBef>
                <a:spcAft>
                  <a:spcPct val="0"/>
                </a:spcAft>
                <a:defRPr/>
              </a:pPr>
              <a:r>
                <a:rPr lang="en-US" sz="1200" b="1" dirty="0">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dirty="0">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dirty="0">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dirty="0">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a:t>Tube Improvements</a:t>
            </a:r>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dirty="0">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Tree>
    <p:extLst>
      <p:ext uri="{BB962C8B-B14F-4D97-AF65-F5344CB8AC3E}">
        <p14:creationId xmlns:p14="http://schemas.microsoft.com/office/powerpoint/2010/main" val="2757744202"/>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19" ma:contentTypeDescription="Create a new document." ma:contentTypeScope="" ma:versionID="388f8b0fd39ccda404621e04ad10dba9">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de7901a20de5687a1755b3cf8b4ff8f5"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eetDescription xmlns="8f1cd9fe-ffb6-40b1-b663-046451dad108" xsi:nil="true"/>
    <lcf76f155ced4ddcb4097134ff3c332f xmlns="8f1cd9fe-ffb6-40b1-b663-046451dad108">
      <Terms xmlns="http://schemas.microsoft.com/office/infopath/2007/PartnerControls"/>
    </lcf76f155ced4ddcb4097134ff3c332f>
    <Person xmlns="8f1cd9fe-ffb6-40b1-b663-046451dad108">
      <UserInfo>
        <DisplayName/>
        <AccountId xsi:nil="true"/>
        <AccountType/>
      </UserInfo>
    </Person>
    <TaxCatchAll xmlns="1671ffa8-28f0-40dd-94bb-3ef4298a79c8" xsi:nil="true"/>
    <SharedWithUsers xmlns="1671ffa8-28f0-40dd-94bb-3ef4298a79c8">
      <UserInfo>
        <DisplayName>Brash, Matthew [US-US]</DisplayName>
        <AccountId>20</AccountId>
        <AccountType/>
      </UserInfo>
    </SharedWithUsers>
  </documentManagement>
</p:properties>
</file>

<file path=customXml/itemProps1.xml><?xml version="1.0" encoding="utf-8"?>
<ds:datastoreItem xmlns:ds="http://schemas.openxmlformats.org/officeDocument/2006/customXml" ds:itemID="{1B2C46A6-E308-4DC5-87BB-E81F07BB42C8}">
  <ds:schemaRefs>
    <ds:schemaRef ds:uri="1671ffa8-28f0-40dd-94bb-3ef4298a79c8"/>
    <ds:schemaRef ds:uri="8f1cd9fe-ffb6-40b1-b663-046451dad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D3D219-AD85-4131-95BA-7D52E393585E}">
  <ds:schemaRefs>
    <ds:schemaRef ds:uri="http://schemas.microsoft.com/sharepoint/v3/contenttype/forms"/>
  </ds:schemaRefs>
</ds:datastoreItem>
</file>

<file path=customXml/itemProps3.xml><?xml version="1.0" encoding="utf-8"?>
<ds:datastoreItem xmlns:ds="http://schemas.openxmlformats.org/officeDocument/2006/customXml" ds:itemID="{23D0D4BA-596C-48DB-A5AF-83BDE6381147}">
  <ds:schemaRefs>
    <ds:schemaRef ds:uri="http://schemas.microsoft.com/office/2006/documentManagement/types"/>
    <ds:schemaRef ds:uri="1671ffa8-28f0-40dd-94bb-3ef4298a79c8"/>
    <ds:schemaRef ds:uri="http://purl.org/dc/elements/1.1/"/>
    <ds:schemaRef ds:uri="http://schemas.openxmlformats.org/package/2006/metadata/core-properties"/>
    <ds:schemaRef ds:uri="http://purl.org/dc/dcmitype/"/>
    <ds:schemaRef ds:uri="http://www.w3.org/XML/1998/namespace"/>
    <ds:schemaRef ds:uri="8f1cd9fe-ffb6-40b1-b663-046451dad108"/>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TotalTime>
  <Words>1390</Words>
  <Application>Microsoft Office PowerPoint</Application>
  <PresentationFormat>Widescreen</PresentationFormat>
  <Paragraphs>250</Paragraphs>
  <Slides>25</Slides>
  <Notes>14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Narrow</vt:lpstr>
      <vt:lpstr>Calibri</vt:lpstr>
      <vt:lpstr>Calibri Light</vt:lpstr>
      <vt:lpstr>Century Gothic</vt:lpstr>
      <vt:lpstr>Franklin Gothic Book</vt:lpstr>
      <vt:lpstr>Times New Roman</vt:lpstr>
      <vt:lpstr>Wingdings</vt:lpstr>
      <vt:lpstr>1_Office Theme</vt:lpstr>
      <vt:lpstr>Oakland Alameda Access Project</vt:lpstr>
      <vt:lpstr>Project Purpose and Need</vt:lpstr>
      <vt:lpstr>Major Roadway Improvements</vt:lpstr>
      <vt:lpstr>Project Design – Selected Areas</vt:lpstr>
      <vt:lpstr>Types of Bicycle Facility</vt:lpstr>
      <vt:lpstr>Bike/Ped Safety and Access Improvements  in Oakland</vt:lpstr>
      <vt:lpstr>Project Area</vt:lpstr>
      <vt:lpstr>Bike/Ped Safety and Access  Improvements in Alameda</vt:lpstr>
      <vt:lpstr>Tube Improvements</vt:lpstr>
      <vt:lpstr>Aesthetics-Key Map</vt:lpstr>
      <vt:lpstr>Aesthetics-Concept A (north of I-880)</vt:lpstr>
      <vt:lpstr>Aesthetics-Concept B (south of I-880)</vt:lpstr>
      <vt:lpstr>Construction Schedule</vt:lpstr>
      <vt:lpstr>Construction – Stage 1</vt:lpstr>
      <vt:lpstr>Construction – Stage 2</vt:lpstr>
      <vt:lpstr>I-980 Jackson Street Off Ramp Detour</vt:lpstr>
      <vt:lpstr>Oak Street Off-Ramp Detour</vt:lpstr>
      <vt:lpstr>SB I-880 On-Ramp Detour</vt:lpstr>
      <vt:lpstr>Posey Tube Detour</vt:lpstr>
      <vt:lpstr>Webster Tube Detour</vt:lpstr>
      <vt:lpstr>Maintaining Pedestrian and Bike Mobility</vt:lpstr>
      <vt:lpstr>Project Schedule</vt:lpstr>
      <vt:lpstr>Funding Sources ($ X 1,000)</vt:lpstr>
      <vt:lpstr>Questions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Gary Sidhu</cp:lastModifiedBy>
  <cp:revision>1</cp:revision>
  <dcterms:created xsi:type="dcterms:W3CDTF">2018-01-17T22:21:07Z</dcterms:created>
  <dcterms:modified xsi:type="dcterms:W3CDTF">2023-09-06T14:13:11Z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MSIP_Label_5c1e7834-6be8-4780-ac5e-8408bbf8216f_SetDate">
    <vt:lpwstr>2023-09-05T20:40:26Z</vt:lpwstr>
  </property>
  <property fmtid="{D5CDD505-2E9C-101B-9397-08002B2CF9AE}" pid="5" name="MSIP_Label_5c1e7834-6be8-4780-ac5e-8408bbf8216f_Method">
    <vt:lpwstr>Privileged</vt:lpwstr>
  </property>
  <property fmtid="{D5CDD505-2E9C-101B-9397-08002B2CF9AE}" pid="6" name="MSIP_Label_5c1e7834-6be8-4780-ac5e-8408bbf8216f_SiteId">
    <vt:lpwstr>8d088ff8-7e52-4d0f-8187-dcd9ca37815a</vt:lpwstr>
  </property>
  <property fmtid="{D5CDD505-2E9C-101B-9397-08002B2CF9AE}" pid="7" name="ClassificationContentMarkingHeaderText">
    <vt:lpwstr>Sensitive</vt:lpwstr>
  </property>
  <property fmtid="{D5CDD505-2E9C-101B-9397-08002B2CF9AE}" pid="8" name="MSIP_Label_5c1e7834-6be8-4780-ac5e-8408bbf8216f_ContentBits">
    <vt:lpwstr>1</vt:lpwstr>
  </property>
  <property fmtid="{D5CDD505-2E9C-101B-9397-08002B2CF9AE}" pid="9" name="MSIP_Label_5c1e7834-6be8-4780-ac5e-8408bbf8216f_Name">
    <vt:lpwstr>5c1e7834-6be8-4780-ac5e-8408bbf8216f</vt:lpwstr>
  </property>
  <property fmtid="{D5CDD505-2E9C-101B-9397-08002B2CF9AE}" pid="10" name="MSIP_Label_5c1e7834-6be8-4780-ac5e-8408bbf8216f_Enabled">
    <vt:lpwstr>true</vt:lpwstr>
  </property>
  <property fmtid="{D5CDD505-2E9C-101B-9397-08002B2CF9AE}" pid="11" name="MSIP_Label_5c1e7834-6be8-4780-ac5e-8408bbf8216f_ActionId">
    <vt:lpwstr>46c26b2a-8f20-4a7b-a790-ba05baf21fb5</vt:lpwstr>
  </property>
  <property fmtid="{D5CDD505-2E9C-101B-9397-08002B2CF9AE}" pid="12" name="ClassificationContentMarkingHeaderLocations">
    <vt:lpwstr>1_Office Theme:8</vt:lpwstr>
  </property>
</Properties>
</file>