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397" r:id="rId3"/>
    <p:sldId id="398" r:id="rId4"/>
    <p:sldId id="452" r:id="rId5"/>
    <p:sldId id="453" r:id="rId6"/>
    <p:sldId id="454" r:id="rId7"/>
    <p:sldId id="455" r:id="rId8"/>
    <p:sldId id="459" r:id="rId9"/>
    <p:sldId id="456" r:id="rId10"/>
    <p:sldId id="458" r:id="rId11"/>
    <p:sldId id="462" r:id="rId12"/>
    <p:sldId id="461" r:id="rId13"/>
    <p:sldId id="463" r:id="rId14"/>
    <p:sldId id="464" r:id="rId15"/>
    <p:sldId id="467" r:id="rId1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CF3FA"/>
    <a:srgbClr val="009DDC"/>
    <a:srgbClr val="008576"/>
    <a:srgbClr val="E58E1A"/>
    <a:srgbClr val="0069AA"/>
    <a:srgbClr val="00A44A"/>
    <a:srgbClr val="FFFF00"/>
    <a:srgbClr val="000000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92281" autoAdjust="0"/>
  </p:normalViewPr>
  <p:slideViewPr>
    <p:cSldViewPr snapToGrid="0">
      <p:cViewPr varScale="1">
        <p:scale>
          <a:sx n="115" d="100"/>
          <a:sy n="115" d="100"/>
        </p:scale>
        <p:origin x="62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2340" y="-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TCFS01\SHARED\Programming\Programming\AlaCTC_Administered_Funds\EOY_Compliance_Reports\2014-2015\14-15%20Summary%20Report%20MB-MBB\Data\MB%20Expenditure%20Trend%20Data%20char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CTCFS01\SHARED\Programming\Programming\AlaCTC_Administered_Funds\EOY_Compliance_Reports\2015-2016\15-16%20Summary%20Report%20MB-MBB\Data\MB%20Expenditure%20Trend%20Data%20charts%2015-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TCFS01\SHARED\Programming\Programming\AlaCTC_Administered_Funds\EOY_Compliance_Reports\2016-2017\16-17%20Summary%20Report%20MB-MBB\Data\Performance_Measures_Monitoring_201805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98677759619669E-2"/>
          <c:y val="1.4724192581924152E-2"/>
          <c:w val="0.91948814775116405"/>
          <c:h val="0.9121642646654727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963320"/>
        <c:axId val="434963712"/>
      </c:lineChart>
      <c:catAx>
        <c:axId val="434963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4963712"/>
        <c:crosses val="autoZero"/>
        <c:auto val="1"/>
        <c:lblAlgn val="ctr"/>
        <c:lblOffset val="100"/>
        <c:noMultiLvlLbl val="0"/>
      </c:catAx>
      <c:valAx>
        <c:axId val="434963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34963320"/>
        <c:crosses val="autoZero"/>
        <c:crossBetween val="between"/>
        <c:majorUnit val="2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2649673957372E-2"/>
          <c:y val="2.3995508365998938E-2"/>
          <c:w val="0.91948814775116361"/>
          <c:h val="0.91216426466547273"/>
        </c:manualLayout>
      </c:layout>
      <c:lineChart>
        <c:grouping val="standard"/>
        <c:varyColors val="0"/>
        <c:ser>
          <c:idx val="0"/>
          <c:order val="0"/>
          <c:spPr>
            <a:ln w="317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triangle"/>
            <c:size val="8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9126572224314613E-3"/>
                  <c:y val="5.345212831129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3-4075-AB54-8D7C10C49B66}"/>
                </c:ext>
              </c:extLst>
            </c:dLbl>
            <c:dLbl>
              <c:idx val="1"/>
              <c:layout>
                <c:manualLayout>
                  <c:x val="-2.652705061082021E-2"/>
                  <c:y val="5.320010991405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3-4075-AB54-8D7C10C49B66}"/>
                </c:ext>
              </c:extLst>
            </c:dLbl>
            <c:dLbl>
              <c:idx val="2"/>
              <c:layout>
                <c:manualLayout>
                  <c:x val="-1.7825314444862891E-3"/>
                  <c:y val="2.375650147168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63-4075-AB54-8D7C10C49B66}"/>
                </c:ext>
              </c:extLst>
            </c:dLbl>
            <c:dLbl>
              <c:idx val="3"/>
              <c:layout>
                <c:manualLayout>
                  <c:x val="-1.0695188666917748E-2"/>
                  <c:y val="3.563475220753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3-4075-AB54-8D7C10C49B66}"/>
                </c:ext>
              </c:extLst>
            </c:dLbl>
            <c:dLbl>
              <c:idx val="4"/>
              <c:layout>
                <c:manualLayout>
                  <c:x val="-5.3475943334588575E-3"/>
                  <c:y val="3.563475220753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63-4075-AB54-8D7C10C49B66}"/>
                </c:ext>
              </c:extLst>
            </c:dLbl>
            <c:dLbl>
              <c:idx val="6"/>
              <c:layout>
                <c:manualLayout>
                  <c:x val="-1.4660348018192225E-3"/>
                  <c:y val="3.230635583034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63-4075-AB54-8D7C10C49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'Expenditure -RevComparison'!$C$8:$C$19</c:f>
              <c:strCache>
                <c:ptCount val="12"/>
                <c:pt idx="0">
                  <c:v>FY 08/09</c:v>
                </c:pt>
                <c:pt idx="1">
                  <c:v>FY 09/10</c:v>
                </c:pt>
                <c:pt idx="2">
                  <c:v>FY 10/11</c:v>
                </c:pt>
                <c:pt idx="3">
                  <c:v>FY 11/12</c:v>
                </c:pt>
                <c:pt idx="4">
                  <c:v>FY 12/13</c:v>
                </c:pt>
                <c:pt idx="5">
                  <c:v>FY 13/14</c:v>
                </c:pt>
                <c:pt idx="6">
                  <c:v>FY 14/15</c:v>
                </c:pt>
                <c:pt idx="7">
                  <c:v>FY 15/16</c:v>
                </c:pt>
                <c:pt idx="8">
                  <c:v>FY 16/17</c:v>
                </c:pt>
                <c:pt idx="9">
                  <c:v>FY 17/18</c:v>
                </c:pt>
                <c:pt idx="10">
                  <c:v>FY 18/19</c:v>
                </c:pt>
                <c:pt idx="11">
                  <c:v>FY 19/20</c:v>
                </c:pt>
              </c:strCache>
            </c:strRef>
          </c:cat>
          <c:val>
            <c:numRef>
              <c:f>'Expenditure -RevComparison'!$D$8:$D$19</c:f>
              <c:numCache>
                <c:formatCode>_("$"* #,##0.0_);_("$"* \(#,##0.0\);_("$"* "-"??_);_(@_)</c:formatCode>
                <c:ptCount val="12"/>
                <c:pt idx="0">
                  <c:v>58.6</c:v>
                </c:pt>
                <c:pt idx="1">
                  <c:v>52.3</c:v>
                </c:pt>
                <c:pt idx="2">
                  <c:v>56.2</c:v>
                </c:pt>
                <c:pt idx="3">
                  <c:v>70.2</c:v>
                </c:pt>
                <c:pt idx="4">
                  <c:v>69.5</c:v>
                </c:pt>
                <c:pt idx="5">
                  <c:v>63.9</c:v>
                </c:pt>
                <c:pt idx="6">
                  <c:v>71.099999999999994</c:v>
                </c:pt>
                <c:pt idx="7">
                  <c:v>72.099999999999994</c:v>
                </c:pt>
                <c:pt idx="8">
                  <c:v>71.5</c:v>
                </c:pt>
                <c:pt idx="9">
                  <c:v>81.099999999999994</c:v>
                </c:pt>
                <c:pt idx="10">
                  <c:v>85</c:v>
                </c:pt>
                <c:pt idx="11">
                  <c:v>84.9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63-4075-AB54-8D7C10C49B66}"/>
            </c:ext>
          </c:extLst>
        </c:ser>
        <c:ser>
          <c:idx val="2"/>
          <c:order val="1"/>
          <c:spPr>
            <a:ln w="317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triangle"/>
            <c:size val="8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86915933700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63-4075-AB54-8D7C10C49B66}"/>
                </c:ext>
              </c:extLst>
            </c:dLbl>
            <c:dLbl>
              <c:idx val="1"/>
              <c:layout>
                <c:manualLayout>
                  <c:x val="-2.6737971667294309E-2"/>
                  <c:y val="-4.157387757545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163-4075-AB54-8D7C10C49B66}"/>
                </c:ext>
              </c:extLst>
            </c:dLbl>
            <c:dLbl>
              <c:idx val="2"/>
              <c:layout>
                <c:manualLayout>
                  <c:x val="-3.2085566000753213E-2"/>
                  <c:y val="-3.860431489149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63-4075-AB54-8D7C10C49B66}"/>
                </c:ext>
              </c:extLst>
            </c:dLbl>
            <c:dLbl>
              <c:idx val="3"/>
              <c:layout>
                <c:manualLayout>
                  <c:x val="-1.9607845889349169E-2"/>
                  <c:y val="-3.563475220753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163-4075-AB54-8D7C10C49B66}"/>
                </c:ext>
              </c:extLst>
            </c:dLbl>
            <c:dLbl>
              <c:idx val="4"/>
              <c:layout>
                <c:manualLayout>
                  <c:x val="-3.5650628889725795E-3"/>
                  <c:y val="-2.672606415564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63-4075-AB54-8D7C10C49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'Expenditure -RevComparison'!$C$8:$C$19</c:f>
              <c:strCache>
                <c:ptCount val="12"/>
                <c:pt idx="0">
                  <c:v>FY 08/09</c:v>
                </c:pt>
                <c:pt idx="1">
                  <c:v>FY 09/10</c:v>
                </c:pt>
                <c:pt idx="2">
                  <c:v>FY 10/11</c:v>
                </c:pt>
                <c:pt idx="3">
                  <c:v>FY 11/12</c:v>
                </c:pt>
                <c:pt idx="4">
                  <c:v>FY 12/13</c:v>
                </c:pt>
                <c:pt idx="5">
                  <c:v>FY 13/14</c:v>
                </c:pt>
                <c:pt idx="6">
                  <c:v>FY 14/15</c:v>
                </c:pt>
                <c:pt idx="7">
                  <c:v>FY 15/16</c:v>
                </c:pt>
                <c:pt idx="8">
                  <c:v>FY 16/17</c:v>
                </c:pt>
                <c:pt idx="9">
                  <c:v>FY 17/18</c:v>
                </c:pt>
                <c:pt idx="10">
                  <c:v>FY 18/19</c:v>
                </c:pt>
                <c:pt idx="11">
                  <c:v>FY 19/20</c:v>
                </c:pt>
              </c:strCache>
            </c:strRef>
          </c:cat>
          <c:val>
            <c:numRef>
              <c:f>'Expenditure -RevComparison'!$F$8:$F$19</c:f>
              <c:numCache>
                <c:formatCode>General</c:formatCode>
                <c:ptCount val="12"/>
                <c:pt idx="6" formatCode="_(&quot;$&quot;* #,##0.0_);_(&quot;$&quot;* \(#,##0.0\);_(&quot;$&quot;* &quot;-&quot;??_);_(@_)">
                  <c:v>0.9</c:v>
                </c:pt>
                <c:pt idx="7" formatCode="_(&quot;$&quot;* #,##0.0_);_(&quot;$&quot;* \(#,##0.0\);_(&quot;$&quot;* &quot;-&quot;??_);_(@_)">
                  <c:v>48.1</c:v>
                </c:pt>
                <c:pt idx="8" formatCode="_(&quot;$&quot;* #,##0.0_);_(&quot;$&quot;* \(#,##0.0\);_(&quot;$&quot;* &quot;-&quot;??_);_(@_)">
                  <c:v>66.900000000000006</c:v>
                </c:pt>
                <c:pt idx="9" formatCode="_(&quot;$&quot;* #,##0.0_);_(&quot;$&quot;* \(#,##0.0\);_(&quot;$&quot;* &quot;-&quot;??_);_(@_)">
                  <c:v>77.3</c:v>
                </c:pt>
                <c:pt idx="10" formatCode="_(&quot;$&quot;* #,##0.0_);_(&quot;$&quot;* \(#,##0.0\);_(&quot;$&quot;* &quot;-&quot;??_);_(@_)">
                  <c:v>76.599999999999994</c:v>
                </c:pt>
                <c:pt idx="11" formatCode="_(&quot;$&quot;* #,##0.0_);_(&quot;$&quot;* \(#,##0.0\);_(&quot;$&quot;* &quot;-&quot;??_);_(@_)">
                  <c:v>77.400000000000006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163-4075-AB54-8D7C10C49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964496"/>
        <c:axId val="434964888"/>
      </c:lineChart>
      <c:catAx>
        <c:axId val="43496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434964888"/>
        <c:crosses val="autoZero"/>
        <c:auto val="1"/>
        <c:lblAlgn val="ctr"/>
        <c:lblOffset val="100"/>
        <c:noMultiLvlLbl val="0"/>
      </c:catAx>
      <c:valAx>
        <c:axId val="4349648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43496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F5-45DD-A321-573C4183684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F5-45DD-A321-573C4183684E}"/>
              </c:ext>
            </c:extLst>
          </c:dPt>
          <c:dLbls>
            <c:dLbl>
              <c:idx val="0"/>
              <c:layout>
                <c:manualLayout>
                  <c:x val="0.10215130679087649"/>
                  <c:y val="-2.276902237560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7F5-45DD-A321-573C4183684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7F5-45DD-A321-573C41836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'LSR- MBB 15%'!$I$29:$I$30</c:f>
              <c:strCache>
                <c:ptCount val="2"/>
                <c:pt idx="0">
                  <c:v>Bike/Ped Related Expenses</c:v>
                </c:pt>
                <c:pt idx="1">
                  <c:v>LSR-Related Expenses</c:v>
                </c:pt>
              </c:strCache>
            </c:strRef>
          </c:cat>
          <c:val>
            <c:numRef>
              <c:f>'LSR- MBB 15%'!$J$29:$J$30</c:f>
              <c:numCache>
                <c:formatCode>"$"#,##0</c:formatCode>
                <c:ptCount val="2"/>
                <c:pt idx="0">
                  <c:v>40756837</c:v>
                </c:pt>
                <c:pt idx="1">
                  <c:v>83279760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5-45DD-A321-573C4183684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5016F-A1BF-4040-A23E-FE2203739EE7}" type="doc">
      <dgm:prSet loTypeId="urn:microsoft.com/office/officeart/2005/8/layout/hProcess9" loCatId="process" qsTypeId="urn:microsoft.com/office/officeart/2005/8/quickstyle/3d1" qsCatId="3D" csTypeId="urn:microsoft.com/office/officeart/2005/8/colors/accent2_1" csCatId="accent2" phldr="1"/>
      <dgm:spPr/>
    </dgm:pt>
    <dgm:pt modelId="{CF89AA91-C22F-4915-8C79-185CB8CEEDF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/>
            <a:t>1. Submit Compliance Report and Financial Statement</a:t>
          </a:r>
        </a:p>
        <a:p>
          <a:r>
            <a:rPr lang="en-US" sz="1100" i="1" dirty="0"/>
            <a:t>(Due end of December)</a:t>
          </a:r>
        </a:p>
      </dgm:t>
    </dgm:pt>
    <dgm:pt modelId="{1CD88D83-7438-48F3-9DED-BDF1428925EB}" type="parTrans" cxnId="{1BB527F9-7113-4997-95E2-3AAAE2435A88}">
      <dgm:prSet/>
      <dgm:spPr/>
      <dgm:t>
        <a:bodyPr/>
        <a:lstStyle/>
        <a:p>
          <a:endParaRPr lang="en-US"/>
        </a:p>
      </dgm:t>
    </dgm:pt>
    <dgm:pt modelId="{B0129E78-A637-484E-A094-4DA065A67421}" type="sibTrans" cxnId="{1BB527F9-7113-4997-95E2-3AAAE2435A88}">
      <dgm:prSet/>
      <dgm:spPr/>
      <dgm:t>
        <a:bodyPr/>
        <a:lstStyle/>
        <a:p>
          <a:endParaRPr lang="en-US"/>
        </a:p>
      </dgm:t>
    </dgm:pt>
    <dgm:pt modelId="{E5BB5A05-E3D3-4DE9-AF78-50D3853AC5F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2. Review Process</a:t>
          </a:r>
        </a:p>
        <a:p>
          <a:r>
            <a:rPr lang="en-US" dirty="0"/>
            <a:t>Alameda CTC and Independent Watchdog Committee</a:t>
          </a:r>
        </a:p>
      </dgm:t>
    </dgm:pt>
    <dgm:pt modelId="{BCC9FFC6-7B15-4FE8-9581-A959662F917C}" type="parTrans" cxnId="{22EC9389-2EE3-47B9-ADA9-D195CD03689E}">
      <dgm:prSet/>
      <dgm:spPr/>
      <dgm:t>
        <a:bodyPr/>
        <a:lstStyle/>
        <a:p>
          <a:endParaRPr lang="en-US"/>
        </a:p>
      </dgm:t>
    </dgm:pt>
    <dgm:pt modelId="{39FD56C8-2A7E-42A4-B22F-D12141FA88BE}" type="sibTrans" cxnId="{22EC9389-2EE3-47B9-ADA9-D195CD03689E}">
      <dgm:prSet/>
      <dgm:spPr/>
      <dgm:t>
        <a:bodyPr/>
        <a:lstStyle/>
        <a:p>
          <a:endParaRPr lang="en-US"/>
        </a:p>
      </dgm:t>
    </dgm:pt>
    <dgm:pt modelId="{813EC0D0-0BB2-404F-ABC8-4F9EC90993C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3. Compliance Determination</a:t>
          </a:r>
        </a:p>
        <a:p>
          <a:r>
            <a:rPr lang="en-US" dirty="0"/>
            <a:t>Commission receives      Summary Report</a:t>
          </a:r>
        </a:p>
      </dgm:t>
    </dgm:pt>
    <dgm:pt modelId="{7308D7B7-20D9-46DB-B9F4-23D92E613A3A}" type="parTrans" cxnId="{161C8A2C-C5EE-4DB8-9022-67B7A8B4E347}">
      <dgm:prSet/>
      <dgm:spPr/>
      <dgm:t>
        <a:bodyPr/>
        <a:lstStyle/>
        <a:p>
          <a:endParaRPr lang="en-US"/>
        </a:p>
      </dgm:t>
    </dgm:pt>
    <dgm:pt modelId="{657E52B0-45B3-42FD-9B7D-C197DC0EDB6C}" type="sibTrans" cxnId="{161C8A2C-C5EE-4DB8-9022-67B7A8B4E347}">
      <dgm:prSet/>
      <dgm:spPr/>
      <dgm:t>
        <a:bodyPr/>
        <a:lstStyle/>
        <a:p>
          <a:endParaRPr lang="en-US"/>
        </a:p>
      </dgm:t>
    </dgm:pt>
    <dgm:pt modelId="{2EDD2142-C6D1-4964-B897-8F6BF61A9E5C}" type="pres">
      <dgm:prSet presAssocID="{FD25016F-A1BF-4040-A23E-FE2203739EE7}" presName="CompostProcess" presStyleCnt="0">
        <dgm:presLayoutVars>
          <dgm:dir/>
          <dgm:resizeHandles val="exact"/>
        </dgm:presLayoutVars>
      </dgm:prSet>
      <dgm:spPr/>
    </dgm:pt>
    <dgm:pt modelId="{B78116C0-A5BC-41B8-A7FB-71D76C98DEAD}" type="pres">
      <dgm:prSet presAssocID="{FD25016F-A1BF-4040-A23E-FE2203739EE7}" presName="arrow" presStyleLbl="bgShp" presStyleIdx="0" presStyleCnt="1" custLinFactNeighborY="563"/>
      <dgm:spPr>
        <a:solidFill>
          <a:srgbClr val="00B0F0"/>
        </a:solidFill>
        <a:scene3d>
          <a:camera prst="orthographicFront"/>
          <a:lightRig rig="flat" dir="t"/>
        </a:scene3d>
      </dgm:spPr>
    </dgm:pt>
    <dgm:pt modelId="{D0DC21C2-955F-4A05-86BC-56F161F23C02}" type="pres">
      <dgm:prSet presAssocID="{FD25016F-A1BF-4040-A23E-FE2203739EE7}" presName="linearProcess" presStyleCnt="0"/>
      <dgm:spPr/>
    </dgm:pt>
    <dgm:pt modelId="{5D5FFC8C-CF81-467E-B0C3-E94540197E22}" type="pres">
      <dgm:prSet presAssocID="{CF89AA91-C22F-4915-8C79-185CB8CEEDF5}" presName="textNode" presStyleLbl="node1" presStyleIdx="0" presStyleCnt="3" custLinFactNeighborX="-99109" custLinFactNeighborY="2294">
        <dgm:presLayoutVars>
          <dgm:bulletEnabled val="1"/>
        </dgm:presLayoutVars>
      </dgm:prSet>
      <dgm:spPr/>
    </dgm:pt>
    <dgm:pt modelId="{218A5A64-06DE-4FD0-B960-5716F394E39B}" type="pres">
      <dgm:prSet presAssocID="{B0129E78-A637-484E-A094-4DA065A67421}" presName="sibTrans" presStyleCnt="0"/>
      <dgm:spPr/>
    </dgm:pt>
    <dgm:pt modelId="{770B4CFA-39C2-491C-BEC3-221C8189EDE0}" type="pres">
      <dgm:prSet presAssocID="{E5BB5A05-E3D3-4DE9-AF78-50D3853AC5F5}" presName="textNode" presStyleLbl="node1" presStyleIdx="1" presStyleCnt="3" custLinFactNeighborX="-72447" custLinFactNeighborY="2294">
        <dgm:presLayoutVars>
          <dgm:bulletEnabled val="1"/>
        </dgm:presLayoutVars>
      </dgm:prSet>
      <dgm:spPr/>
    </dgm:pt>
    <dgm:pt modelId="{A1F3C1DF-9E2C-457C-B3A8-CAFD214D76F1}" type="pres">
      <dgm:prSet presAssocID="{39FD56C8-2A7E-42A4-B22F-D12141FA88BE}" presName="sibTrans" presStyleCnt="0"/>
      <dgm:spPr/>
    </dgm:pt>
    <dgm:pt modelId="{4CBC377A-390B-42AB-B744-2B62B02F5D75}" type="pres">
      <dgm:prSet presAssocID="{813EC0D0-0BB2-404F-ABC8-4F9EC90993CB}" presName="textNode" presStyleLbl="node1" presStyleIdx="2" presStyleCnt="3" custLinFactNeighborX="-31773" custLinFactNeighborY="1798">
        <dgm:presLayoutVars>
          <dgm:bulletEnabled val="1"/>
        </dgm:presLayoutVars>
      </dgm:prSet>
      <dgm:spPr/>
    </dgm:pt>
  </dgm:ptLst>
  <dgm:cxnLst>
    <dgm:cxn modelId="{161C8A2C-C5EE-4DB8-9022-67B7A8B4E347}" srcId="{FD25016F-A1BF-4040-A23E-FE2203739EE7}" destId="{813EC0D0-0BB2-404F-ABC8-4F9EC90993CB}" srcOrd="2" destOrd="0" parTransId="{7308D7B7-20D9-46DB-B9F4-23D92E613A3A}" sibTransId="{657E52B0-45B3-42FD-9B7D-C197DC0EDB6C}"/>
    <dgm:cxn modelId="{4FB16063-BBE8-4A74-ADF1-F1BEA3726F6B}" type="presOf" srcId="{FD25016F-A1BF-4040-A23E-FE2203739EE7}" destId="{2EDD2142-C6D1-4964-B897-8F6BF61A9E5C}" srcOrd="0" destOrd="0" presId="urn:microsoft.com/office/officeart/2005/8/layout/hProcess9"/>
    <dgm:cxn modelId="{67464985-FFDA-4B5D-8C82-1E24C3CF9C97}" type="presOf" srcId="{813EC0D0-0BB2-404F-ABC8-4F9EC90993CB}" destId="{4CBC377A-390B-42AB-B744-2B62B02F5D75}" srcOrd="0" destOrd="0" presId="urn:microsoft.com/office/officeart/2005/8/layout/hProcess9"/>
    <dgm:cxn modelId="{22EC9389-2EE3-47B9-ADA9-D195CD03689E}" srcId="{FD25016F-A1BF-4040-A23E-FE2203739EE7}" destId="{E5BB5A05-E3D3-4DE9-AF78-50D3853AC5F5}" srcOrd="1" destOrd="0" parTransId="{BCC9FFC6-7B15-4FE8-9581-A959662F917C}" sibTransId="{39FD56C8-2A7E-42A4-B22F-D12141FA88BE}"/>
    <dgm:cxn modelId="{7C7AF799-0307-41E4-9AC8-F0211B4FBDCA}" type="presOf" srcId="{CF89AA91-C22F-4915-8C79-185CB8CEEDF5}" destId="{5D5FFC8C-CF81-467E-B0C3-E94540197E22}" srcOrd="0" destOrd="0" presId="urn:microsoft.com/office/officeart/2005/8/layout/hProcess9"/>
    <dgm:cxn modelId="{55A2C9B7-A07D-4378-B05E-0B861470B360}" type="presOf" srcId="{E5BB5A05-E3D3-4DE9-AF78-50D3853AC5F5}" destId="{770B4CFA-39C2-491C-BEC3-221C8189EDE0}" srcOrd="0" destOrd="0" presId="urn:microsoft.com/office/officeart/2005/8/layout/hProcess9"/>
    <dgm:cxn modelId="{1BB527F9-7113-4997-95E2-3AAAE2435A88}" srcId="{FD25016F-A1BF-4040-A23E-FE2203739EE7}" destId="{CF89AA91-C22F-4915-8C79-185CB8CEEDF5}" srcOrd="0" destOrd="0" parTransId="{1CD88D83-7438-48F3-9DED-BDF1428925EB}" sibTransId="{B0129E78-A637-484E-A094-4DA065A67421}"/>
    <dgm:cxn modelId="{2EFC4A02-0119-40C0-8999-DF1DD1A602CF}" type="presParOf" srcId="{2EDD2142-C6D1-4964-B897-8F6BF61A9E5C}" destId="{B78116C0-A5BC-41B8-A7FB-71D76C98DEAD}" srcOrd="0" destOrd="0" presId="urn:microsoft.com/office/officeart/2005/8/layout/hProcess9"/>
    <dgm:cxn modelId="{28D42C67-E595-4228-8912-69F74B59EB11}" type="presParOf" srcId="{2EDD2142-C6D1-4964-B897-8F6BF61A9E5C}" destId="{D0DC21C2-955F-4A05-86BC-56F161F23C02}" srcOrd="1" destOrd="0" presId="urn:microsoft.com/office/officeart/2005/8/layout/hProcess9"/>
    <dgm:cxn modelId="{5DB31731-AF49-4AB3-AD4F-3EA4A7E32228}" type="presParOf" srcId="{D0DC21C2-955F-4A05-86BC-56F161F23C02}" destId="{5D5FFC8C-CF81-467E-B0C3-E94540197E22}" srcOrd="0" destOrd="0" presId="urn:microsoft.com/office/officeart/2005/8/layout/hProcess9"/>
    <dgm:cxn modelId="{5EC2CBAB-5426-40A7-A82F-F563B8A67490}" type="presParOf" srcId="{D0DC21C2-955F-4A05-86BC-56F161F23C02}" destId="{218A5A64-06DE-4FD0-B960-5716F394E39B}" srcOrd="1" destOrd="0" presId="urn:microsoft.com/office/officeart/2005/8/layout/hProcess9"/>
    <dgm:cxn modelId="{190D8C22-E2D5-4442-BD06-34C070EC9265}" type="presParOf" srcId="{D0DC21C2-955F-4A05-86BC-56F161F23C02}" destId="{770B4CFA-39C2-491C-BEC3-221C8189EDE0}" srcOrd="2" destOrd="0" presId="urn:microsoft.com/office/officeart/2005/8/layout/hProcess9"/>
    <dgm:cxn modelId="{1F60A267-B13B-4E57-BB3F-D8C9DDCCCD1D}" type="presParOf" srcId="{D0DC21C2-955F-4A05-86BC-56F161F23C02}" destId="{A1F3C1DF-9E2C-457C-B3A8-CAFD214D76F1}" srcOrd="3" destOrd="0" presId="urn:microsoft.com/office/officeart/2005/8/layout/hProcess9"/>
    <dgm:cxn modelId="{8F5ACBFE-F522-4B5F-BFFE-3A0BFED3B05D}" type="presParOf" srcId="{D0DC21C2-955F-4A05-86BC-56F161F23C02}" destId="{4CBC377A-390B-42AB-B744-2B62B02F5D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116C0-A5BC-41B8-A7FB-71D76C98DEAD}">
      <dsp:nvSpPr>
        <dsp:cNvPr id="0" name=""/>
        <dsp:cNvSpPr/>
      </dsp:nvSpPr>
      <dsp:spPr>
        <a:xfrm>
          <a:off x="657344" y="0"/>
          <a:ext cx="7449898" cy="2292350"/>
        </a:xfrm>
        <a:prstGeom prst="rightArrow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D5FFC8C-CF81-467E-B0C3-E94540197E22}">
      <dsp:nvSpPr>
        <dsp:cNvPr id="0" name=""/>
        <dsp:cNvSpPr/>
      </dsp:nvSpPr>
      <dsp:spPr>
        <a:xfrm>
          <a:off x="157035" y="708739"/>
          <a:ext cx="2629376" cy="9169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1. Submit Compliance Report and Financial Statement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(Due end of December)</a:t>
          </a:r>
        </a:p>
      </dsp:txBody>
      <dsp:txXfrm>
        <a:off x="201796" y="753500"/>
        <a:ext cx="2539854" cy="827418"/>
      </dsp:txXfrm>
    </dsp:sp>
    <dsp:sp modelId="{770B4CFA-39C2-491C-BEC3-221C8189EDE0}">
      <dsp:nvSpPr>
        <dsp:cNvPr id="0" name=""/>
        <dsp:cNvSpPr/>
      </dsp:nvSpPr>
      <dsp:spPr>
        <a:xfrm>
          <a:off x="2965291" y="708739"/>
          <a:ext cx="2629376" cy="9169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2. Review Process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Alameda CTC and Independent Watchdog Committee</a:t>
          </a:r>
        </a:p>
      </dsp:txBody>
      <dsp:txXfrm>
        <a:off x="3010052" y="753500"/>
        <a:ext cx="2539854" cy="827418"/>
      </dsp:txXfrm>
    </dsp:sp>
    <dsp:sp modelId="{4CBC377A-390B-42AB-B744-2B62B02F5D75}">
      <dsp:nvSpPr>
        <dsp:cNvPr id="0" name=""/>
        <dsp:cNvSpPr/>
      </dsp:nvSpPr>
      <dsp:spPr>
        <a:xfrm>
          <a:off x="5793335" y="704191"/>
          <a:ext cx="2629376" cy="9169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3. Compliance Determination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Commission receives      Summary Report</a:t>
          </a:r>
        </a:p>
      </dsp:txBody>
      <dsp:txXfrm>
        <a:off x="5838096" y="748952"/>
        <a:ext cx="2539854" cy="827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0.44148</cdr:x>
      <cdr:y>0.07153</cdr:y>
    </cdr:from>
    <cdr:to>
      <cdr:x>0.72144</cdr:x>
      <cdr:y>0.1254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124200" y="367788"/>
          <a:ext cx="19812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i="1" dirty="0">
              <a:latin typeface="Century Gothic" panose="020B0502020202020204" pitchFamily="34" charset="0"/>
            </a:rPr>
            <a:t>Measure B</a:t>
          </a:r>
        </a:p>
      </cdr:txBody>
    </cdr:sp>
  </cdr:relSizeAnchor>
  <cdr:relSizeAnchor xmlns:cdr="http://schemas.openxmlformats.org/drawingml/2006/chartDrawing">
    <cdr:from>
      <cdr:x>0.62463</cdr:x>
      <cdr:y>0.56298</cdr:y>
    </cdr:from>
    <cdr:to>
      <cdr:x>0.81845</cdr:x>
      <cdr:y>0.61685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6229613" y="2894837"/>
          <a:ext cx="19330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i="1" dirty="0">
              <a:latin typeface="Century Gothic" panose="020B0502020202020204" pitchFamily="34" charset="0"/>
            </a:rPr>
            <a:t>Measure BB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44825" cy="466725"/>
          </a:xfrm>
          <a:prstGeom prst="rect">
            <a:avLst/>
          </a:prstGeom>
        </p:spPr>
        <p:txBody>
          <a:bodyPr vert="horz" lIns="91380" tIns="45691" rIns="91380" bIns="456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380" tIns="45691" rIns="91380" bIns="45691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5556"/>
            <a:ext cx="3044825" cy="466725"/>
          </a:xfrm>
          <a:prstGeom prst="rect">
            <a:avLst/>
          </a:prstGeom>
        </p:spPr>
        <p:txBody>
          <a:bodyPr vert="horz" lIns="91380" tIns="45691" rIns="91380" bIns="456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6"/>
            <a:ext cx="3044825" cy="466725"/>
          </a:xfrm>
          <a:prstGeom prst="rect">
            <a:avLst/>
          </a:prstGeom>
        </p:spPr>
        <p:txBody>
          <a:bodyPr vert="horz" lIns="91380" tIns="45691" rIns="91380" bIns="45691" rtlCol="0" anchor="b"/>
          <a:lstStyle>
            <a:lvl1pPr algn="r">
              <a:defRPr sz="1200"/>
            </a:lvl1pPr>
          </a:lstStyle>
          <a:p>
            <a:fld id="{7DEDD26B-CA3A-489D-8DFD-AE60C0F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1662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44719" cy="467231"/>
          </a:xfrm>
          <a:prstGeom prst="rect">
            <a:avLst/>
          </a:prstGeom>
        </p:spPr>
        <p:txBody>
          <a:bodyPr vert="horz" lIns="93300" tIns="46650" rIns="93300" bIns="466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6" y="6"/>
            <a:ext cx="3044719" cy="467231"/>
          </a:xfrm>
          <a:prstGeom prst="rect">
            <a:avLst/>
          </a:prstGeom>
        </p:spPr>
        <p:txBody>
          <a:bodyPr vert="horz" lIns="93300" tIns="46650" rIns="93300" bIns="4665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822325"/>
            <a:ext cx="5186362" cy="2917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0" tIns="46650" rIns="93300" bIns="466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3978235"/>
            <a:ext cx="5621020" cy="4241258"/>
          </a:xfrm>
          <a:prstGeom prst="rect">
            <a:avLst/>
          </a:prstGeom>
        </p:spPr>
        <p:txBody>
          <a:bodyPr vert="horz" lIns="93300" tIns="46650" rIns="93300" bIns="466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00" tIns="46650" rIns="93300" bIns="466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6" y="8845046"/>
            <a:ext cx="3044719" cy="467230"/>
          </a:xfrm>
          <a:prstGeom prst="rect">
            <a:avLst/>
          </a:prstGeom>
        </p:spPr>
        <p:txBody>
          <a:bodyPr vert="horz" lIns="93300" tIns="46650" rIns="93300" bIns="46650" rtlCol="0" anchor="b"/>
          <a:lstStyle>
            <a:lvl1pPr algn="r">
              <a:defRPr sz="1200"/>
            </a:lvl1pPr>
          </a:lstStyle>
          <a:p>
            <a:fld id="{E4725687-F118-48AC-9ABD-4735163A5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835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0425" y="793750"/>
            <a:ext cx="5027613" cy="2828925"/>
          </a:xfrm>
        </p:spPr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74878" y="3857942"/>
            <a:ext cx="5399009" cy="4113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1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0425" y="796925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878" y="3874292"/>
            <a:ext cx="5399009" cy="4445518"/>
          </a:xfrm>
        </p:spPr>
        <p:txBody>
          <a:bodyPr/>
          <a:lstStyle/>
          <a:p>
            <a:pPr>
              <a:spcAft>
                <a:spcPts val="559"/>
              </a:spcAft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8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3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7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3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8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8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725687-F118-48AC-9ABD-4735163A5C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2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80" y="2047236"/>
            <a:ext cx="9144000" cy="1709088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404" y="5002652"/>
            <a:ext cx="12192000" cy="1978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5920" y="4656123"/>
            <a:ext cx="11887200" cy="1828800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4" y="588258"/>
            <a:ext cx="1005840" cy="89464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80" y="468213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32581" y="1744225"/>
            <a:ext cx="4040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pc="11" baseline="0" dirty="0">
                <a:solidFill>
                  <a:srgbClr val="E58E1A"/>
                </a:solidFill>
                <a:latin typeface="Century Gothic" pitchFamily="34" charset="0"/>
              </a:rPr>
              <a:t>ALAMEDA COUNTY TRANSPORTATION COMMISSION</a:t>
            </a:r>
            <a:endParaRPr lang="en-US" sz="1200" spc="11" baseline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5920" y="206660"/>
            <a:ext cx="118872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65920" y="6642629"/>
            <a:ext cx="1188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2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solidFill>
                  <a:srgbClr val="009DDC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0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80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88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14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3803"/>
            <a:ext cx="10515600" cy="406064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1189653"/>
            <a:ext cx="10515600" cy="454437"/>
          </a:xfrm>
          <a:effectLst/>
        </p:spPr>
        <p:txBody>
          <a:bodyPr>
            <a:no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22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9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5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8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4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80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6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22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51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85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Comprehensive Investment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72615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992" y="1923803"/>
            <a:ext cx="10058400" cy="406064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buSzPct val="80000"/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78992" y="1189653"/>
            <a:ext cx="10058400" cy="454437"/>
          </a:xfrm>
          <a:effectLst/>
        </p:spPr>
        <p:txBody>
          <a:bodyPr>
            <a:no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24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7058" y="2286001"/>
            <a:ext cx="4942743" cy="389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86001"/>
            <a:ext cx="4963257" cy="389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78992" y="1189653"/>
            <a:ext cx="10058400" cy="454437"/>
          </a:xfrm>
          <a:effectLst/>
        </p:spPr>
        <p:txBody>
          <a:bodyPr>
            <a:no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32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7058" y="1786271"/>
            <a:ext cx="4942743" cy="43906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786271"/>
            <a:ext cx="4963257" cy="4390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75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94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4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73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51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057" y="17261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57" y="1524359"/>
            <a:ext cx="10058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465800" y="6480425"/>
            <a:ext cx="6904233" cy="350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9DDC"/>
                </a:solidFill>
              </a:rPr>
              <a:t>Measure B/BB DLD Program Compliance</a:t>
            </a:r>
            <a:r>
              <a:rPr lang="en-US" sz="1200" b="1" baseline="0" dirty="0">
                <a:solidFill>
                  <a:srgbClr val="009DDC"/>
                </a:solidFill>
              </a:rPr>
              <a:t> Report Summary</a:t>
            </a:r>
            <a:endParaRPr lang="en-US" sz="1200" b="1" baseline="0" dirty="0">
              <a:solidFill>
                <a:srgbClr val="009DD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234625" y="6293552"/>
            <a:ext cx="84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fld id="{E7753F1C-13BD-425D-8897-CC491F4DC2AF}" type="slidenum">
              <a:rPr lang="en-US" sz="2400" b="0" smtClean="0">
                <a:solidFill>
                  <a:srgbClr val="009DDC"/>
                </a:solidFill>
                <a:latin typeface="Century Gothic" pitchFamily="34" charset="0"/>
              </a:rPr>
              <a:t>‹#›</a:t>
            </a:fld>
            <a:endParaRPr lang="en-US" sz="2400" b="0" dirty="0">
              <a:solidFill>
                <a:srgbClr val="009DDC"/>
              </a:solidFill>
              <a:latin typeface="Century Gothic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52" y="6480422"/>
            <a:ext cx="100584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4" y="6129813"/>
            <a:ext cx="658368" cy="58558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14329" y="206660"/>
            <a:ext cx="109728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5" r:id="rId5"/>
    <p:sldLayoutId id="2147483653" r:id="rId6"/>
    <p:sldLayoutId id="214748365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4" r:id="rId1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DD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8957" indent="-342891" algn="l" defTabSz="914377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SzPct val="80000"/>
        <a:buFont typeface="Wingdings" panose="05000000000000000000" pitchFamily="2" charset="2"/>
        <a:buChar char="Ø"/>
        <a:defRPr sz="22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033437" indent="-228594" algn="l" defTabSz="914377" rtl="0" eaLnBrk="1" latinLnBrk="0" hangingPunct="1">
        <a:lnSpc>
          <a:spcPct val="120000"/>
        </a:lnSpc>
        <a:spcBef>
          <a:spcPts val="0"/>
        </a:spcBef>
        <a:spcAft>
          <a:spcPts val="200"/>
        </a:spcAft>
        <a:buSzPct val="7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425539" indent="-228594" algn="l" defTabSz="914377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ü"/>
        <a:defRPr sz="1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2020 Comprehensive Investment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048D-628C-443E-BD8A-ECB922544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edactc.org/funding/reporting-and-grant-form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mtc.ca.gov/sites/default/files/PCI_table_2019_dat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219" y="439837"/>
            <a:ext cx="8789005" cy="4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5459" y="5317685"/>
            <a:ext cx="9144000" cy="109339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en-US" sz="1900" b="1" dirty="0"/>
              <a:t>A presentation to the Independent Watchdog Committee</a:t>
            </a:r>
          </a:p>
          <a:p>
            <a:pPr>
              <a:spcAft>
                <a:spcPts val="800"/>
              </a:spcAft>
            </a:pPr>
            <a:r>
              <a:rPr lang="en-US" sz="2100" dirty="0"/>
              <a:t>John Nguyen, Principal Transportation Planner</a:t>
            </a:r>
          </a:p>
          <a:p>
            <a:pPr>
              <a:spcAft>
                <a:spcPts val="800"/>
              </a:spcAft>
            </a:pPr>
            <a:r>
              <a:rPr lang="en-US" b="1" dirty="0"/>
              <a:t>July 2021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663304" y="323170"/>
            <a:ext cx="0" cy="4182700"/>
          </a:xfrm>
          <a:prstGeom prst="line">
            <a:avLst/>
          </a:prstGeom>
          <a:ln w="168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85206" y="4559880"/>
            <a:ext cx="12560086" cy="13548"/>
          </a:xfrm>
          <a:prstGeom prst="line">
            <a:avLst/>
          </a:prstGeom>
          <a:ln w="168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01493" y="2364796"/>
            <a:ext cx="2604896" cy="0"/>
          </a:xfrm>
          <a:prstGeom prst="line">
            <a:avLst/>
          </a:prstGeom>
          <a:ln w="168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346319"/>
            <a:ext cx="8912180" cy="113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69961" y="439838"/>
            <a:ext cx="2964919" cy="19618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069961" y="2546431"/>
            <a:ext cx="2964919" cy="19618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7818" y="439837"/>
            <a:ext cx="8710116" cy="40660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2580" y="878130"/>
            <a:ext cx="9144000" cy="3263284"/>
          </a:xfrm>
        </p:spPr>
        <p:txBody>
          <a:bodyPr/>
          <a:lstStyle/>
          <a:p>
            <a:r>
              <a:rPr lang="en-US" sz="2000" u="sng" dirty="0"/>
              <a:t>Measure B and Measure BB</a:t>
            </a:r>
            <a:br>
              <a:rPr lang="en-US" sz="3600" dirty="0"/>
            </a:br>
            <a:r>
              <a:rPr lang="en-US" sz="3200" dirty="0"/>
              <a:t>Direct Local Distributions</a:t>
            </a:r>
            <a:br>
              <a:rPr lang="en-US" sz="3200" dirty="0"/>
            </a:br>
            <a:r>
              <a:rPr lang="en-US" sz="3200" dirty="0"/>
              <a:t>Program Compliance Report Summary </a:t>
            </a:r>
            <a:br>
              <a:rPr lang="en-US" sz="3600" dirty="0"/>
            </a:br>
            <a:r>
              <a:rPr lang="en-US" sz="2000" dirty="0"/>
              <a:t>Reporting Fiscal Year 2019-20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4" y="588257"/>
            <a:ext cx="1463040" cy="13013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327" y="2124686"/>
            <a:ext cx="4142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pc="31" dirty="0">
                <a:solidFill>
                  <a:srgbClr val="E58E1A"/>
                </a:solidFill>
                <a:latin typeface="Century Gothic" pitchFamily="34" charset="0"/>
              </a:rPr>
              <a:t>ALAMEDA COUNTY TRANSPORTATION COMMISSION</a:t>
            </a:r>
            <a:endParaRPr lang="en-US" sz="1200" spc="3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962" y="2600217"/>
            <a:ext cx="3147615" cy="2107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964" y="230137"/>
            <a:ext cx="3152377" cy="24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Street and Road Program</a:t>
            </a:r>
            <a:br>
              <a:rPr lang="en-US" dirty="0"/>
            </a:br>
            <a:r>
              <a:rPr lang="en-US" dirty="0"/>
              <a:t>Performance Measure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7057" y="1498178"/>
            <a:ext cx="1066128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entury Gothic" panose="020B0502020202020204" pitchFamily="34" charset="0"/>
              </a:rPr>
              <a:t>15% Measure BB LSR Requirement: </a:t>
            </a:r>
            <a:r>
              <a:rPr lang="en-US" sz="1400" dirty="0">
                <a:latin typeface="Century Gothic" panose="020B0502020202020204" pitchFamily="34" charset="0"/>
              </a:rPr>
              <a:t>Requires 15% of Measure BB Local Streets and Roads (LSR) DLD funds to be spent on improvements benefiting bicyclists and pedestrians.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991829"/>
              </p:ext>
            </p:extLst>
          </p:nvPr>
        </p:nvGraphicFramePr>
        <p:xfrm>
          <a:off x="248350" y="2260836"/>
          <a:ext cx="5075087" cy="385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29137"/>
              </p:ext>
            </p:extLst>
          </p:nvPr>
        </p:nvGraphicFramePr>
        <p:xfrm>
          <a:off x="5478501" y="2260835"/>
          <a:ext cx="6230679" cy="397889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616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8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Jurisdiction:</a:t>
                      </a:r>
                    </a:p>
                  </a:txBody>
                  <a:tcPr marL="9525" marR="9525" marT="9525" marB="0" anchor="b">
                    <a:solidFill>
                      <a:srgbClr val="A8C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LSR Expenditures to Date</a:t>
                      </a:r>
                    </a:p>
                  </a:txBody>
                  <a:tcPr marL="9525" marR="9525" marT="9525" marB="0" anchor="b">
                    <a:solidFill>
                      <a:srgbClr val="A8C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LSR  Expenditures on Bike/Ped to Date</a:t>
                      </a:r>
                    </a:p>
                  </a:txBody>
                  <a:tcPr marL="9525" marR="9525" marT="9525" marB="0" anchor="b">
                    <a:solidFill>
                      <a:srgbClr val="A8C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Percentage of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LSR Expenditures on Bike/Ped over Total LSR Expend</a:t>
                      </a:r>
                    </a:p>
                  </a:txBody>
                  <a:tcPr marL="9525" marR="9525" marT="9525" marB="0" anchor="b">
                    <a:solidFill>
                      <a:srgbClr val="A8C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 minimum LSR achieved? </a:t>
                      </a:r>
                    </a:p>
                  </a:txBody>
                  <a:tcPr marL="9525" marR="9525" marT="9525" marB="0" anchor="b">
                    <a:solidFill>
                      <a:srgbClr val="A8C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ACPWA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$12,402,139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$11,468,926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Alameda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$8,162,250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$5,535,892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Albany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$416,555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$219,375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Berkeley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$8,854,487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$2,553,032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Dublin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$1,984,641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$698,054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Emeryville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$1,065,300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$254,442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Fremont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$11,542,333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$4,803,343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Hayward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$7,456,034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$1,510,746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Livermore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$3,297,739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$948,650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Newark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$1,768,169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$713,356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Oakland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$53,418,708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$9,029,774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Piedmont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$2,109,638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$407,378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Pleasanton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$3,179,657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$639,731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San Leandro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$6,005,063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$1,430,679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Union 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$2,373,882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$543,458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$124,036,597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$40,756,837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0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Program Performance Measures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7397" y="1282735"/>
            <a:ext cx="612357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entury Gothic" panose="020B0502020202020204" pitchFamily="34" charset="0"/>
              </a:rPr>
              <a:t>On-time Performance: </a:t>
            </a:r>
            <a:r>
              <a:rPr lang="en-US" sz="1400" dirty="0">
                <a:latin typeface="Century Gothic" panose="020B0502020202020204" pitchFamily="34" charset="0"/>
              </a:rPr>
              <a:t>Maintain or increase on-time performance annually based on operator’s adopted on-time performance target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1" y="1162706"/>
            <a:ext cx="2176111" cy="15818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86" y="2470409"/>
            <a:ext cx="2176111" cy="153716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61390" y="6011619"/>
            <a:ext cx="662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  <a:endParaRPr lang="en-US" sz="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Costs per trip includes the total Measure B/BB costs divided by number of passenger trips reported by the operator.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Cost per trip varies from agency to agency based on local needs, services provided, program administration, and DLD implementation.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WETA reported no expenditures on service operations; 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7397" y="4064230"/>
            <a:ext cx="612357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entury Gothic" panose="020B0502020202020204" pitchFamily="34" charset="0"/>
              </a:rPr>
              <a:t>Cost Effectiveness: </a:t>
            </a:r>
            <a:r>
              <a:rPr lang="en-US" sz="1400" dirty="0">
                <a:latin typeface="Century Gothic" panose="020B0502020202020204" pitchFamily="34" charset="0"/>
              </a:rPr>
              <a:t>Maintain operating cost per passenger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82" y="3881082"/>
            <a:ext cx="2164754" cy="14337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68" y="4907373"/>
            <a:ext cx="2161513" cy="143848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>
            <a:off x="1122385" y="3881082"/>
            <a:ext cx="76906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D2E08E-2F20-411B-97B0-E739340DE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19468"/>
              </p:ext>
            </p:extLst>
          </p:nvPr>
        </p:nvGraphicFramePr>
        <p:xfrm>
          <a:off x="1161390" y="1921708"/>
          <a:ext cx="7233671" cy="175958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94158">
                  <a:extLst>
                    <a:ext uri="{9D8B030D-6E8A-4147-A177-3AD203B41FA5}">
                      <a16:colId xmlns:a16="http://schemas.microsoft.com/office/drawing/2014/main" val="298215061"/>
                    </a:ext>
                  </a:extLst>
                </a:gridCol>
                <a:gridCol w="915456">
                  <a:extLst>
                    <a:ext uri="{9D8B030D-6E8A-4147-A177-3AD203B41FA5}">
                      <a16:colId xmlns:a16="http://schemas.microsoft.com/office/drawing/2014/main" val="3420583926"/>
                    </a:ext>
                  </a:extLst>
                </a:gridCol>
                <a:gridCol w="915456">
                  <a:extLst>
                    <a:ext uri="{9D8B030D-6E8A-4147-A177-3AD203B41FA5}">
                      <a16:colId xmlns:a16="http://schemas.microsoft.com/office/drawing/2014/main" val="3053766299"/>
                    </a:ext>
                  </a:extLst>
                </a:gridCol>
                <a:gridCol w="915456">
                  <a:extLst>
                    <a:ext uri="{9D8B030D-6E8A-4147-A177-3AD203B41FA5}">
                      <a16:colId xmlns:a16="http://schemas.microsoft.com/office/drawing/2014/main" val="121736398"/>
                    </a:ext>
                  </a:extLst>
                </a:gridCol>
                <a:gridCol w="915456">
                  <a:extLst>
                    <a:ext uri="{9D8B030D-6E8A-4147-A177-3AD203B41FA5}">
                      <a16:colId xmlns:a16="http://schemas.microsoft.com/office/drawing/2014/main" val="1491572945"/>
                    </a:ext>
                  </a:extLst>
                </a:gridCol>
                <a:gridCol w="915456">
                  <a:extLst>
                    <a:ext uri="{9D8B030D-6E8A-4147-A177-3AD203B41FA5}">
                      <a16:colId xmlns:a16="http://schemas.microsoft.com/office/drawing/2014/main" val="1651896135"/>
                    </a:ext>
                  </a:extLst>
                </a:gridCol>
                <a:gridCol w="1062233">
                  <a:extLst>
                    <a:ext uri="{9D8B030D-6E8A-4147-A177-3AD203B41FA5}">
                      <a16:colId xmlns:a16="http://schemas.microsoft.com/office/drawing/2014/main" val="1321481686"/>
                    </a:ext>
                  </a:extLst>
                </a:gridCol>
              </a:tblGrid>
              <a:tr h="18716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On-Time Performance Actual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75890"/>
                  </a:ext>
                </a:extLst>
              </a:tr>
              <a:tr h="45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Jurisdiction: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On-Time  Goal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16/17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17/18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18/19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19/20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Under/Over Goal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0486"/>
                  </a:ext>
                </a:extLst>
              </a:tr>
              <a:tr h="18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 Transit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70%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04110"/>
                  </a:ext>
                </a:extLst>
              </a:tr>
              <a:tr h="18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76%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-19%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10412"/>
                  </a:ext>
                </a:extLst>
              </a:tr>
              <a:tr h="18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92%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92%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147465"/>
                  </a:ext>
                </a:extLst>
              </a:tr>
              <a:tr h="18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LAVTA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76069"/>
                  </a:ext>
                </a:extLst>
              </a:tr>
              <a:tr h="18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Union City Transit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92%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92%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92%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544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96%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95%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97%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7382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3AFBA8-09F6-48CF-BCE7-420D7B9BD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79507"/>
              </p:ext>
            </p:extLst>
          </p:nvPr>
        </p:nvGraphicFramePr>
        <p:xfrm>
          <a:off x="1161389" y="4442284"/>
          <a:ext cx="7233668" cy="157180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67626">
                  <a:extLst>
                    <a:ext uri="{9D8B030D-6E8A-4147-A177-3AD203B41FA5}">
                      <a16:colId xmlns:a16="http://schemas.microsoft.com/office/drawing/2014/main" val="3228278475"/>
                    </a:ext>
                  </a:extLst>
                </a:gridCol>
                <a:gridCol w="911007">
                  <a:extLst>
                    <a:ext uri="{9D8B030D-6E8A-4147-A177-3AD203B41FA5}">
                      <a16:colId xmlns:a16="http://schemas.microsoft.com/office/drawing/2014/main" val="4129136478"/>
                    </a:ext>
                  </a:extLst>
                </a:gridCol>
                <a:gridCol w="911007">
                  <a:extLst>
                    <a:ext uri="{9D8B030D-6E8A-4147-A177-3AD203B41FA5}">
                      <a16:colId xmlns:a16="http://schemas.microsoft.com/office/drawing/2014/main" val="3250334706"/>
                    </a:ext>
                  </a:extLst>
                </a:gridCol>
                <a:gridCol w="911007">
                  <a:extLst>
                    <a:ext uri="{9D8B030D-6E8A-4147-A177-3AD203B41FA5}">
                      <a16:colId xmlns:a16="http://schemas.microsoft.com/office/drawing/2014/main" val="3683745502"/>
                    </a:ext>
                  </a:extLst>
                </a:gridCol>
                <a:gridCol w="911007">
                  <a:extLst>
                    <a:ext uri="{9D8B030D-6E8A-4147-A177-3AD203B41FA5}">
                      <a16:colId xmlns:a16="http://schemas.microsoft.com/office/drawing/2014/main" val="770574124"/>
                    </a:ext>
                  </a:extLst>
                </a:gridCol>
                <a:gridCol w="911007">
                  <a:extLst>
                    <a:ext uri="{9D8B030D-6E8A-4147-A177-3AD203B41FA5}">
                      <a16:colId xmlns:a16="http://schemas.microsoft.com/office/drawing/2014/main" val="4224727467"/>
                    </a:ext>
                  </a:extLst>
                </a:gridCol>
                <a:gridCol w="911007">
                  <a:extLst>
                    <a:ext uri="{9D8B030D-6E8A-4147-A177-3AD203B41FA5}">
                      <a16:colId xmlns:a16="http://schemas.microsoft.com/office/drawing/2014/main" val="1141355477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17/18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FY 18/19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FY 19/20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1035"/>
                  </a:ext>
                </a:extLst>
              </a:tr>
              <a:tr h="381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Jurisdiction: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Total MB/BB 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Total MB/BB 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Total MB/BB 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Cost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77513"/>
                  </a:ext>
                </a:extLst>
              </a:tr>
              <a:tr h="204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 Transit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$1.13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$8.83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$9.43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$12.11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384997"/>
                  </a:ext>
                </a:extLst>
              </a:tr>
              <a:tr h="204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$2.91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$2.91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$2.47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$2.47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076601"/>
                  </a:ext>
                </a:extLst>
              </a:tr>
              <a:tr h="204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$0.02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$0.02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16755"/>
                  </a:ext>
                </a:extLst>
              </a:tr>
              <a:tr h="1746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LAVTA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$1.05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$8.28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$9.19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$10.91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969650"/>
                  </a:ext>
                </a:extLst>
              </a:tr>
              <a:tr h="204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Union City Transit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$3.04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$13.61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$15.32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$18.24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30" marR="9430" marT="943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80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39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1345"/>
            <a:ext cx="10058400" cy="1325563"/>
          </a:xfrm>
        </p:spPr>
        <p:txBody>
          <a:bodyPr/>
          <a:lstStyle/>
          <a:p>
            <a:r>
              <a:rPr lang="en-US" dirty="0"/>
              <a:t>Paratransit Program </a:t>
            </a:r>
            <a:br>
              <a:rPr lang="en-US" dirty="0"/>
            </a:br>
            <a:r>
              <a:rPr lang="en-US" dirty="0"/>
              <a:t>Performance Measures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56269" y="1467039"/>
            <a:ext cx="763588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entury Gothic" panose="020B0502020202020204" pitchFamily="34" charset="0"/>
              </a:rPr>
              <a:t>Cost Effectiveness of Services: </a:t>
            </a:r>
            <a:r>
              <a:rPr lang="en-US" sz="1400" dirty="0">
                <a:latin typeface="Century Gothic" panose="020B0502020202020204" pitchFamily="34" charset="0"/>
              </a:rPr>
              <a:t>Maintain cost per trip or per passengers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entury Gothic" panose="020B0502020202020204" pitchFamily="34" charset="0"/>
              </a:rPr>
              <a:t>Service types such as ADA mandated paratransit, city-based door-to-door service, taxi programs, accessible van service, shuttle service, group trips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09" y="422146"/>
            <a:ext cx="2859155" cy="16912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4329" y="4029649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  <a:endParaRPr lang="en-US" sz="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ADA Mandated Services for AC Transit/BART are provided through the East Bay Paratransit Consortium (EBPC).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E1E8D-7E1E-4897-804A-B15B011E21B4}"/>
              </a:ext>
            </a:extLst>
          </p:cNvPr>
          <p:cNvSpPr txBox="1"/>
          <p:nvPr/>
        </p:nvSpPr>
        <p:spPr>
          <a:xfrm>
            <a:off x="856269" y="2199926"/>
            <a:ext cx="1719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ADA Mandated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3DB93-6666-43B7-98E4-91B9E7DD9FA7}"/>
              </a:ext>
            </a:extLst>
          </p:cNvPr>
          <p:cNvSpPr txBox="1"/>
          <p:nvPr/>
        </p:nvSpPr>
        <p:spPr>
          <a:xfrm>
            <a:off x="794329" y="4403189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Meals on Wheels Program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CEC378-2C4B-4210-A158-FD38A42A8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35834"/>
              </p:ext>
            </p:extLst>
          </p:nvPr>
        </p:nvGraphicFramePr>
        <p:xfrm>
          <a:off x="856268" y="2472527"/>
          <a:ext cx="8022426" cy="155712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74001">
                  <a:extLst>
                    <a:ext uri="{9D8B030D-6E8A-4147-A177-3AD203B41FA5}">
                      <a16:colId xmlns:a16="http://schemas.microsoft.com/office/drawing/2014/main" val="3138608658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722213174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1315383499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2734552617"/>
                    </a:ext>
                  </a:extLst>
                </a:gridCol>
                <a:gridCol w="895585">
                  <a:extLst>
                    <a:ext uri="{9D8B030D-6E8A-4147-A177-3AD203B41FA5}">
                      <a16:colId xmlns:a16="http://schemas.microsoft.com/office/drawing/2014/main" val="4082104317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670639289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556076861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1257443045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559981081"/>
                    </a:ext>
                  </a:extLst>
                </a:gridCol>
                <a:gridCol w="731605">
                  <a:extLst>
                    <a:ext uri="{9D8B030D-6E8A-4147-A177-3AD203B41FA5}">
                      <a16:colId xmlns:a16="http://schemas.microsoft.com/office/drawing/2014/main" val="87038731"/>
                    </a:ext>
                  </a:extLst>
                </a:gridCol>
              </a:tblGrid>
              <a:tr h="17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dirty="0"/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1" dirty="0"/>
                        <a:t>FY 17/18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1"/>
                        <a:t>FY 18/19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1" dirty="0"/>
                        <a:t>FY 19/20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147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/>
                        <a:t>Agency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dirty="0"/>
                        <a:t>No. of one-</a:t>
                      </a:r>
                      <a:br>
                        <a:rPr lang="en-US" sz="1050" b="1" dirty="0"/>
                      </a:br>
                      <a:r>
                        <a:rPr lang="en-US" sz="1050" b="1" dirty="0"/>
                        <a:t>way Trips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MB/BB </a:t>
                      </a:r>
                      <a:br>
                        <a:rPr lang="en-US" sz="900" b="1" u="none" strike="noStrike" dirty="0">
                          <a:effectLst/>
                        </a:rPr>
                      </a:br>
                      <a:r>
                        <a:rPr lang="en-US" sz="900" b="1" u="none" strike="noStrike" dirty="0">
                          <a:effectLst/>
                        </a:rPr>
                        <a:t>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Total</a:t>
                      </a:r>
                      <a:br>
                        <a:rPr lang="en-US" sz="900" b="1" u="none" strike="noStrike" dirty="0">
                          <a:effectLst/>
                        </a:rPr>
                      </a:br>
                      <a:r>
                        <a:rPr lang="en-US" sz="900" b="1" u="none" strike="noStrike" dirty="0">
                          <a:effectLst/>
                        </a:rPr>
                        <a:t>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dirty="0"/>
                        <a:t>No. of one-</a:t>
                      </a:r>
                      <a:br>
                        <a:rPr lang="en-US" sz="1050" b="1" dirty="0"/>
                      </a:br>
                      <a:r>
                        <a:rPr lang="en-US" sz="1050" b="1" dirty="0"/>
                        <a:t>way Trips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MB/BB </a:t>
                      </a:r>
                      <a:br>
                        <a:rPr lang="en-US" sz="900" b="1" u="none" strike="noStrike" dirty="0">
                          <a:effectLst/>
                        </a:rPr>
                      </a:br>
                      <a:r>
                        <a:rPr lang="en-US" sz="900" b="1" u="none" strike="noStrike" dirty="0">
                          <a:effectLst/>
                        </a:rPr>
                        <a:t>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Total</a:t>
                      </a:r>
                      <a:br>
                        <a:rPr lang="en-US" sz="900" b="1" u="none" strike="noStrike" dirty="0">
                          <a:effectLst/>
                        </a:rPr>
                      </a:br>
                      <a:r>
                        <a:rPr lang="en-US" sz="900" b="1" u="none" strike="noStrike" dirty="0">
                          <a:effectLst/>
                        </a:rPr>
                        <a:t>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dirty="0"/>
                        <a:t>No. of one-</a:t>
                      </a:r>
                      <a:br>
                        <a:rPr lang="en-US" sz="1050" b="1" dirty="0"/>
                      </a:br>
                      <a:r>
                        <a:rPr lang="en-US" sz="1050" b="1" dirty="0"/>
                        <a:t>way Trips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MB/BB </a:t>
                      </a:r>
                      <a:br>
                        <a:rPr lang="en-US" sz="900" b="1" u="none" strike="noStrike" dirty="0">
                          <a:effectLst/>
                        </a:rPr>
                      </a:br>
                      <a:r>
                        <a:rPr lang="en-US" sz="900" b="1" u="none" strike="noStrike" dirty="0">
                          <a:effectLst/>
                        </a:rPr>
                        <a:t>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Total</a:t>
                      </a:r>
                      <a:br>
                        <a:rPr lang="en-US" sz="900" b="1" u="none" strike="noStrike" dirty="0">
                          <a:effectLst/>
                        </a:rPr>
                      </a:br>
                      <a:r>
                        <a:rPr lang="en-US" sz="900" b="1" u="none" strike="noStrike" dirty="0">
                          <a:effectLst/>
                        </a:rPr>
                        <a:t>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7564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dirty="0"/>
                        <a:t>AC Transit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531,840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$23.18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$48.65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     511,357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$26.07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$57.86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        383,937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$33.23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$70.32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26420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/>
                        <a:t>BART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238,942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$18.13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$18.13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     229,740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$20.45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$58.07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        172,493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$25.30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$70.99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289115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/>
                        <a:t>LAVTA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  50,967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$9.77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$9.77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46,108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$12.19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$39.44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          34,687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$15.19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$46.56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466200"/>
                  </a:ext>
                </a:extLst>
              </a:tr>
              <a:tr h="219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dirty="0"/>
                        <a:t>Union City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  18,028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/>
                        <a:t>$28.57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$28.57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   15,382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$38.23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$62.13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          14,638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$38.11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dirty="0"/>
                        <a:t>$65.77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4703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B1FA0E-9CD6-4970-9A99-630AE5A2F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41494"/>
              </p:ext>
            </p:extLst>
          </p:nvPr>
        </p:nvGraphicFramePr>
        <p:xfrm>
          <a:off x="856268" y="4662910"/>
          <a:ext cx="8022424" cy="14780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73278">
                  <a:extLst>
                    <a:ext uri="{9D8B030D-6E8A-4147-A177-3AD203B41FA5}">
                      <a16:colId xmlns:a16="http://schemas.microsoft.com/office/drawing/2014/main" val="2906959359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val="34214123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82621301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4262761063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793482328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1060654199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668237071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535945284"/>
                    </a:ext>
                  </a:extLst>
                </a:gridCol>
                <a:gridCol w="810179">
                  <a:extLst>
                    <a:ext uri="{9D8B030D-6E8A-4147-A177-3AD203B41FA5}">
                      <a16:colId xmlns:a16="http://schemas.microsoft.com/office/drawing/2014/main" val="1645901985"/>
                    </a:ext>
                  </a:extLst>
                </a:gridCol>
                <a:gridCol w="670281">
                  <a:extLst>
                    <a:ext uri="{9D8B030D-6E8A-4147-A177-3AD203B41FA5}">
                      <a16:colId xmlns:a16="http://schemas.microsoft.com/office/drawing/2014/main" val="2443014028"/>
                    </a:ext>
                  </a:extLst>
                </a:gridCol>
              </a:tblGrid>
              <a:tr h="17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Meal Delivery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FY 17/18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FY 18/19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FY 19/20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710930"/>
                  </a:ext>
                </a:extLst>
              </a:tr>
              <a:tr h="398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Agency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effectLst/>
                        </a:rPr>
                        <a:t>  Number of Meals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MB/BB </a:t>
                      </a:r>
                      <a:br>
                        <a:rPr lang="en-US" sz="1050" b="1" u="none" strike="noStrike" dirty="0">
                          <a:effectLst/>
                        </a:rPr>
                      </a:br>
                      <a:r>
                        <a:rPr lang="en-US" sz="1050" b="1" u="none" strike="noStrike" dirty="0">
                          <a:effectLst/>
                        </a:rPr>
                        <a:t>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Total</a:t>
                      </a:r>
                      <a:br>
                        <a:rPr lang="en-US" sz="1050" b="1" u="none" strike="noStrike" dirty="0">
                          <a:effectLst/>
                        </a:rPr>
                      </a:br>
                      <a:r>
                        <a:rPr lang="en-US" sz="1050" b="1" u="none" strike="noStrike" dirty="0">
                          <a:effectLst/>
                        </a:rPr>
                        <a:t>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effectLst/>
                        </a:rPr>
                        <a:t>  Number of Meals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MB/BB </a:t>
                      </a:r>
                      <a:br>
                        <a:rPr lang="en-US" sz="1050" b="1" u="none" strike="noStrike" dirty="0">
                          <a:effectLst/>
                        </a:rPr>
                      </a:br>
                      <a:r>
                        <a:rPr lang="en-US" sz="1050" b="1" u="none" strike="noStrike" dirty="0">
                          <a:effectLst/>
                        </a:rPr>
                        <a:t>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Total</a:t>
                      </a:r>
                      <a:br>
                        <a:rPr lang="en-US" sz="1050" b="1" u="none" strike="noStrike" dirty="0">
                          <a:effectLst/>
                        </a:rPr>
                      </a:br>
                      <a:r>
                        <a:rPr lang="en-US" sz="1050" b="1" u="none" strike="noStrike" dirty="0">
                          <a:effectLst/>
                        </a:rPr>
                        <a:t>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effectLst/>
                        </a:rPr>
                        <a:t>  Number of Meals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MB/BB </a:t>
                      </a:r>
                      <a:br>
                        <a:rPr lang="en-US" sz="1050" b="1" u="none" strike="noStrike" dirty="0">
                          <a:effectLst/>
                        </a:rPr>
                      </a:br>
                      <a:r>
                        <a:rPr lang="en-US" sz="1050" b="1" u="none" strike="noStrike" dirty="0">
                          <a:effectLst/>
                        </a:rPr>
                        <a:t>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Total</a:t>
                      </a:r>
                      <a:br>
                        <a:rPr lang="en-US" sz="1050" b="1" u="none" strike="noStrike" dirty="0">
                          <a:effectLst/>
                        </a:rPr>
                      </a:br>
                      <a:r>
                        <a:rPr lang="en-US" sz="1050" b="1" u="none" strike="noStrike" dirty="0">
                          <a:effectLst/>
                        </a:rPr>
                        <a:t>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1" marR="7801" marT="780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881444"/>
                  </a:ext>
                </a:extLst>
              </a:tr>
              <a:tr h="173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Alameda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3,846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$6.50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$6.50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446571"/>
                  </a:ext>
                </a:extLst>
              </a:tr>
              <a:tr h="19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Emeryville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4,142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   4,963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11,601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75008"/>
                  </a:ext>
                </a:extLst>
              </a:tr>
              <a:tr h="186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Fremont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62,190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$1.20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$1.20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         62,115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$1.21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$1.21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65,609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$1.15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$1.15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671425"/>
                  </a:ext>
                </a:extLst>
              </a:tr>
              <a:tr h="173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Hayward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44,944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$1.53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$1.53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         25,000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$3.25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$3.25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78,904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$0.95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$0.95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00126"/>
                  </a:ext>
                </a:extLst>
              </a:tr>
              <a:tr h="173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Newark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14,361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$0.49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$0.49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                14,305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17,811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$0.39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1" marR="7801" marT="780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4931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497A6C9-53BB-435C-BDC9-587051DE7F89}"/>
              </a:ext>
            </a:extLst>
          </p:cNvPr>
          <p:cNvSpPr txBox="1"/>
          <p:nvPr/>
        </p:nvSpPr>
        <p:spPr>
          <a:xfrm>
            <a:off x="10063719" y="1738244"/>
            <a:ext cx="17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BART/AC Transit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FF7384-0211-4734-A2ED-E4E6C24B2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4" y="2286620"/>
            <a:ext cx="2580215" cy="19351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FA96E3-88FD-4187-85AF-C17E7A518820}"/>
              </a:ext>
            </a:extLst>
          </p:cNvPr>
          <p:cNvSpPr txBox="1"/>
          <p:nvPr/>
        </p:nvSpPr>
        <p:spPr>
          <a:xfrm>
            <a:off x="10441475" y="3781566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Pleasanton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53A893-077F-4CED-9B0D-0E1C9341C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97" y="4546088"/>
            <a:ext cx="2799757" cy="16912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FF9185-681B-45F1-82B2-FC949C7B0AF3}"/>
              </a:ext>
            </a:extLst>
          </p:cNvPr>
          <p:cNvSpPr txBox="1"/>
          <p:nvPr/>
        </p:nvSpPr>
        <p:spPr>
          <a:xfrm>
            <a:off x="9066202" y="5867980"/>
            <a:ext cx="99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Fremont</a:t>
            </a:r>
          </a:p>
        </p:txBody>
      </p:sp>
    </p:spTree>
    <p:extLst>
      <p:ext uri="{BB962C8B-B14F-4D97-AF65-F5344CB8AC3E}">
        <p14:creationId xmlns:p14="http://schemas.microsoft.com/office/powerpoint/2010/main" val="23571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75703"/>
              </p:ext>
            </p:extLst>
          </p:nvPr>
        </p:nvGraphicFramePr>
        <p:xfrm>
          <a:off x="4580466" y="382600"/>
          <a:ext cx="7741303" cy="5862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185">
                <a:tc gridSpan="5">
                  <a:txBody>
                    <a:bodyPr/>
                    <a:lstStyle/>
                    <a:p>
                      <a:pPr algn="ctr" fontAlgn="t"/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8" marR="7798" marT="7798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Jurisdiction: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98" marR="7798" marT="77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MB/BB</a:t>
                      </a:r>
                      <a:r>
                        <a:rPr lang="en-US" sz="14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98" marR="7798" marT="77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Encumbrance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98" marR="7798" marT="77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Remaining </a:t>
                      </a:r>
                      <a:br>
                        <a:rPr lang="en-US" sz="14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(Bal. - Encumbered)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98" marR="7798" marT="77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98" marR="7798" marT="77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 Transit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$10,816,258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$10,816,258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BART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LAVTA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WETA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$2,273,797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$203,052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$2,070,745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$1,249,433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$1,249,433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Alameda County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$1,223,468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$355,124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$868,344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Alameda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$3,690,669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$1,649,359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$2,041,310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Albany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$4,050,606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$743,000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$3,307,606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Berkeley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$12,232,968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$3,506,180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$8,726,789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Dublin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$1,185,212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$1,185,212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Emeryville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$1,469,404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$839,746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$629,658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Fremont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$3,852,470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$1,026,983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$2,825,487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Hayward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$15,899,926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$5,323,368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$10,576,557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Livermore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$5,471,999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$4,095,000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$1,376,999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Newark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$2,028,570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$519,950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$1,508,620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Oakland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$18,725,900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$3,091,182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$15,634,718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Piedmont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$2,366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$2,366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Pleasanton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$3,537,037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$3,150,123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$386,914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San Leandro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$4,510,008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$2,177,297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$2,332,711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of Union City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$4,157,243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$2,382,480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$1,774,763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10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$96,377,334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$42,316,113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$54,061,221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2455BCD-F6DE-4494-8502-5DDCC4DD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DLD Fund Balance and Utilization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2279B-7726-4627-AE17-CE1825FE2C13}"/>
              </a:ext>
            </a:extLst>
          </p:cNvPr>
          <p:cNvSpPr txBox="1"/>
          <p:nvPr/>
        </p:nvSpPr>
        <p:spPr>
          <a:xfrm>
            <a:off x="159943" y="1671707"/>
            <a:ext cx="4227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 Balance represents accounting balance as of June 30, 2020.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Recipients </a:t>
            </a:r>
            <a:r>
              <a:rPr lang="en-US" u="sng" dirty="0"/>
              <a:t>actively expending </a:t>
            </a:r>
            <a:r>
              <a:rPr lang="en-US" dirty="0"/>
              <a:t>balances with encumbrances towards ongoing projects and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 balances are also strategically planned and committed as a leveraging source for competitive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6944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57" y="172615"/>
            <a:ext cx="10058400" cy="1325563"/>
          </a:xfrm>
        </p:spPr>
        <p:txBody>
          <a:bodyPr>
            <a:normAutofit/>
          </a:bodyPr>
          <a:lstStyle/>
          <a:p>
            <a:r>
              <a:rPr lang="en-US" dirty="0"/>
              <a:t>Program Compliance Determination</a:t>
            </a:r>
            <a:br>
              <a:rPr lang="en-US" dirty="0"/>
            </a:br>
            <a:r>
              <a:rPr lang="en-US" sz="1600" dirty="0"/>
              <a:t>Reporting Fiscal Year 2019/20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057" y="1690577"/>
            <a:ext cx="9225892" cy="4908134"/>
          </a:xfrm>
        </p:spPr>
        <p:txBody>
          <a:bodyPr>
            <a:normAutofit/>
          </a:bodyPr>
          <a:lstStyle/>
          <a:p>
            <a:r>
              <a:rPr lang="en-US" sz="2100" b="1" dirty="0"/>
              <a:t>All DLD Recipients </a:t>
            </a:r>
            <a:r>
              <a:rPr lang="en-US" sz="2100" b="1" u="sng" dirty="0"/>
              <a:t>In-Compliance</a:t>
            </a:r>
          </a:p>
          <a:p>
            <a:r>
              <a:rPr lang="en-US" sz="2100" dirty="0"/>
              <a:t>DLD recipients submitted compliance reports and audited financial statements that complied with:</a:t>
            </a:r>
          </a:p>
          <a:p>
            <a:pPr lvl="1"/>
            <a:r>
              <a:rPr lang="en-US" sz="1800" dirty="0"/>
              <a:t>2000 Measure B Transportation Expenditure Plan</a:t>
            </a:r>
          </a:p>
          <a:p>
            <a:pPr lvl="1"/>
            <a:r>
              <a:rPr lang="en-US" sz="1800" dirty="0"/>
              <a:t>2014 Measure BB Transportation Expenditure Plan</a:t>
            </a:r>
          </a:p>
          <a:p>
            <a:pPr lvl="1"/>
            <a:r>
              <a:rPr lang="en-US" sz="1800" dirty="0"/>
              <a:t>Alameda CTC Policies and Program Compliance requirements</a:t>
            </a:r>
          </a:p>
          <a:p>
            <a:pPr lvl="1"/>
            <a:r>
              <a:rPr lang="en-US" sz="1800" dirty="0"/>
              <a:t>Met performance targets or provided corrective plans</a:t>
            </a:r>
          </a:p>
          <a:p>
            <a:pPr marL="346066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1400" i="1" dirty="0"/>
              <a:t>Program Compliance Reports Available: </a:t>
            </a:r>
            <a:r>
              <a:rPr lang="en-US" sz="800" i="1" dirty="0">
                <a:hlinkClick r:id="rId3"/>
              </a:rPr>
              <a:t>https://www.alamedactc.org/funding/reporting-and-grant-forms/</a:t>
            </a:r>
            <a:r>
              <a:rPr lang="en-US" sz="800" i="1" dirty="0"/>
              <a:t>. </a:t>
            </a:r>
            <a:endParaRPr lang="en-US" sz="200" b="1" i="1" dirty="0"/>
          </a:p>
          <a:p>
            <a:pPr marL="0" indent="0">
              <a:buNone/>
            </a:pP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4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DLD Program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543" y="1905359"/>
            <a:ext cx="10058400" cy="445958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Over 50% of net revenues </a:t>
            </a:r>
            <a:r>
              <a:rPr lang="en-US" dirty="0"/>
              <a:t>generated from the Measure B, Measure BB and Vehicle Registration Fee (VRF) Programs are returned to source as “</a:t>
            </a:r>
            <a:r>
              <a:rPr lang="en-US" b="1" dirty="0"/>
              <a:t>Direct Local Distributions</a:t>
            </a:r>
            <a:r>
              <a:rPr lang="en-US" dirty="0"/>
              <a:t>” (DLDs)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Twenty recipients (cities, transit agencies and the County)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DLD Programs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Bicycle/Pedestrian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Local Streets and Roads (local transportation)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Transit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Special Transportation for Seniors and People with Disabilities (Paratransit) </a:t>
            </a:r>
          </a:p>
        </p:txBody>
      </p:sp>
      <p:pic>
        <p:nvPicPr>
          <p:cNvPr id="4" name="Picture 3" descr="C:\Users\jnguyen\Desktop\street_project_no_sponsor_1CS4.jpg"/>
          <p:cNvPicPr/>
          <p:nvPr/>
        </p:nvPicPr>
        <p:blipFill>
          <a:blip r:embed="rId3" cstate="print"/>
          <a:srcRect l="28608" t="33413" r="26151" b="40306"/>
          <a:stretch>
            <a:fillRect/>
          </a:stretch>
        </p:blipFill>
        <p:spPr bwMode="auto">
          <a:xfrm>
            <a:off x="9604744" y="343650"/>
            <a:ext cx="2209800" cy="111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75674-C201-4CFE-A526-23931C67F22D}"/>
              </a:ext>
            </a:extLst>
          </p:cNvPr>
          <p:cNvSpPr txBox="1"/>
          <p:nvPr/>
        </p:nvSpPr>
        <p:spPr>
          <a:xfrm>
            <a:off x="1152511" y="1236568"/>
            <a:ext cx="837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$310 M Generated Through Voter-Approved Measures</a:t>
            </a:r>
          </a:p>
        </p:txBody>
      </p:sp>
    </p:spTree>
    <p:extLst>
      <p:ext uri="{BB962C8B-B14F-4D97-AF65-F5344CB8AC3E}">
        <p14:creationId xmlns:p14="http://schemas.microsoft.com/office/powerpoint/2010/main" val="39216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75567"/>
              </p:ext>
            </p:extLst>
          </p:nvPr>
        </p:nvGraphicFramePr>
        <p:xfrm>
          <a:off x="838200" y="1498178"/>
          <a:ext cx="9491804" cy="454048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51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0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54680" algn="ctr"/>
                          <a:tab pos="4961255" algn="l"/>
                        </a:tabLst>
                      </a:pPr>
                      <a:r>
                        <a:rPr lang="en-US" sz="1600" dirty="0">
                          <a:effectLst/>
                        </a:rPr>
                        <a:t>Direct Local Distributions FY2019-20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</a:rPr>
                        <a:t>(dollars in millions)</a:t>
                      </a:r>
                      <a:endParaRPr lang="en-US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DLD Programs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Measure B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Measure BB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Local Streets and Roads 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</a:rPr>
                        <a:t>(Local Transportation for Measure B/BB)</a:t>
                      </a:r>
                      <a:endParaRPr lang="en-US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$ 32.3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 29.5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Mass Transit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$ 30.7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 31.7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Special Transportation for Senior and People with Disabilities </a:t>
                      </a:r>
                      <a:r>
                        <a:rPr lang="en-US" sz="1600" b="0" i="1" dirty="0">
                          <a:effectLst/>
                        </a:rPr>
                        <a:t>(Paratransit)</a:t>
                      </a:r>
                      <a:endParaRPr lang="en-US" sz="2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$ 13.1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 13.2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Bicycle and Pedestrian Safety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  5.4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   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4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$ 81.5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 78.8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56829" y="737856"/>
            <a:ext cx="371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latin typeface="Century Gothic" panose="020B0502020202020204" pitchFamily="34" charset="0"/>
              </a:rPr>
              <a:t>$160.3M Total DLD Revenues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7057" y="172615"/>
            <a:ext cx="10058400" cy="1325563"/>
          </a:xfrm>
        </p:spPr>
        <p:txBody>
          <a:bodyPr/>
          <a:lstStyle/>
          <a:p>
            <a:r>
              <a:rPr lang="en-US" dirty="0"/>
              <a:t>DLD Revenues</a:t>
            </a:r>
          </a:p>
        </p:txBody>
      </p:sp>
    </p:spTree>
    <p:extLst>
      <p:ext uri="{BB962C8B-B14F-4D97-AF65-F5344CB8AC3E}">
        <p14:creationId xmlns:p14="http://schemas.microsoft.com/office/powerpoint/2010/main" val="303762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Requirements and </a:t>
            </a:r>
            <a:br>
              <a:rPr lang="en-US" dirty="0"/>
            </a:br>
            <a:r>
              <a:rPr lang="en-US" dirty="0"/>
              <a:t>Review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8154962"/>
              </p:ext>
            </p:extLst>
          </p:nvPr>
        </p:nvGraphicFramePr>
        <p:xfrm>
          <a:off x="1953032" y="1307804"/>
          <a:ext cx="8764587" cy="229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878419" y="3212804"/>
            <a:ext cx="2758440" cy="3072384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u="sng" dirty="0">
                <a:solidFill>
                  <a:schemeClr val="tx1"/>
                </a:solidFill>
              </a:rPr>
              <a:t>Compliance Purpose &amp; Requirements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Reports revenues &amp; expenses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Documents DLD performance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Documents current pavement condition index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Confirmation of Updated Bike and Pedestrian Master Plans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Documents 15% of MBB LSR funds expended on bike/ped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Documents completion of publicity requirements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Monitors timely use of funds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/>
            <a:endParaRPr lang="en-US" sz="8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74019" y="3212804"/>
            <a:ext cx="2758440" cy="3072384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Reviews revenues &amp; expenses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Confirms compliance with reporting requirements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Monitor Timely Use of Funds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Monitors DLD investments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May request additional information from recipients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30579" y="3212804"/>
            <a:ext cx="2758440" cy="3072384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Receives Summary Report of Compliance Submittals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Considers exemption requests for Timely Use of Funds.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DLD Expenditure History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3775" y="556437"/>
            <a:ext cx="79248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ngsanaUPC" pitchFamily="18" charset="-34"/>
              <a:ea typeface="Century Gothic" pitchFamily="34" charset="0"/>
              <a:cs typeface="AngsanaUPC" pitchFamily="18" charset="-34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90721"/>
              </p:ext>
            </p:extLst>
          </p:nvPr>
        </p:nvGraphicFramePr>
        <p:xfrm>
          <a:off x="1596099" y="1318437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70538"/>
              </p:ext>
            </p:extLst>
          </p:nvPr>
        </p:nvGraphicFramePr>
        <p:xfrm>
          <a:off x="829340" y="1089837"/>
          <a:ext cx="9973339" cy="514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5175" y="6112395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latin typeface="+mj-lt"/>
              </a:rPr>
              <a:t>$ in millions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6240" y="381951"/>
            <a:ext cx="335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latin typeface="Century Gothic" panose="020B0502020202020204" pitchFamily="34" charset="0"/>
              </a:rPr>
              <a:t>$162.3M Total</a:t>
            </a:r>
          </a:p>
          <a:p>
            <a:r>
              <a:rPr lang="en-US" sz="2000" b="1" i="1" dirty="0">
                <a:latin typeface="Century Gothic" panose="020B0502020202020204" pitchFamily="34" charset="0"/>
              </a:rPr>
              <a:t>FY 19-20 Expenditures</a:t>
            </a:r>
          </a:p>
        </p:txBody>
      </p:sp>
    </p:spTree>
    <p:extLst>
      <p:ext uri="{BB962C8B-B14F-4D97-AF65-F5344CB8AC3E}">
        <p14:creationId xmlns:p14="http://schemas.microsoft.com/office/powerpoint/2010/main" val="182683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26" y="199774"/>
            <a:ext cx="10831331" cy="1325563"/>
          </a:xfrm>
        </p:spPr>
        <p:txBody>
          <a:bodyPr/>
          <a:lstStyle/>
          <a:p>
            <a:r>
              <a:rPr lang="en-US" dirty="0"/>
              <a:t>Fiscal Year 19-20 </a:t>
            </a:r>
            <a:br>
              <a:rPr lang="en-US" dirty="0"/>
            </a:br>
            <a:r>
              <a:rPr lang="en-US" dirty="0"/>
              <a:t>DLD Accomplishments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21191"/>
              </p:ext>
            </p:extLst>
          </p:nvPr>
        </p:nvGraphicFramePr>
        <p:xfrm>
          <a:off x="622477" y="2226410"/>
          <a:ext cx="5008778" cy="22566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3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6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0" dirty="0">
                          <a:solidFill>
                            <a:schemeClr val="bg1"/>
                          </a:solidFill>
                        </a:rPr>
                        <a:t>Measure B/BB Funded Improvements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cap="none" spc="2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$162.3 million in MB &amp; MBB </a:t>
                      </a:r>
                      <a:r>
                        <a:rPr lang="en-US" sz="1600" b="1" i="1" cap="none" spc="2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expenditures</a:t>
                      </a:r>
                      <a:endParaRPr lang="en-US" sz="1600" b="1" i="1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82"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+mn-lt"/>
                        </a:rPr>
                        <a:t>Total Transit Trips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 million trips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60"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+mn-lt"/>
                        </a:rPr>
                        <a:t>Total ADA mandated trips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70C0"/>
                          </a:solidFill>
                          <a:latin typeface="+mn-lt"/>
                        </a:rPr>
                        <a:t>0.6 million trips</a:t>
                      </a:r>
                      <a:endParaRPr lang="en-US" sz="11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15"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+mn-lt"/>
                        </a:rPr>
                        <a:t>Total Meal Delivery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70C0"/>
                          </a:solidFill>
                          <a:latin typeface="+mn-lt"/>
                        </a:rPr>
                        <a:t>177,000 meals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15"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+mn-lt"/>
                        </a:rPr>
                        <a:t>Total Street Rehabilitation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70C0"/>
                          </a:solidFill>
                          <a:latin typeface="+mn-lt"/>
                        </a:rPr>
                        <a:t>115 lane</a:t>
                      </a:r>
                      <a:r>
                        <a:rPr lang="en-US" sz="1400" spc="20" baseline="0" dirty="0">
                          <a:solidFill>
                            <a:srgbClr val="0070C0"/>
                          </a:solidFill>
                          <a:latin typeface="+mn-lt"/>
                        </a:rPr>
                        <a:t> miles</a:t>
                      </a:r>
                      <a:endParaRPr lang="en-US" sz="1400" spc="2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15"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+mn-lt"/>
                        </a:rPr>
                        <a:t>Total Bike Lane and Sidewalks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25 lane miles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36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20" dirty="0">
                          <a:latin typeface="+mn-lt"/>
                        </a:rPr>
                        <a:t>Total Bike/Ped</a:t>
                      </a:r>
                      <a:r>
                        <a:rPr lang="en-US" sz="1600" spc="20" baseline="0" dirty="0">
                          <a:latin typeface="+mn-lt"/>
                        </a:rPr>
                        <a:t> Masterplans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2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 cities updating plans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4372" y="5216365"/>
            <a:ext cx="947361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800" b="1" baseline="30000" dirty="0">
                <a:latin typeface="+mn-lt"/>
              </a:rPr>
              <a:t>NOTES</a:t>
            </a:r>
          </a:p>
          <a:p>
            <a:pPr fontAlgn="b"/>
            <a:r>
              <a:rPr lang="en-US" sz="800" baseline="30000" dirty="0">
                <a:latin typeface="+mn-lt"/>
              </a:rPr>
              <a:t>1</a:t>
            </a:r>
            <a:r>
              <a:rPr lang="en-US" sz="800" dirty="0">
                <a:latin typeface="+mn-lt"/>
              </a:rPr>
              <a:t>Quanity completed are as reported by the jurisdictions, and represent a rounded value.</a:t>
            </a:r>
          </a:p>
          <a:p>
            <a:pPr fontAlgn="b"/>
            <a:r>
              <a:rPr lang="en-US" sz="800" baseline="30000" dirty="0">
                <a:latin typeface="+mn-lt"/>
              </a:rPr>
              <a:t>2</a:t>
            </a:r>
            <a:r>
              <a:rPr lang="en-US" sz="800" dirty="0">
                <a:latin typeface="+mn-lt"/>
              </a:rPr>
              <a:t>Not all improvement types or activities are shown</a:t>
            </a:r>
            <a:r>
              <a:rPr lang="en-US" sz="600" dirty="0">
                <a:latin typeface="+mn-lt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FBF21C-F977-4E44-83F3-8B2B6192F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58683" r="15453" b="11948"/>
          <a:stretch/>
        </p:blipFill>
        <p:spPr>
          <a:xfrm>
            <a:off x="6594344" y="3688013"/>
            <a:ext cx="5116033" cy="26822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AB199B-3AD2-4AD0-B1FD-8EA806CA6AD4}"/>
              </a:ext>
            </a:extLst>
          </p:cNvPr>
          <p:cNvSpPr txBox="1"/>
          <p:nvPr/>
        </p:nvSpPr>
        <p:spPr>
          <a:xfrm>
            <a:off x="6681740" y="5990878"/>
            <a:ext cx="3011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City of Fremont – Walnut Avenue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426815-58D8-4432-81D0-EF94719558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/>
          <a:stretch/>
        </p:blipFill>
        <p:spPr>
          <a:xfrm>
            <a:off x="6560746" y="109195"/>
            <a:ext cx="5149631" cy="3429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6E6FF9-4996-4EBD-B65B-98449F30CA12}"/>
              </a:ext>
            </a:extLst>
          </p:cNvPr>
          <p:cNvSpPr txBox="1"/>
          <p:nvPr/>
        </p:nvSpPr>
        <p:spPr>
          <a:xfrm>
            <a:off x="6560746" y="3107959"/>
            <a:ext cx="3132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City of Livermore – Iron Horse Trail</a:t>
            </a:r>
          </a:p>
        </p:txBody>
      </p:sp>
    </p:spTree>
    <p:extLst>
      <p:ext uri="{BB962C8B-B14F-4D97-AF65-F5344CB8AC3E}">
        <p14:creationId xmlns:p14="http://schemas.microsoft.com/office/powerpoint/2010/main" val="86303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DLD Performance Measures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2242" y="1961079"/>
            <a:ext cx="7848432" cy="4351338"/>
          </a:xfrm>
        </p:spPr>
        <p:txBody>
          <a:bodyPr>
            <a:normAutofit/>
          </a:bodyPr>
          <a:lstStyle/>
          <a:p>
            <a:endParaRPr lang="en-US" sz="1800" dirty="0">
              <a:latin typeface="+mn-lt"/>
            </a:endParaRPr>
          </a:p>
          <a:p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59766"/>
              </p:ext>
            </p:extLst>
          </p:nvPr>
        </p:nvGraphicFramePr>
        <p:xfrm>
          <a:off x="893135" y="1180214"/>
          <a:ext cx="10419907" cy="4922872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71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6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DLD Program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Performance Measure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Performance Metric and Standard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36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Bicycle/Pedestrian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Current Master Plans</a:t>
                      </a:r>
                    </a:p>
                  </a:txBody>
                  <a:tcPr marL="35010" marR="35010" marT="0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Plan(s) no more than 5 years old, based on adoption date.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Capital Project and Program Investment</a:t>
                      </a:r>
                    </a:p>
                  </a:txBody>
                  <a:tcPr marL="35010" marR="35010" marT="0" marB="0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 into capital projects and programs is greater than funding program</a:t>
                      </a:r>
                      <a:r>
                        <a:rPr lang="en-US" sz="1400" baseline="0" dirty="0">
                          <a:effectLst/>
                        </a:rPr>
                        <a:t> administration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02">
                <a:tc row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Local Streets and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Roads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Capital Project and Program Investment</a:t>
                      </a: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 into capital projects and programs is greater than funding program administration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Pavement State of Repair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Maintain a city-wide average Pavement Condition Index of 60 (Fair Condition) or above.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Maintain 15%</a:t>
                      </a:r>
                      <a:r>
                        <a:rPr lang="en-US" sz="1400" baseline="0" dirty="0">
                          <a:effectLst/>
                        </a:rPr>
                        <a:t> of Measure BB LSR investments on Bicycle/Pedestrian Improvements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Maintain a 15% minimum Measure BB LSR investment to support bicycling and walking.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853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Mass Transit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On-time Performance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Garamond" panose="02020404030301010803" pitchFamily="18" charset="0"/>
                        <a:buNone/>
                      </a:pPr>
                      <a:r>
                        <a:rPr lang="en-US" sz="1400" dirty="0">
                          <a:effectLst/>
                        </a:rPr>
                        <a:t>Agencies are expected to maintain or increase on-time performance annually based on operator’s adopted on-time</a:t>
                      </a:r>
                      <a:r>
                        <a:rPr lang="en-US" sz="1400" baseline="0" dirty="0">
                          <a:effectLst/>
                        </a:rPr>
                        <a:t> performance target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 Effectiveness</a:t>
                      </a:r>
                    </a:p>
                    <a:p>
                      <a:pPr marL="628650" marR="0" lvl="1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Operating Cost per Passenger</a:t>
                      </a:r>
                    </a:p>
                  </a:txBody>
                  <a:tcPr marL="35010" marR="35010" marT="0" marB="0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Maintain operating cost per passenger or per revenue vehicle hour/mile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38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Paratransit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 Effectiveness</a:t>
                      </a:r>
                    </a:p>
                    <a:p>
                      <a:pPr marL="628650" marR="0" lvl="1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Operating Cost per Passenger</a:t>
                      </a: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Maintain cost per trip or per passengers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Service types such as ADA mandated paratransit, door-to-door service, taxi programs, accessible van service, shuttle service, group trips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0" marR="35010" marT="0" marB="0"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2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Bicycle/Pedestrian Program</a:t>
            </a:r>
            <a:br>
              <a:rPr lang="en-US" sz="3600" i="1" dirty="0"/>
            </a:br>
            <a:r>
              <a:rPr lang="en-US" sz="3600" i="1" dirty="0"/>
              <a:t>Performance Measures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68881"/>
              </p:ext>
            </p:extLst>
          </p:nvPr>
        </p:nvGraphicFramePr>
        <p:xfrm>
          <a:off x="740081" y="1905018"/>
          <a:ext cx="7378881" cy="415278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82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239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Bicycle and/or Pedestrian Master Plan Status (Adoption Year)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B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B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B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B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Agency/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Jurisdiction: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Bicycle Plan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Pedestrian Plan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Bicycle / Pedestrian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Anticipated Update Status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ACPWA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Alameda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in 2021/22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Albany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0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Berkeley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0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Dublin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in 2021/22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Emeryville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in 2021/22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0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Fremont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9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Hayward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0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Livermore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Newark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0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Oakland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0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Piedmont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in 2020/21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Pleasanton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San Leandro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Update Required.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7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Union City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in 2020/21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5935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0081" y="1362376"/>
            <a:ext cx="7378881" cy="4754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latin typeface="Century Gothic" panose="020B0502020202020204" pitchFamily="34" charset="0"/>
              </a:rPr>
              <a:t>Current Master Plan: </a:t>
            </a:r>
            <a:r>
              <a:rPr lang="en-US" sz="1200" i="1" dirty="0">
                <a:latin typeface="Century Gothic" panose="020B0502020202020204" pitchFamily="34" charset="0"/>
              </a:rPr>
              <a:t>Plan(s) no more than five years old, based on adoption date.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Century Gothic" panose="020B0502020202020204" pitchFamily="34" charset="0"/>
              </a:rPr>
              <a:t>Jurisdiction must indicate plans to update outdated plans.  </a:t>
            </a:r>
            <a:endParaRPr lang="en-US" sz="12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B385F9-B385-4BAE-95EA-4B71EFD607A8}"/>
              </a:ext>
            </a:extLst>
          </p:cNvPr>
          <p:cNvSpPr/>
          <p:nvPr/>
        </p:nvSpPr>
        <p:spPr>
          <a:xfrm>
            <a:off x="816281" y="6065514"/>
            <a:ext cx="3661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Update Required affirms no requirement to update this reporting year. </a:t>
            </a:r>
            <a:endParaRPr lang="en-US" sz="9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D437C-1B1C-49FE-9C67-A8A241203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54" y="477903"/>
            <a:ext cx="3512368" cy="2634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1379E6-387C-4B91-A878-D8751894463B}"/>
              </a:ext>
            </a:extLst>
          </p:cNvPr>
          <p:cNvSpPr txBox="1"/>
          <p:nvPr/>
        </p:nvSpPr>
        <p:spPr>
          <a:xfrm>
            <a:off x="10208593" y="2615154"/>
            <a:ext cx="185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City of Newark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E714B-B757-426C-BC1C-E071410E8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3" y="3548665"/>
            <a:ext cx="3536869" cy="26526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20BDD8-0A5F-422E-8AA5-B2CE0BF4684E}"/>
              </a:ext>
            </a:extLst>
          </p:cNvPr>
          <p:cNvSpPr txBox="1"/>
          <p:nvPr/>
        </p:nvSpPr>
        <p:spPr>
          <a:xfrm>
            <a:off x="10367727" y="5841149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City of Dublin</a:t>
            </a:r>
          </a:p>
        </p:txBody>
      </p:sp>
    </p:spTree>
    <p:extLst>
      <p:ext uri="{BB962C8B-B14F-4D97-AF65-F5344CB8AC3E}">
        <p14:creationId xmlns:p14="http://schemas.microsoft.com/office/powerpoint/2010/main" val="268377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B496A6-B6DD-43B3-8426-F238B2DE3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7113" r="2254" b="4159"/>
          <a:stretch/>
        </p:blipFill>
        <p:spPr>
          <a:xfrm>
            <a:off x="7621636" y="4224432"/>
            <a:ext cx="2930832" cy="21042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" y="172615"/>
            <a:ext cx="10628463" cy="1325563"/>
          </a:xfrm>
        </p:spPr>
        <p:txBody>
          <a:bodyPr/>
          <a:lstStyle/>
          <a:p>
            <a:r>
              <a:rPr lang="en-US" dirty="0"/>
              <a:t>Local Street and Roads Program </a:t>
            </a:r>
            <a:br>
              <a:rPr lang="en-US" dirty="0"/>
            </a:br>
            <a:r>
              <a:rPr lang="en-US" dirty="0"/>
              <a:t>Performance Measure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670" y="1528640"/>
            <a:ext cx="67815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entury Gothic" panose="020B0502020202020204" pitchFamily="34" charset="0"/>
              </a:rPr>
              <a:t>Pavement Condition Index: </a:t>
            </a:r>
            <a:r>
              <a:rPr lang="en-US" sz="1400" dirty="0">
                <a:latin typeface="Century Gothic" panose="020B0502020202020204" pitchFamily="34" charset="0"/>
              </a:rPr>
              <a:t>Maintain a city-wide average Pavement Condition Index of 60 (Fair Condition) or above.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D6368D-49CB-4E08-9B48-6F6EFC6F3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9192"/>
              </p:ext>
            </p:extLst>
          </p:nvPr>
        </p:nvGraphicFramePr>
        <p:xfrm>
          <a:off x="590692" y="2140518"/>
          <a:ext cx="6781586" cy="37266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56878">
                  <a:extLst>
                    <a:ext uri="{9D8B030D-6E8A-4147-A177-3AD203B41FA5}">
                      <a16:colId xmlns:a16="http://schemas.microsoft.com/office/drawing/2014/main" val="3279257608"/>
                    </a:ext>
                  </a:extLst>
                </a:gridCol>
                <a:gridCol w="1181177">
                  <a:extLst>
                    <a:ext uri="{9D8B030D-6E8A-4147-A177-3AD203B41FA5}">
                      <a16:colId xmlns:a16="http://schemas.microsoft.com/office/drawing/2014/main" val="3167239342"/>
                    </a:ext>
                  </a:extLst>
                </a:gridCol>
                <a:gridCol w="1181177">
                  <a:extLst>
                    <a:ext uri="{9D8B030D-6E8A-4147-A177-3AD203B41FA5}">
                      <a16:colId xmlns:a16="http://schemas.microsoft.com/office/drawing/2014/main" val="2992294439"/>
                    </a:ext>
                  </a:extLst>
                </a:gridCol>
                <a:gridCol w="1181177">
                  <a:extLst>
                    <a:ext uri="{9D8B030D-6E8A-4147-A177-3AD203B41FA5}">
                      <a16:colId xmlns:a16="http://schemas.microsoft.com/office/drawing/2014/main" val="2135144371"/>
                    </a:ext>
                  </a:extLst>
                </a:gridCol>
                <a:gridCol w="1181177">
                  <a:extLst>
                    <a:ext uri="{9D8B030D-6E8A-4147-A177-3AD203B41FA5}">
                      <a16:colId xmlns:a16="http://schemas.microsoft.com/office/drawing/2014/main" val="2868250819"/>
                    </a:ext>
                  </a:extLst>
                </a:gridCol>
              </a:tblGrid>
              <a:tr h="1743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16/17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17/18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18/19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FY 19/20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80481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Alameda County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7447363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Alameda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816299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Albany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2466211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Berkeley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0532447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Dublin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5781119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Emeryville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3786355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Fremont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843863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Hayward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1447535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Livermore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172705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Newark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951532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Oakland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2419204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Piedmont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662097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Pleasanton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020079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San Leandro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1605962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City of Union City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23567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ED1859-838F-474F-AEEC-861EFFD788AB}"/>
              </a:ext>
            </a:extLst>
          </p:cNvPr>
          <p:cNvSpPr/>
          <p:nvPr/>
        </p:nvSpPr>
        <p:spPr>
          <a:xfrm>
            <a:off x="601671" y="5864382"/>
            <a:ext cx="6781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MTC 2019 Pavement Condition of Bay Area Jurisdictions  </a:t>
            </a:r>
            <a:r>
              <a:rPr lang="en-US" sz="800" i="1" dirty="0">
                <a:hlinkClick r:id="rId4"/>
              </a:rPr>
              <a:t>https://mtc.ca.gov/sites/default/files/PCI_table_2019_data.pdf</a:t>
            </a:r>
            <a:endParaRPr lang="en-US" sz="800" i="1" dirty="0"/>
          </a:p>
          <a:p>
            <a:r>
              <a:rPr lang="en-US" sz="800" i="1" dirty="0"/>
              <a:t>PCI scores are based on a three-year rolling average.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2C0B4-4336-4F89-A149-307EC5498A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28251" r="9230" b="15643"/>
          <a:stretch/>
        </p:blipFill>
        <p:spPr>
          <a:xfrm>
            <a:off x="7653675" y="849974"/>
            <a:ext cx="3057559" cy="18805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09E9CF-08E1-4586-A5CD-9FA1CBE1638E}"/>
              </a:ext>
            </a:extLst>
          </p:cNvPr>
          <p:cNvSpPr txBox="1"/>
          <p:nvPr/>
        </p:nvSpPr>
        <p:spPr>
          <a:xfrm>
            <a:off x="8752207" y="875338"/>
            <a:ext cx="230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City of Emeryville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C644-51D4-41BF-99CD-10D5230AD9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91" y="2447793"/>
            <a:ext cx="2805730" cy="21042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B99D0-328A-4C4C-B68D-84C0E9AB5046}"/>
              </a:ext>
            </a:extLst>
          </p:cNvPr>
          <p:cNvSpPr txBox="1"/>
          <p:nvPr/>
        </p:nvSpPr>
        <p:spPr>
          <a:xfrm>
            <a:off x="10014053" y="4208987"/>
            <a:ext cx="257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City of San Leandro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CB78E-F6F4-4298-9892-57D027EAE4D8}"/>
              </a:ext>
            </a:extLst>
          </p:cNvPr>
          <p:cNvSpPr txBox="1"/>
          <p:nvPr/>
        </p:nvSpPr>
        <p:spPr>
          <a:xfrm>
            <a:off x="9265326" y="5941446"/>
            <a:ext cx="257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Union City</a:t>
            </a:r>
          </a:p>
        </p:txBody>
      </p:sp>
    </p:spTree>
    <p:extLst>
      <p:ext uri="{BB962C8B-B14F-4D97-AF65-F5344CB8AC3E}">
        <p14:creationId xmlns:p14="http://schemas.microsoft.com/office/powerpoint/2010/main" val="324928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11178</TotalTime>
  <Words>2283</Words>
  <Application>Microsoft Office PowerPoint</Application>
  <PresentationFormat>Widescreen</PresentationFormat>
  <Paragraphs>734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AngsanaUPC</vt:lpstr>
      <vt:lpstr>Arial</vt:lpstr>
      <vt:lpstr>Calibri</vt:lpstr>
      <vt:lpstr>Calibri Light</vt:lpstr>
      <vt:lpstr>Century Gothic</vt:lpstr>
      <vt:lpstr>Courier New</vt:lpstr>
      <vt:lpstr>Garamond</vt:lpstr>
      <vt:lpstr>Times New Roman</vt:lpstr>
      <vt:lpstr>Wingdings</vt:lpstr>
      <vt:lpstr>Office Theme</vt:lpstr>
      <vt:lpstr>Custom Design</vt:lpstr>
      <vt:lpstr>Measure B and Measure BB Direct Local Distributions Program Compliance Report Summary  Reporting Fiscal Year 2019-20</vt:lpstr>
      <vt:lpstr>DLD Program Overview </vt:lpstr>
      <vt:lpstr>DLD Revenues</vt:lpstr>
      <vt:lpstr>Compliance Requirements and  Review Process</vt:lpstr>
      <vt:lpstr>DLD Expenditure History</vt:lpstr>
      <vt:lpstr>Fiscal Year 19-20  DLD Accomplishments</vt:lpstr>
      <vt:lpstr>DLD Performance Measures</vt:lpstr>
      <vt:lpstr>Bicycle/Pedestrian Program Performance Measures</vt:lpstr>
      <vt:lpstr>Local Street and Roads Program  Performance Measure</vt:lpstr>
      <vt:lpstr>Local Street and Road Program Performance Measure</vt:lpstr>
      <vt:lpstr>Transit Program Performance Measures</vt:lpstr>
      <vt:lpstr>Paratransit Program  Performance Measures</vt:lpstr>
      <vt:lpstr>DLD Fund Balance and Utilization</vt:lpstr>
      <vt:lpstr>Program Compliance Determination Reporting Fiscal Year 2019/20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Crossley</dc:creator>
  <cp:lastModifiedBy>John Nguyen</cp:lastModifiedBy>
  <cp:revision>617</cp:revision>
  <cp:lastPrinted>2019-06-06T00:28:41Z</cp:lastPrinted>
  <dcterms:created xsi:type="dcterms:W3CDTF">2017-08-08T18:35:27Z</dcterms:created>
  <dcterms:modified xsi:type="dcterms:W3CDTF">2021-07-07T18:32:01Z</dcterms:modified>
  <cp:contentStatus/>
</cp:coreProperties>
</file>