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57" r:id="rId5"/>
    <p:sldId id="258" r:id="rId6"/>
    <p:sldId id="259" r:id="rId7"/>
    <p:sldId id="260" r:id="rId8"/>
    <p:sldId id="261" r:id="rId9"/>
    <p:sldId id="275" r:id="rId10"/>
    <p:sldId id="270" r:id="rId11"/>
    <p:sldId id="271" r:id="rId12"/>
    <p:sldId id="276" r:id="rId13"/>
    <p:sldId id="272" r:id="rId14"/>
    <p:sldId id="273" r:id="rId15"/>
    <p:sldId id="277" r:id="rId16"/>
    <p:sldId id="274" r:id="rId17"/>
    <p:sldId id="265" r:id="rId18"/>
    <p:sldId id="266" r:id="rId19"/>
    <p:sldId id="267" r:id="rId20"/>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72" d="100"/>
          <a:sy n="72" d="100"/>
        </p:scale>
        <p:origin x="1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CTCFS01\SHARED\Finance_Accounting\Financial_Audit\FY2018-19\Final\FY18-19%20CAFR%20Tables%20-%20with%20Notes%20for%20Reference_V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CTCFS01\SHARED\Finance_Accounting\Financial_Audit\FY2018-19\Final\FY18-19%20CAFR%20Tables%20-%20with%20Notes%20for%20Reference_V4.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ACTCFS01\SHARED\Finance_Accounting\Financial_Audit\FY2019-20\Final\FY19-20%20CAFR%20Tables%20-%20Final.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ACTCFS01\SHARED\Finance_Accounting\Financial_Audit\FY2019-20\Final\FY19-20%20CAFR%20Tables%20-%20Final.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Times New Roman"/>
                <a:ea typeface="Times New Roman"/>
                <a:cs typeface="Times New Roman"/>
              </a:defRPr>
            </a:pPr>
            <a:r>
              <a:rPr lang="en-US"/>
              <a:t>Revenues</a:t>
            </a:r>
          </a:p>
        </c:rich>
      </c:tx>
      <c:layout>
        <c:manualLayout>
          <c:xMode val="edge"/>
          <c:yMode val="edge"/>
          <c:x val="0.3943455437635513"/>
          <c:y val="3.1558113283332988E-2"/>
        </c:manualLayout>
      </c:layout>
      <c:overlay val="0"/>
    </c:title>
    <c:autoTitleDeleted val="0"/>
    <c:view3D>
      <c:rotX val="20"/>
      <c:rotY val="200"/>
      <c:rAngAx val="0"/>
      <c:perspective val="20"/>
    </c:view3D>
    <c:floor>
      <c:thickness val="0"/>
    </c:floor>
    <c:sideWall>
      <c:thickness val="0"/>
    </c:sideWall>
    <c:backWall>
      <c:thickness val="0"/>
    </c:backWall>
    <c:plotArea>
      <c:layout>
        <c:manualLayout>
          <c:layoutTarget val="inner"/>
          <c:xMode val="edge"/>
          <c:yMode val="edge"/>
          <c:x val="0.15655858619409543"/>
          <c:y val="0.25512815828415886"/>
          <c:w val="0.69273427232231422"/>
          <c:h val="0.60327414890442166"/>
        </c:manualLayout>
      </c:layout>
      <c:pie3DChart>
        <c:varyColors val="1"/>
        <c:ser>
          <c:idx val="0"/>
          <c:order val="0"/>
          <c:explosion val="25"/>
          <c:dPt>
            <c:idx val="0"/>
            <c:bubble3D val="0"/>
            <c:extLst>
              <c:ext xmlns:c16="http://schemas.microsoft.com/office/drawing/2014/chart" uri="{C3380CC4-5D6E-409C-BE32-E72D297353CC}">
                <c16:uniqueId val="{00000000-C5F7-4C54-A25E-A08260205913}"/>
              </c:ext>
            </c:extLst>
          </c:dPt>
          <c:dPt>
            <c:idx val="1"/>
            <c:bubble3D val="0"/>
            <c:spPr>
              <a:solidFill>
                <a:srgbClr val="C00000"/>
              </a:solidFill>
            </c:spPr>
            <c:extLst>
              <c:ext xmlns:c16="http://schemas.microsoft.com/office/drawing/2014/chart" uri="{C3380CC4-5D6E-409C-BE32-E72D297353CC}">
                <c16:uniqueId val="{00000002-C5F7-4C54-A25E-A08260205913}"/>
              </c:ext>
            </c:extLst>
          </c:dPt>
          <c:dPt>
            <c:idx val="2"/>
            <c:bubble3D val="0"/>
            <c:spPr>
              <a:solidFill>
                <a:schemeClr val="accent6">
                  <a:lumMod val="75000"/>
                </a:schemeClr>
              </a:solidFill>
            </c:spPr>
            <c:extLst>
              <c:ext xmlns:c16="http://schemas.microsoft.com/office/drawing/2014/chart" uri="{C3380CC4-5D6E-409C-BE32-E72D297353CC}">
                <c16:uniqueId val="{00000004-C5F7-4C54-A25E-A08260205913}"/>
              </c:ext>
            </c:extLst>
          </c:dPt>
          <c:dPt>
            <c:idx val="3"/>
            <c:bubble3D val="0"/>
            <c:spPr>
              <a:solidFill>
                <a:srgbClr val="7030A0"/>
              </a:solidFill>
            </c:spPr>
            <c:extLst>
              <c:ext xmlns:c16="http://schemas.microsoft.com/office/drawing/2014/chart" uri="{C3380CC4-5D6E-409C-BE32-E72D297353CC}">
                <c16:uniqueId val="{00000006-C5F7-4C54-A25E-A08260205913}"/>
              </c:ext>
            </c:extLst>
          </c:dPt>
          <c:dPt>
            <c:idx val="4"/>
            <c:bubble3D val="0"/>
            <c:spPr>
              <a:solidFill>
                <a:srgbClr val="33CCCC"/>
              </a:solidFill>
            </c:spPr>
            <c:extLst>
              <c:ext xmlns:c16="http://schemas.microsoft.com/office/drawing/2014/chart" uri="{C3380CC4-5D6E-409C-BE32-E72D297353CC}">
                <c16:uniqueId val="{00000008-C5F7-4C54-A25E-A08260205913}"/>
              </c:ext>
            </c:extLst>
          </c:dPt>
          <c:dLbls>
            <c:dLbl>
              <c:idx val="0"/>
              <c:layout>
                <c:manualLayout>
                  <c:x val="-6.4482972237166009E-2"/>
                  <c:y val="-0.1590839271740109"/>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Operating Grants and Contributions</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7.8%</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F7-4C54-A25E-A08260205913}"/>
                </c:ext>
              </c:extLst>
            </c:dLbl>
            <c:dLbl>
              <c:idx val="1"/>
              <c:layout>
                <c:manualLayout>
                  <c:x val="0.15133206175315042"/>
                  <c:y val="-6.6831210742456695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Sales Taxes</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 83.8%</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F7-4C54-A25E-A08260205913}"/>
                </c:ext>
              </c:extLst>
            </c:dLbl>
            <c:dLbl>
              <c:idx val="2"/>
              <c:layout>
                <c:manualLayout>
                  <c:x val="0.28219119349211785"/>
                  <c:y val="-1.8343617338070207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Vehicle Registration Fees</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3.5%</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F7-4C54-A25E-A08260205913}"/>
                </c:ext>
              </c:extLst>
            </c:dLbl>
            <c:dLbl>
              <c:idx val="3"/>
              <c:layout>
                <c:manualLayout>
                  <c:x val="0.16596420012715801"/>
                  <c:y val="9.0174585696576839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Investment and Other Income</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4.5%</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F7-4C54-A25E-A08260205913}"/>
                </c:ext>
              </c:extLst>
            </c:dLbl>
            <c:dLbl>
              <c:idx val="4"/>
              <c:layout>
                <c:manualLayout>
                  <c:x val="-4.9934138667449196E-2"/>
                  <c:y val="8.7729139398472281E-3"/>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Member Agency Contributions</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0.4%</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F7-4C54-A25E-A08260205913}"/>
                </c:ext>
              </c:extLst>
            </c:dLbl>
            <c:dLbl>
              <c:idx val="5"/>
              <c:delete val="1"/>
              <c:extLst>
                <c:ext xmlns:c15="http://schemas.microsoft.com/office/drawing/2012/chart" uri="{CE6537A1-D6FC-4f65-9D91-7224C49458BB}"/>
                <c:ext xmlns:c16="http://schemas.microsoft.com/office/drawing/2014/chart" uri="{C3380CC4-5D6E-409C-BE32-E72D297353CC}">
                  <c16:uniqueId val="{00000009-C5F7-4C54-A25E-A08260205913}"/>
                </c:ext>
              </c:extLst>
            </c:dLbl>
            <c:dLbl>
              <c:idx val="6"/>
              <c:delete val="1"/>
              <c:extLst>
                <c:ext xmlns:c15="http://schemas.microsoft.com/office/drawing/2012/chart" uri="{CE6537A1-D6FC-4f65-9D91-7224C49458BB}"/>
                <c:ext xmlns:c16="http://schemas.microsoft.com/office/drawing/2014/chart" uri="{C3380CC4-5D6E-409C-BE32-E72D297353CC}">
                  <c16:uniqueId val="{0000000A-C5F7-4C54-A25E-A08260205913}"/>
                </c:ext>
              </c:extLst>
            </c:dLbl>
            <c:dLbl>
              <c:idx val="7"/>
              <c:layout>
                <c:manualLayout>
                  <c:x val="-0.13441963776267096"/>
                  <c:y val="-4.1152916571444403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Other</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0.0%</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F7-4C54-A25E-A08260205913}"/>
                </c:ext>
              </c:extLst>
            </c:dLbl>
            <c:spPr>
              <a:noFill/>
              <a:ln w="25400">
                <a:noFill/>
              </a:ln>
            </c:spPr>
            <c:txPr>
              <a:bodyPr wrap="square" lIns="38100" tIns="19050" rIns="38100" bIns="19050" anchor="ctr">
                <a:spAutoFit/>
              </a:bodyPr>
              <a:lstStyle/>
              <a:p>
                <a:pPr>
                  <a:defRPr sz="1100" b="0" i="0" u="none" strike="noStrike" baseline="0">
                    <a:solidFill>
                      <a:srgbClr val="000000"/>
                    </a:solidFill>
                    <a:latin typeface="Times New Roman"/>
                    <a:ea typeface="Times New Roman"/>
                    <a:cs typeface="Times New Roman"/>
                  </a:defRPr>
                </a:pPr>
                <a:endParaRPr lang="en-US"/>
              </a:p>
            </c:txPr>
            <c:showLegendKey val="0"/>
            <c:showVal val="0"/>
            <c:showCatName val="0"/>
            <c:showSerName val="1"/>
            <c:showPercent val="1"/>
            <c:showBubbleSize val="0"/>
            <c:showLeaderLines val="1"/>
            <c:extLst>
              <c:ext xmlns:c15="http://schemas.microsoft.com/office/drawing/2012/chart" uri="{CE6537A1-D6FC-4f65-9D91-7224C49458BB}"/>
            </c:extLst>
          </c:dLbls>
          <c:cat>
            <c:strRef>
              <c:f>'Pie Charts'!$P$5:$P$9</c:f>
              <c:strCache>
                <c:ptCount val="5"/>
                <c:pt idx="0">
                  <c:v>Operating Grants and Contributions</c:v>
                </c:pt>
                <c:pt idx="1">
                  <c:v>Sales Taxes</c:v>
                </c:pt>
                <c:pt idx="2">
                  <c:v>Vehicle Registration Fees</c:v>
                </c:pt>
                <c:pt idx="3">
                  <c:v>Investment and Other Income</c:v>
                </c:pt>
                <c:pt idx="4">
                  <c:v>Member Agency Contributions</c:v>
                </c:pt>
              </c:strCache>
            </c:strRef>
          </c:cat>
          <c:val>
            <c:numRef>
              <c:f>'Pie Charts'!$Q$5:$Q$9</c:f>
              <c:numCache>
                <c:formatCode>_(* #,##0_);_(* \(#,##0\);_(* "-"_);_(@_)</c:formatCode>
                <c:ptCount val="5"/>
                <c:pt idx="0" formatCode="_(&quot;$&quot;* #,##0_);_(&quot;$&quot;* \(#,##0\);_(&quot;$&quot;* &quot;-&quot;_);_(@_)">
                  <c:v>40508285</c:v>
                </c:pt>
                <c:pt idx="1">
                  <c:v>334012461</c:v>
                </c:pt>
                <c:pt idx="2">
                  <c:v>13335639</c:v>
                </c:pt>
                <c:pt idx="3" formatCode="_(* #,##0_);_(* \(#,##0\);_(* &quot;-&quot;??_);_(@_)">
                  <c:v>16409390</c:v>
                </c:pt>
                <c:pt idx="4">
                  <c:v>1436665</c:v>
                </c:pt>
              </c:numCache>
            </c:numRef>
          </c:val>
          <c:extLst>
            <c:ext xmlns:c16="http://schemas.microsoft.com/office/drawing/2014/chart" uri="{C3380CC4-5D6E-409C-BE32-E72D297353CC}">
              <c16:uniqueId val="{0000000C-C5F7-4C54-A25E-A08260205913}"/>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Times New Roman"/>
                <a:ea typeface="Times New Roman"/>
                <a:cs typeface="Times New Roman"/>
              </a:defRPr>
            </a:pPr>
            <a:r>
              <a:rPr lang="en-US"/>
              <a:t>Expenses</a:t>
            </a:r>
          </a:p>
        </c:rich>
      </c:tx>
      <c:layout>
        <c:manualLayout>
          <c:xMode val="edge"/>
          <c:yMode val="edge"/>
          <c:x val="0.40645620384408471"/>
          <c:y val="9.7412365121026537E-2"/>
        </c:manualLayout>
      </c:layout>
      <c:overlay val="1"/>
    </c:title>
    <c:autoTitleDeleted val="0"/>
    <c:view3D>
      <c:rotX val="20"/>
      <c:rotY val="160"/>
      <c:rAngAx val="0"/>
      <c:perspective val="0"/>
    </c:view3D>
    <c:floor>
      <c:thickness val="0"/>
    </c:floor>
    <c:sideWall>
      <c:thickness val="0"/>
    </c:sideWall>
    <c:backWall>
      <c:thickness val="0"/>
    </c:backWall>
    <c:plotArea>
      <c:layout>
        <c:manualLayout>
          <c:layoutTarget val="inner"/>
          <c:xMode val="edge"/>
          <c:yMode val="edge"/>
          <c:x val="9.9473920932391782E-2"/>
          <c:y val="0.1998769913908372"/>
          <c:w val="0.75322815768695162"/>
          <c:h val="0.72208573263313958"/>
        </c:manualLayout>
      </c:layout>
      <c:pie3DChart>
        <c:varyColors val="1"/>
        <c:ser>
          <c:idx val="0"/>
          <c:order val="0"/>
          <c:explosion val="25"/>
          <c:dPt>
            <c:idx val="0"/>
            <c:bubble3D val="0"/>
            <c:extLst>
              <c:ext xmlns:c16="http://schemas.microsoft.com/office/drawing/2014/chart" uri="{C3380CC4-5D6E-409C-BE32-E72D297353CC}">
                <c16:uniqueId val="{00000000-D612-4517-97AE-A496DC85CB14}"/>
              </c:ext>
            </c:extLst>
          </c:dPt>
          <c:dPt>
            <c:idx val="1"/>
            <c:bubble3D val="0"/>
            <c:spPr>
              <a:solidFill>
                <a:srgbClr val="C00000"/>
              </a:solidFill>
            </c:spPr>
            <c:extLst>
              <c:ext xmlns:c16="http://schemas.microsoft.com/office/drawing/2014/chart" uri="{C3380CC4-5D6E-409C-BE32-E72D297353CC}">
                <c16:uniqueId val="{00000002-D612-4517-97AE-A496DC85CB14}"/>
              </c:ext>
            </c:extLst>
          </c:dPt>
          <c:dPt>
            <c:idx val="2"/>
            <c:bubble3D val="0"/>
            <c:spPr>
              <a:solidFill>
                <a:schemeClr val="accent6">
                  <a:lumMod val="75000"/>
                </a:schemeClr>
              </a:solidFill>
            </c:spPr>
            <c:extLst>
              <c:ext xmlns:c16="http://schemas.microsoft.com/office/drawing/2014/chart" uri="{C3380CC4-5D6E-409C-BE32-E72D297353CC}">
                <c16:uniqueId val="{00000004-D612-4517-97AE-A496DC85CB14}"/>
              </c:ext>
            </c:extLst>
          </c:dPt>
          <c:dPt>
            <c:idx val="3"/>
            <c:bubble3D val="0"/>
            <c:spPr>
              <a:solidFill>
                <a:srgbClr val="7030A0"/>
              </a:solidFill>
            </c:spPr>
            <c:extLst>
              <c:ext xmlns:c16="http://schemas.microsoft.com/office/drawing/2014/chart" uri="{C3380CC4-5D6E-409C-BE32-E72D297353CC}">
                <c16:uniqueId val="{00000006-D612-4517-97AE-A496DC85CB14}"/>
              </c:ext>
            </c:extLst>
          </c:dPt>
          <c:dLbls>
            <c:dLbl>
              <c:idx val="0"/>
              <c:layout>
                <c:manualLayout>
                  <c:x val="2.5283089613798274E-2"/>
                  <c:y val="5.7079031787693205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Administration</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3.8%</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12-4517-97AE-A496DC85CB14}"/>
                </c:ext>
              </c:extLst>
            </c:dLbl>
            <c:dLbl>
              <c:idx val="1"/>
              <c:layout>
                <c:manualLayout>
                  <c:x val="-0.17858764936991572"/>
                  <c:y val="1.5865850102070575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Interest Expense </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0.1%</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12-4517-97AE-A496DC85CB14}"/>
                </c:ext>
              </c:extLst>
            </c:dLbl>
            <c:dLbl>
              <c:idx val="2"/>
              <c:layout>
                <c:manualLayout>
                  <c:x val="-5.6655581095841283E-2"/>
                  <c:y val="-2.5157662583843721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Transportation Improvements </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89.6%</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12-4517-97AE-A496DC85CB14}"/>
                </c:ext>
              </c:extLst>
            </c:dLbl>
            <c:dLbl>
              <c:idx val="3"/>
              <c:layout>
                <c:manualLayout>
                  <c:x val="0.14026849904631472"/>
                  <c:y val="-0.117464566929134"/>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Congestion Management</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6.5%</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12-4517-97AE-A496DC85CB14}"/>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1"/>
            <c:showPercent val="1"/>
            <c:showBubbleSize val="0"/>
            <c:showLeaderLines val="1"/>
            <c:extLst>
              <c:ext xmlns:c15="http://schemas.microsoft.com/office/drawing/2012/chart" uri="{CE6537A1-D6FC-4f65-9D91-7224C49458BB}"/>
            </c:extLst>
          </c:dLbls>
          <c:cat>
            <c:strRef>
              <c:f>'Pie Charts'!$P$27:$P$30</c:f>
              <c:strCache>
                <c:ptCount val="4"/>
                <c:pt idx="0">
                  <c:v>Administration</c:v>
                </c:pt>
                <c:pt idx="1">
                  <c:v>Interest Expense</c:v>
                </c:pt>
                <c:pt idx="2">
                  <c:v>Transportation Improvements</c:v>
                </c:pt>
                <c:pt idx="3">
                  <c:v>Congestion Management</c:v>
                </c:pt>
              </c:strCache>
            </c:strRef>
          </c:cat>
          <c:val>
            <c:numRef>
              <c:f>'Pie Charts'!$Q$27:$Q$30</c:f>
              <c:numCache>
                <c:formatCode>_(* #,##0_);_(* \(#,##0\);_(* "-"_);_(@_)</c:formatCode>
                <c:ptCount val="4"/>
                <c:pt idx="0">
                  <c:v>11626442.17</c:v>
                </c:pt>
                <c:pt idx="1">
                  <c:v>1434468.0187499998</c:v>
                </c:pt>
                <c:pt idx="2">
                  <c:v>266874807</c:v>
                </c:pt>
                <c:pt idx="3">
                  <c:v>26253429.829999998</c:v>
                </c:pt>
              </c:numCache>
            </c:numRef>
          </c:val>
          <c:extLst>
            <c:ext xmlns:c16="http://schemas.microsoft.com/office/drawing/2014/chart" uri="{C3380CC4-5D6E-409C-BE32-E72D297353CC}">
              <c16:uniqueId val="{00000007-D612-4517-97AE-A496DC85CB14}"/>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Times New Roman"/>
                <a:ea typeface="Times New Roman"/>
                <a:cs typeface="Times New Roman"/>
              </a:defRPr>
            </a:pPr>
            <a:r>
              <a:rPr lang="en-US"/>
              <a:t>Revenues</a:t>
            </a:r>
          </a:p>
        </c:rich>
      </c:tx>
      <c:layout>
        <c:manualLayout>
          <c:xMode val="edge"/>
          <c:yMode val="edge"/>
          <c:x val="0.39434554704841512"/>
          <c:y val="3.15580744714603E-2"/>
        </c:manualLayout>
      </c:layout>
      <c:overlay val="0"/>
    </c:title>
    <c:autoTitleDeleted val="0"/>
    <c:view3D>
      <c:rotX val="20"/>
      <c:rotY val="200"/>
      <c:rAngAx val="0"/>
      <c:perspective val="20"/>
    </c:view3D>
    <c:floor>
      <c:thickness val="0"/>
    </c:floor>
    <c:sideWall>
      <c:thickness val="0"/>
    </c:sideWall>
    <c:backWall>
      <c:thickness val="0"/>
    </c:backWall>
    <c:plotArea>
      <c:layout>
        <c:manualLayout>
          <c:layoutTarget val="inner"/>
          <c:xMode val="edge"/>
          <c:yMode val="edge"/>
          <c:x val="3.6391202645499512E-2"/>
          <c:y val="0.10348020289063645"/>
          <c:w val="0.96134367003686838"/>
          <c:h val="0.84121318412352897"/>
        </c:manualLayout>
      </c:layout>
      <c:pie3DChart>
        <c:varyColors val="1"/>
        <c:ser>
          <c:idx val="0"/>
          <c:order val="0"/>
          <c:explosion val="25"/>
          <c:dPt>
            <c:idx val="0"/>
            <c:bubble3D val="0"/>
            <c:extLst>
              <c:ext xmlns:c16="http://schemas.microsoft.com/office/drawing/2014/chart" uri="{C3380CC4-5D6E-409C-BE32-E72D297353CC}">
                <c16:uniqueId val="{00000000-A102-495F-9FE7-B07414DEF3CC}"/>
              </c:ext>
            </c:extLst>
          </c:dPt>
          <c:dPt>
            <c:idx val="1"/>
            <c:bubble3D val="0"/>
            <c:extLst>
              <c:ext xmlns:c16="http://schemas.microsoft.com/office/drawing/2014/chart" uri="{C3380CC4-5D6E-409C-BE32-E72D297353CC}">
                <c16:uniqueId val="{00000001-A102-495F-9FE7-B07414DEF3CC}"/>
              </c:ext>
            </c:extLst>
          </c:dPt>
          <c:dPt>
            <c:idx val="2"/>
            <c:bubble3D val="0"/>
            <c:extLst>
              <c:ext xmlns:c16="http://schemas.microsoft.com/office/drawing/2014/chart" uri="{C3380CC4-5D6E-409C-BE32-E72D297353CC}">
                <c16:uniqueId val="{00000002-A102-495F-9FE7-B07414DEF3CC}"/>
              </c:ext>
            </c:extLst>
          </c:dPt>
          <c:dLbls>
            <c:dLbl>
              <c:idx val="0"/>
              <c:layout>
                <c:manualLayout>
                  <c:x val="-8.3116512609836823E-2"/>
                  <c:y val="-7.8086413340812608E-3"/>
                </c:manualLayout>
              </c:layout>
              <c:tx>
                <c:rich>
                  <a:bodyPr/>
                  <a:lstStyle/>
                  <a:p>
                    <a:pPr>
                      <a:defRPr sz="1100" b="0" i="0" u="none" strike="noStrike" baseline="0">
                        <a:solidFill>
                          <a:srgbClr val="000000"/>
                        </a:solidFill>
                        <a:latin typeface="Times New Roman"/>
                        <a:ea typeface="Times New Roman"/>
                        <a:cs typeface="Times New Roman"/>
                      </a:defRPr>
                    </a:pPr>
                    <a:r>
                      <a:rPr lang="en-US"/>
                      <a:t>Operating Grants 2.0%</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02-495F-9FE7-B07414DEF3CC}"/>
                </c:ext>
              </c:extLst>
            </c:dLbl>
            <c:dLbl>
              <c:idx val="1"/>
              <c:layout>
                <c:manualLayout>
                  <c:x val="0.15133206175315042"/>
                  <c:y val="-6.6831210742456695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Sales Taxes</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 95.1%</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2-495F-9FE7-B07414DEF3CC}"/>
                </c:ext>
              </c:extLst>
            </c:dLbl>
            <c:dLbl>
              <c:idx val="2"/>
              <c:layout>
                <c:manualLayout>
                  <c:x val="0.20144585187721092"/>
                  <c:y val="2.3872741500979924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Investment and Other Income</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2.9%</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2-495F-9FE7-B07414DEF3CC}"/>
                </c:ext>
              </c:extLst>
            </c:dLbl>
            <c:dLbl>
              <c:idx val="3"/>
              <c:layout>
                <c:manualLayout>
                  <c:x val="0.16596420012715801"/>
                  <c:y val="9.0174585696576839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Investment and Other Income</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4.0%</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02-495F-9FE7-B07414DEF3CC}"/>
                </c:ext>
              </c:extLst>
            </c:dLbl>
            <c:dLbl>
              <c:idx val="4"/>
              <c:layout>
                <c:manualLayout>
                  <c:x val="-4.9934138667449196E-2"/>
                  <c:y val="8.7729139398472281E-3"/>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Member Agency Contributions</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0.4%</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02-495F-9FE7-B07414DEF3CC}"/>
                </c:ext>
              </c:extLst>
            </c:dLbl>
            <c:dLbl>
              <c:idx val="5"/>
              <c:delete val="1"/>
              <c:extLst>
                <c:ext xmlns:c15="http://schemas.microsoft.com/office/drawing/2012/chart" uri="{CE6537A1-D6FC-4f65-9D91-7224C49458BB}"/>
                <c:ext xmlns:c16="http://schemas.microsoft.com/office/drawing/2014/chart" uri="{C3380CC4-5D6E-409C-BE32-E72D297353CC}">
                  <c16:uniqueId val="{00000005-A102-495F-9FE7-B07414DEF3CC}"/>
                </c:ext>
              </c:extLst>
            </c:dLbl>
            <c:dLbl>
              <c:idx val="6"/>
              <c:delete val="1"/>
              <c:extLst>
                <c:ext xmlns:c15="http://schemas.microsoft.com/office/drawing/2012/chart" uri="{CE6537A1-D6FC-4f65-9D91-7224C49458BB}"/>
                <c:ext xmlns:c16="http://schemas.microsoft.com/office/drawing/2014/chart" uri="{C3380CC4-5D6E-409C-BE32-E72D297353CC}">
                  <c16:uniqueId val="{00000006-A102-495F-9FE7-B07414DEF3CC}"/>
                </c:ext>
              </c:extLst>
            </c:dLbl>
            <c:dLbl>
              <c:idx val="7"/>
              <c:layout>
                <c:manualLayout>
                  <c:x val="-0.13441963776267096"/>
                  <c:y val="-4.1152916571444403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Other</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0.0%</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02-495F-9FE7-B07414DEF3CC}"/>
                </c:ext>
              </c:extLst>
            </c:dLbl>
            <c:spPr>
              <a:noFill/>
              <a:ln w="25400">
                <a:noFill/>
              </a:ln>
            </c:spPr>
            <c:txPr>
              <a:bodyPr wrap="square" lIns="38100" tIns="19050" rIns="38100" bIns="19050" anchor="ctr">
                <a:spAutoFit/>
              </a:bodyPr>
              <a:lstStyle/>
              <a:p>
                <a:pPr>
                  <a:defRPr sz="1100" b="0" i="0" u="none" strike="noStrike" baseline="0">
                    <a:solidFill>
                      <a:srgbClr val="000000"/>
                    </a:solidFill>
                    <a:latin typeface="Times New Roman"/>
                    <a:ea typeface="Times New Roman"/>
                    <a:cs typeface="Times New Roman"/>
                  </a:defRPr>
                </a:pPr>
                <a:endParaRPr lang="en-US"/>
              </a:p>
            </c:txPr>
            <c:showLegendKey val="0"/>
            <c:showVal val="0"/>
            <c:showCatName val="0"/>
            <c:showSerName val="1"/>
            <c:showPercent val="1"/>
            <c:showBubbleSize val="0"/>
            <c:showLeaderLines val="1"/>
            <c:extLst>
              <c:ext xmlns:c15="http://schemas.microsoft.com/office/drawing/2012/chart" uri="{CE6537A1-D6FC-4f65-9D91-7224C49458BB}"/>
            </c:extLst>
          </c:dLbls>
          <c:cat>
            <c:strRef>
              <c:f>'IWC Pies 2'!$A$3:$A$5</c:f>
              <c:strCache>
                <c:ptCount val="3"/>
                <c:pt idx="0">
                  <c:v>Operating Grants </c:v>
                </c:pt>
                <c:pt idx="1">
                  <c:v>Sales Taxes</c:v>
                </c:pt>
                <c:pt idx="2">
                  <c:v>Investment Income</c:v>
                </c:pt>
              </c:strCache>
            </c:strRef>
          </c:cat>
          <c:val>
            <c:numRef>
              <c:f>'IWC Pies 2'!$B$3:$B$5</c:f>
              <c:numCache>
                <c:formatCode>_(* #,##0_);_(* \(#,##0\);_(* "-"??_);_(@_)</c:formatCode>
                <c:ptCount val="3"/>
                <c:pt idx="0">
                  <c:v>6437433</c:v>
                </c:pt>
                <c:pt idx="1">
                  <c:v>310277308</c:v>
                </c:pt>
                <c:pt idx="2">
                  <c:v>9413974</c:v>
                </c:pt>
              </c:numCache>
            </c:numRef>
          </c:val>
          <c:extLst>
            <c:ext xmlns:c16="http://schemas.microsoft.com/office/drawing/2014/chart" uri="{C3380CC4-5D6E-409C-BE32-E72D297353CC}">
              <c16:uniqueId val="{00000008-A102-495F-9FE7-B07414DEF3CC}"/>
            </c:ext>
          </c:extLst>
        </c:ser>
        <c:ser>
          <c:idx val="1"/>
          <c:order val="1"/>
          <c:dPt>
            <c:idx val="0"/>
            <c:bubble3D val="0"/>
            <c:extLst>
              <c:ext xmlns:c16="http://schemas.microsoft.com/office/drawing/2014/chart" uri="{C3380CC4-5D6E-409C-BE32-E72D297353CC}">
                <c16:uniqueId val="{00000009-A102-495F-9FE7-B07414DEF3CC}"/>
              </c:ext>
            </c:extLst>
          </c:dPt>
          <c:dPt>
            <c:idx val="1"/>
            <c:bubble3D val="0"/>
            <c:extLst>
              <c:ext xmlns:c16="http://schemas.microsoft.com/office/drawing/2014/chart" uri="{C3380CC4-5D6E-409C-BE32-E72D297353CC}">
                <c16:uniqueId val="{0000000A-A102-495F-9FE7-B07414DEF3CC}"/>
              </c:ext>
            </c:extLst>
          </c:dPt>
          <c:dPt>
            <c:idx val="2"/>
            <c:bubble3D val="0"/>
            <c:extLst>
              <c:ext xmlns:c16="http://schemas.microsoft.com/office/drawing/2014/chart" uri="{C3380CC4-5D6E-409C-BE32-E72D297353CC}">
                <c16:uniqueId val="{0000000B-A102-495F-9FE7-B07414DEF3CC}"/>
              </c:ext>
            </c:extLst>
          </c:dPt>
          <c:cat>
            <c:strRef>
              <c:f>'IWC Pies 2'!$A$3:$A$5</c:f>
              <c:strCache>
                <c:ptCount val="3"/>
                <c:pt idx="0">
                  <c:v>Operating Grants </c:v>
                </c:pt>
                <c:pt idx="1">
                  <c:v>Sales Taxes</c:v>
                </c:pt>
                <c:pt idx="2">
                  <c:v>Investment Income</c:v>
                </c:pt>
              </c:strCache>
            </c:strRef>
          </c:cat>
          <c:val>
            <c:numRef>
              <c:f>'IWC Pies 2'!$C$3:$C$5</c:f>
              <c:numCache>
                <c:formatCode>0.00%</c:formatCode>
                <c:ptCount val="3"/>
                <c:pt idx="0">
                  <c:v>1.9738637664204868E-2</c:v>
                </c:pt>
                <c:pt idx="1">
                  <c:v>0.95138098649522163</c:v>
                </c:pt>
                <c:pt idx="2">
                  <c:v>2.8865391184070631E-2</c:v>
                </c:pt>
              </c:numCache>
            </c:numRef>
          </c:val>
          <c:extLst>
            <c:ext xmlns:c16="http://schemas.microsoft.com/office/drawing/2014/chart" uri="{C3380CC4-5D6E-409C-BE32-E72D297353CC}">
              <c16:uniqueId val="{0000000C-A102-495F-9FE7-B07414DEF3CC}"/>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Times New Roman"/>
                <a:ea typeface="Times New Roman"/>
                <a:cs typeface="Times New Roman"/>
              </a:defRPr>
            </a:pPr>
            <a:r>
              <a:rPr lang="en-US"/>
              <a:t>Expenses</a:t>
            </a:r>
          </a:p>
        </c:rich>
      </c:tx>
      <c:layout>
        <c:manualLayout>
          <c:xMode val="edge"/>
          <c:yMode val="edge"/>
          <c:x val="0.43337131771572041"/>
          <c:y val="4.670829599318841E-2"/>
        </c:manualLayout>
      </c:layout>
      <c:overlay val="1"/>
    </c:title>
    <c:autoTitleDeleted val="0"/>
    <c:view3D>
      <c:rotX val="20"/>
      <c:rotY val="190"/>
      <c:rAngAx val="0"/>
      <c:perspective val="0"/>
    </c:view3D>
    <c:floor>
      <c:thickness val="0"/>
    </c:floor>
    <c:sideWall>
      <c:thickness val="0"/>
    </c:sideWall>
    <c:backWall>
      <c:thickness val="0"/>
    </c:backWall>
    <c:plotArea>
      <c:layout>
        <c:manualLayout>
          <c:layoutTarget val="inner"/>
          <c:xMode val="edge"/>
          <c:yMode val="edge"/>
          <c:x val="9.7283257503638282E-2"/>
          <c:y val="0.11875110955791486"/>
          <c:w val="0.87809406975963966"/>
          <c:h val="0.8403942693446349"/>
        </c:manualLayout>
      </c:layout>
      <c:pie3DChart>
        <c:varyColors val="1"/>
        <c:ser>
          <c:idx val="0"/>
          <c:order val="0"/>
          <c:explosion val="25"/>
          <c:dPt>
            <c:idx val="0"/>
            <c:bubble3D val="0"/>
            <c:extLst>
              <c:ext xmlns:c16="http://schemas.microsoft.com/office/drawing/2014/chart" uri="{C3380CC4-5D6E-409C-BE32-E72D297353CC}">
                <c16:uniqueId val="{00000000-381C-4CFA-B8E3-083ECF298E04}"/>
              </c:ext>
            </c:extLst>
          </c:dPt>
          <c:dPt>
            <c:idx val="1"/>
            <c:bubble3D val="0"/>
            <c:spPr>
              <a:solidFill>
                <a:schemeClr val="accent2"/>
              </a:solidFill>
            </c:spPr>
            <c:extLst>
              <c:ext xmlns:c16="http://schemas.microsoft.com/office/drawing/2014/chart" uri="{C3380CC4-5D6E-409C-BE32-E72D297353CC}">
                <c16:uniqueId val="{00000002-381C-4CFA-B8E3-083ECF298E04}"/>
              </c:ext>
            </c:extLst>
          </c:dPt>
          <c:dPt>
            <c:idx val="2"/>
            <c:bubble3D val="0"/>
            <c:spPr>
              <a:solidFill>
                <a:schemeClr val="accent3">
                  <a:lumMod val="75000"/>
                </a:schemeClr>
              </a:solidFill>
            </c:spPr>
            <c:extLst>
              <c:ext xmlns:c16="http://schemas.microsoft.com/office/drawing/2014/chart" uri="{C3380CC4-5D6E-409C-BE32-E72D297353CC}">
                <c16:uniqueId val="{00000004-381C-4CFA-B8E3-083ECF298E04}"/>
              </c:ext>
            </c:extLst>
          </c:dPt>
          <c:dLbls>
            <c:dLbl>
              <c:idx val="0"/>
              <c:layout>
                <c:manualLayout>
                  <c:x val="2.5283089613798274E-2"/>
                  <c:y val="5.7079031787693205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Administration</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2.8%</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1C-4CFA-B8E3-083ECF298E04}"/>
                </c:ext>
              </c:extLst>
            </c:dLbl>
            <c:dLbl>
              <c:idx val="1"/>
              <c:layout>
                <c:manualLayout>
                  <c:x val="-5.2532563864299574E-2"/>
                  <c:y val="8.4584426946631673E-3"/>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Debt Service </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7.4%</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1C-4CFA-B8E3-083ECF298E04}"/>
                </c:ext>
              </c:extLst>
            </c:dLbl>
            <c:dLbl>
              <c:idx val="2"/>
              <c:layout>
                <c:manualLayout>
                  <c:x val="7.9990381637077973E-2"/>
                  <c:y val="-1.4046660834062408E-2"/>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Transportation Improvements </a:t>
                    </a:r>
                  </a:p>
                  <a:p>
                    <a:pPr>
                      <a:defRPr sz="1000" b="0" i="0" u="none" strike="noStrike" baseline="0">
                        <a:solidFill>
                          <a:srgbClr val="000000"/>
                        </a:solidFill>
                        <a:latin typeface="Calibri"/>
                        <a:ea typeface="Calibri"/>
                        <a:cs typeface="Calibri"/>
                      </a:defRPr>
                    </a:pPr>
                    <a:r>
                      <a:rPr lang="en-US" sz="1100" b="0" i="0" u="none" strike="noStrike" baseline="0" dirty="0">
                        <a:solidFill>
                          <a:srgbClr val="000000"/>
                        </a:solidFill>
                        <a:latin typeface="Times New Roman"/>
                        <a:cs typeface="Times New Roman"/>
                      </a:rPr>
                      <a:t>89.8%</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1C-4CFA-B8E3-083ECF298E04}"/>
                </c:ext>
              </c:extLst>
            </c:dLbl>
            <c:dLbl>
              <c:idx val="3"/>
              <c:layout>
                <c:manualLayout>
                  <c:x val="0.14026849904631472"/>
                  <c:y val="-0.117464566929134"/>
                </c:manualLayout>
              </c:layout>
              <c:tx>
                <c:rich>
                  <a:bodyPr/>
                  <a:lstStyle/>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Congestion Management</a:t>
                    </a:r>
                  </a:p>
                  <a:p>
                    <a:pPr>
                      <a:defRPr sz="1000" b="0" i="0" u="none" strike="noStrike" baseline="0">
                        <a:solidFill>
                          <a:srgbClr val="000000"/>
                        </a:solidFill>
                        <a:latin typeface="Calibri"/>
                        <a:ea typeface="Calibri"/>
                        <a:cs typeface="Calibri"/>
                      </a:defRPr>
                    </a:pPr>
                    <a:r>
                      <a:rPr lang="en-US" sz="1100" b="0" i="0" u="none" strike="noStrike" baseline="0">
                        <a:solidFill>
                          <a:srgbClr val="000000"/>
                        </a:solidFill>
                        <a:latin typeface="Times New Roman"/>
                        <a:cs typeface="Times New Roman"/>
                      </a:rPr>
                      <a:t>8.6%</a:t>
                    </a:r>
                  </a:p>
                </c:rich>
              </c:tx>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1C-4CFA-B8E3-083ECF298E04}"/>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1"/>
            <c:showPercent val="1"/>
            <c:showBubbleSize val="0"/>
            <c:showLeaderLines val="1"/>
            <c:extLst>
              <c:ext xmlns:c15="http://schemas.microsoft.com/office/drawing/2012/chart" uri="{CE6537A1-D6FC-4f65-9D91-7224C49458BB}"/>
            </c:extLst>
          </c:dLbls>
          <c:cat>
            <c:strRef>
              <c:f>'IWC Pies 2'!$A$10:$A$12</c:f>
              <c:strCache>
                <c:ptCount val="3"/>
                <c:pt idx="0">
                  <c:v>Administration</c:v>
                </c:pt>
                <c:pt idx="1">
                  <c:v>Debt Service</c:v>
                </c:pt>
                <c:pt idx="2">
                  <c:v>Transportation Improvements</c:v>
                </c:pt>
              </c:strCache>
            </c:strRef>
          </c:cat>
          <c:val>
            <c:numRef>
              <c:f>'IWC Pies 2'!$B$10:$B$12</c:f>
              <c:numCache>
                <c:formatCode>_(* #,##0_);_(* \(#,##0\);_(* "-"??_);_(@_)</c:formatCode>
                <c:ptCount val="3"/>
                <c:pt idx="0">
                  <c:v>9927911</c:v>
                </c:pt>
                <c:pt idx="1">
                  <c:v>26469450</c:v>
                </c:pt>
                <c:pt idx="2">
                  <c:v>318987962</c:v>
                </c:pt>
              </c:numCache>
            </c:numRef>
          </c:val>
          <c:extLst>
            <c:ext xmlns:c16="http://schemas.microsoft.com/office/drawing/2014/chart" uri="{C3380CC4-5D6E-409C-BE32-E72D297353CC}">
              <c16:uniqueId val="{00000006-381C-4CFA-B8E3-083ECF298E04}"/>
            </c:ext>
          </c:extLst>
        </c:ser>
        <c:ser>
          <c:idx val="1"/>
          <c:order val="1"/>
          <c:dPt>
            <c:idx val="0"/>
            <c:bubble3D val="0"/>
            <c:extLst>
              <c:ext xmlns:c16="http://schemas.microsoft.com/office/drawing/2014/chart" uri="{C3380CC4-5D6E-409C-BE32-E72D297353CC}">
                <c16:uniqueId val="{00000007-381C-4CFA-B8E3-083ECF298E04}"/>
              </c:ext>
            </c:extLst>
          </c:dPt>
          <c:dPt>
            <c:idx val="1"/>
            <c:bubble3D val="0"/>
            <c:extLst>
              <c:ext xmlns:c16="http://schemas.microsoft.com/office/drawing/2014/chart" uri="{C3380CC4-5D6E-409C-BE32-E72D297353CC}">
                <c16:uniqueId val="{00000008-381C-4CFA-B8E3-083ECF298E04}"/>
              </c:ext>
            </c:extLst>
          </c:dPt>
          <c:dPt>
            <c:idx val="2"/>
            <c:bubble3D val="0"/>
            <c:extLst>
              <c:ext xmlns:c16="http://schemas.microsoft.com/office/drawing/2014/chart" uri="{C3380CC4-5D6E-409C-BE32-E72D297353CC}">
                <c16:uniqueId val="{00000009-381C-4CFA-B8E3-083ECF298E04}"/>
              </c:ext>
            </c:extLst>
          </c:dPt>
          <c:cat>
            <c:strRef>
              <c:f>'IWC Pies 2'!$A$10:$A$12</c:f>
              <c:strCache>
                <c:ptCount val="3"/>
                <c:pt idx="0">
                  <c:v>Administration</c:v>
                </c:pt>
                <c:pt idx="1">
                  <c:v>Debt Service</c:v>
                </c:pt>
                <c:pt idx="2">
                  <c:v>Transportation Improvements</c:v>
                </c:pt>
              </c:strCache>
            </c:strRef>
          </c:cat>
          <c:val>
            <c:numRef>
              <c:f>'IWC Pies 2'!$C$10:$C$12</c:f>
              <c:numCache>
                <c:formatCode>0.00%</c:formatCode>
                <c:ptCount val="3"/>
                <c:pt idx="0">
                  <c:v>2.7935624679694494E-2</c:v>
                </c:pt>
                <c:pt idx="1">
                  <c:v>7.4480988062638698E-2</c:v>
                </c:pt>
                <c:pt idx="2">
                  <c:v>0.89758338725766684</c:v>
                </c:pt>
              </c:numCache>
            </c:numRef>
          </c:val>
          <c:extLst>
            <c:ext xmlns:c16="http://schemas.microsoft.com/office/drawing/2014/chart" uri="{C3380CC4-5D6E-409C-BE32-E72D297353CC}">
              <c16:uniqueId val="{0000000A-381C-4CFA-B8E3-083ECF298E04}"/>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8C2B327-B1F1-4434-8A97-BDC8176F9DE7}"/>
              </a:ext>
            </a:extLst>
          </p:cNvPr>
          <p:cNvGrpSpPr>
            <a:grpSpLocks/>
          </p:cNvGrpSpPr>
          <p:nvPr/>
        </p:nvGrpSpPr>
        <p:grpSpPr bwMode="auto">
          <a:xfrm>
            <a:off x="0" y="0"/>
            <a:ext cx="12192000" cy="6858000"/>
            <a:chOff x="0" y="0"/>
            <a:chExt cx="5760" cy="4320"/>
          </a:xfrm>
        </p:grpSpPr>
        <p:sp>
          <p:nvSpPr>
            <p:cNvPr id="5" name="Rectangle 3">
              <a:extLst>
                <a:ext uri="{FF2B5EF4-FFF2-40B4-BE49-F238E27FC236}">
                  <a16:creationId xmlns:a16="http://schemas.microsoft.com/office/drawing/2014/main" id="{2BD620E2-A3F4-4158-A719-EF00FCF52B24}"/>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algn="ctr" eaLnBrk="1" hangingPunct="1">
                <a:defRPr/>
              </a:pPr>
              <a:endParaRPr lang="en-US" altLang="en-US" sz="2400" dirty="0">
                <a:latin typeface="Times New Roman" pitchFamily="18" charset="0"/>
              </a:endParaRPr>
            </a:p>
          </p:txBody>
        </p:sp>
        <p:sp>
          <p:nvSpPr>
            <p:cNvPr id="6" name="Rectangle 4">
              <a:extLst>
                <a:ext uri="{FF2B5EF4-FFF2-40B4-BE49-F238E27FC236}">
                  <a16:creationId xmlns:a16="http://schemas.microsoft.com/office/drawing/2014/main" id="{6750C3F1-89B5-47B5-9F99-BCE69FC59B8E}"/>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grpSp>
          <p:nvGrpSpPr>
            <p:cNvPr id="7" name="Group 5">
              <a:extLst>
                <a:ext uri="{FF2B5EF4-FFF2-40B4-BE49-F238E27FC236}">
                  <a16:creationId xmlns:a16="http://schemas.microsoft.com/office/drawing/2014/main" id="{597EE6DD-C7FF-4E3C-AB1D-7FDC7B7DAE03}"/>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C9B9D674-861A-4F13-9F92-090E906F3847}"/>
                  </a:ext>
                </a:extLst>
              </p:cNvPr>
              <p:cNvSpPr>
                <a:spLocks noChangeArrowheads="1"/>
              </p:cNvSpPr>
              <p:nvPr/>
            </p:nvSpPr>
            <p:spPr bwMode="auto">
              <a:xfrm>
                <a:off x="361" y="2257"/>
                <a:ext cx="363" cy="404"/>
              </a:xfrm>
              <a:prstGeom prst="rect">
                <a:avLst/>
              </a:prstGeom>
              <a:solidFill>
                <a:schemeClr val="accent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9" name="Rectangle 7">
                <a:extLst>
                  <a:ext uri="{FF2B5EF4-FFF2-40B4-BE49-F238E27FC236}">
                    <a16:creationId xmlns:a16="http://schemas.microsoft.com/office/drawing/2014/main" id="{34759D35-C8B2-478B-87C5-50E5BF3200B3}"/>
                  </a:ext>
                </a:extLst>
              </p:cNvPr>
              <p:cNvSpPr>
                <a:spLocks noChangeArrowheads="1"/>
              </p:cNvSpPr>
              <p:nvPr/>
            </p:nvSpPr>
            <p:spPr bwMode="auto">
              <a:xfrm>
                <a:off x="1081" y="1065"/>
                <a:ext cx="362" cy="405"/>
              </a:xfrm>
              <a:prstGeom prst="rect">
                <a:avLst/>
              </a:prstGeom>
              <a:solidFill>
                <a:schemeClr val="folHlink"/>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0" name="Rectangle 8">
                <a:extLst>
                  <a:ext uri="{FF2B5EF4-FFF2-40B4-BE49-F238E27FC236}">
                    <a16:creationId xmlns:a16="http://schemas.microsoft.com/office/drawing/2014/main" id="{9B23A163-1F16-4655-AA30-C63ADA1F3491}"/>
                  </a:ext>
                </a:extLst>
              </p:cNvPr>
              <p:cNvSpPr>
                <a:spLocks noChangeArrowheads="1"/>
              </p:cNvSpPr>
              <p:nvPr/>
            </p:nvSpPr>
            <p:spPr bwMode="auto">
              <a:xfrm>
                <a:off x="1437" y="672"/>
                <a:ext cx="369" cy="400"/>
              </a:xfrm>
              <a:prstGeom prst="rect">
                <a:avLst/>
              </a:prstGeom>
              <a:solidFill>
                <a:schemeClr val="folHlink"/>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1" name="Rectangle 9">
                <a:extLst>
                  <a:ext uri="{FF2B5EF4-FFF2-40B4-BE49-F238E27FC236}">
                    <a16:creationId xmlns:a16="http://schemas.microsoft.com/office/drawing/2014/main" id="{7AC3070C-FDD6-4F2E-927B-80192FC02182}"/>
                  </a:ext>
                </a:extLst>
              </p:cNvPr>
              <p:cNvSpPr>
                <a:spLocks noChangeArrowheads="1"/>
              </p:cNvSpPr>
              <p:nvPr/>
            </p:nvSpPr>
            <p:spPr bwMode="auto">
              <a:xfrm>
                <a:off x="719" y="2257"/>
                <a:ext cx="368" cy="404"/>
              </a:xfrm>
              <a:prstGeom prst="rect">
                <a:avLst/>
              </a:prstGeom>
              <a:solidFill>
                <a:schemeClr val="bg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2" name="Rectangle 10">
                <a:extLst>
                  <a:ext uri="{FF2B5EF4-FFF2-40B4-BE49-F238E27FC236}">
                    <a16:creationId xmlns:a16="http://schemas.microsoft.com/office/drawing/2014/main" id="{3530458D-A0FC-4885-A6D4-AE760D8C9D19}"/>
                  </a:ext>
                </a:extLst>
              </p:cNvPr>
              <p:cNvSpPr>
                <a:spLocks noChangeArrowheads="1"/>
              </p:cNvSpPr>
              <p:nvPr/>
            </p:nvSpPr>
            <p:spPr bwMode="auto">
              <a:xfrm>
                <a:off x="1437" y="1065"/>
                <a:ext cx="369" cy="405"/>
              </a:xfrm>
              <a:prstGeom prst="rect">
                <a:avLst/>
              </a:prstGeom>
              <a:solidFill>
                <a:schemeClr val="accent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3" name="Rectangle 11">
                <a:extLst>
                  <a:ext uri="{FF2B5EF4-FFF2-40B4-BE49-F238E27FC236}">
                    <a16:creationId xmlns:a16="http://schemas.microsoft.com/office/drawing/2014/main" id="{6BDA624B-ABF5-4E4F-9255-9D4E1F3F3245}"/>
                  </a:ext>
                </a:extLst>
              </p:cNvPr>
              <p:cNvSpPr>
                <a:spLocks noChangeArrowheads="1"/>
              </p:cNvSpPr>
              <p:nvPr/>
            </p:nvSpPr>
            <p:spPr bwMode="auto">
              <a:xfrm>
                <a:off x="719" y="1464"/>
                <a:ext cx="368" cy="399"/>
              </a:xfrm>
              <a:prstGeom prst="rect">
                <a:avLst/>
              </a:prstGeom>
              <a:solidFill>
                <a:schemeClr val="folHlink"/>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4" name="Rectangle 12">
                <a:extLst>
                  <a:ext uri="{FF2B5EF4-FFF2-40B4-BE49-F238E27FC236}">
                    <a16:creationId xmlns:a16="http://schemas.microsoft.com/office/drawing/2014/main" id="{D7CD8C66-411F-4FF4-B34A-2125BEFA7FC7}"/>
                  </a:ext>
                </a:extLst>
              </p:cNvPr>
              <p:cNvSpPr>
                <a:spLocks noChangeArrowheads="1"/>
              </p:cNvSpPr>
              <p:nvPr/>
            </p:nvSpPr>
            <p:spPr bwMode="auto">
              <a:xfrm>
                <a:off x="0" y="1464"/>
                <a:ext cx="367" cy="399"/>
              </a:xfrm>
              <a:prstGeom prst="rect">
                <a:avLst/>
              </a:prstGeom>
              <a:solidFill>
                <a:schemeClr val="bg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5" name="Rectangle 13">
                <a:extLst>
                  <a:ext uri="{FF2B5EF4-FFF2-40B4-BE49-F238E27FC236}">
                    <a16:creationId xmlns:a16="http://schemas.microsoft.com/office/drawing/2014/main" id="{92BC9A00-32BD-4300-BB52-798D4BB299FE}"/>
                  </a:ext>
                </a:extLst>
              </p:cNvPr>
              <p:cNvSpPr>
                <a:spLocks noChangeArrowheads="1"/>
              </p:cNvSpPr>
              <p:nvPr/>
            </p:nvSpPr>
            <p:spPr bwMode="auto">
              <a:xfrm>
                <a:off x="1081" y="1464"/>
                <a:ext cx="362" cy="399"/>
              </a:xfrm>
              <a:prstGeom prst="rect">
                <a:avLst/>
              </a:prstGeom>
              <a:solidFill>
                <a:schemeClr val="accent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6" name="Rectangle 14">
                <a:extLst>
                  <a:ext uri="{FF2B5EF4-FFF2-40B4-BE49-F238E27FC236}">
                    <a16:creationId xmlns:a16="http://schemas.microsoft.com/office/drawing/2014/main" id="{D55CD42B-2C13-493C-8ED9-6BE3C1667DD4}"/>
                  </a:ext>
                </a:extLst>
              </p:cNvPr>
              <p:cNvSpPr>
                <a:spLocks noChangeArrowheads="1"/>
              </p:cNvSpPr>
              <p:nvPr/>
            </p:nvSpPr>
            <p:spPr bwMode="auto">
              <a:xfrm>
                <a:off x="361" y="1857"/>
                <a:ext cx="363" cy="406"/>
              </a:xfrm>
              <a:prstGeom prst="rect">
                <a:avLst/>
              </a:prstGeom>
              <a:solidFill>
                <a:schemeClr val="folHlink"/>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7" name="Rectangle 15">
                <a:extLst>
                  <a:ext uri="{FF2B5EF4-FFF2-40B4-BE49-F238E27FC236}">
                    <a16:creationId xmlns:a16="http://schemas.microsoft.com/office/drawing/2014/main" id="{E7BE3639-A617-4AA9-8AAC-9C69C1AA5995}"/>
                  </a:ext>
                </a:extLst>
              </p:cNvPr>
              <p:cNvSpPr>
                <a:spLocks noChangeArrowheads="1"/>
              </p:cNvSpPr>
              <p:nvPr/>
            </p:nvSpPr>
            <p:spPr bwMode="auto">
              <a:xfrm>
                <a:off x="719" y="1857"/>
                <a:ext cx="368" cy="406"/>
              </a:xfrm>
              <a:prstGeom prst="rect">
                <a:avLst/>
              </a:prstGeom>
              <a:solidFill>
                <a:schemeClr val="accent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grpSp>
      </p:grpSp>
      <p:sp>
        <p:nvSpPr>
          <p:cNvPr id="62483"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a:r>
              <a:rPr lang="en-US" noProof="0"/>
              <a:t>Click to edit Master title style</a:t>
            </a:r>
          </a:p>
        </p:txBody>
      </p:sp>
      <p:sp>
        <p:nvSpPr>
          <p:cNvPr id="62484"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a:extLst>
              <a:ext uri="{FF2B5EF4-FFF2-40B4-BE49-F238E27FC236}">
                <a16:creationId xmlns:a16="http://schemas.microsoft.com/office/drawing/2014/main" id="{8DEB640F-4759-427F-A79D-0A8664F2C5E2}"/>
              </a:ext>
            </a:extLst>
          </p:cNvPr>
          <p:cNvSpPr>
            <a:spLocks noGrp="1" noChangeArrowheads="1"/>
          </p:cNvSpPr>
          <p:nvPr>
            <p:ph type="dt" sz="half" idx="10"/>
          </p:nvPr>
        </p:nvSpPr>
        <p:spPr>
          <a:xfrm>
            <a:off x="609600" y="6248400"/>
            <a:ext cx="2844800" cy="457200"/>
          </a:xfrm>
        </p:spPr>
        <p:txBody>
          <a:bodyPr/>
          <a:lstStyle>
            <a:lvl1pPr>
              <a:defRPr/>
            </a:lvl1pPr>
          </a:lstStyle>
          <a:p>
            <a:fld id="{DA8B346F-82FA-401E-9602-BEA06BDE7FC8}" type="datetimeFigureOut">
              <a:rPr lang="en-US" smtClean="0"/>
              <a:t>11/3/2020</a:t>
            </a:fld>
            <a:endParaRPr lang="en-US"/>
          </a:p>
        </p:txBody>
      </p:sp>
      <p:sp>
        <p:nvSpPr>
          <p:cNvPr id="19" name="Rectangle 17">
            <a:extLst>
              <a:ext uri="{FF2B5EF4-FFF2-40B4-BE49-F238E27FC236}">
                <a16:creationId xmlns:a16="http://schemas.microsoft.com/office/drawing/2014/main" id="{86754A84-E1B6-4867-AEC8-26477BC55E90}"/>
              </a:ext>
            </a:extLst>
          </p:cNvPr>
          <p:cNvSpPr>
            <a:spLocks noGrp="1" noChangeArrowheads="1"/>
          </p:cNvSpPr>
          <p:nvPr>
            <p:ph type="ftr" sz="quarter" idx="11"/>
          </p:nvPr>
        </p:nvSpPr>
        <p:spPr/>
        <p:txBody>
          <a:bodyPr/>
          <a:lstStyle>
            <a:lvl1pPr>
              <a:defRPr/>
            </a:lvl1pPr>
          </a:lstStyle>
          <a:p>
            <a:endParaRPr lang="en-US"/>
          </a:p>
        </p:txBody>
      </p:sp>
      <p:sp>
        <p:nvSpPr>
          <p:cNvPr id="20" name="Rectangle 18">
            <a:extLst>
              <a:ext uri="{FF2B5EF4-FFF2-40B4-BE49-F238E27FC236}">
                <a16:creationId xmlns:a16="http://schemas.microsoft.com/office/drawing/2014/main" id="{984029D5-AD1F-4439-BC49-AF8723744CAE}"/>
              </a:ext>
            </a:extLst>
          </p:cNvPr>
          <p:cNvSpPr>
            <a:spLocks noGrp="1" noChangeArrowheads="1"/>
          </p:cNvSpPr>
          <p:nvPr>
            <p:ph type="sldNum" sz="quarter" idx="12"/>
          </p:nvPr>
        </p:nvSpPr>
        <p:spPr/>
        <p:txBody>
          <a:bodyPr/>
          <a:lstStyle>
            <a:lvl1pPr>
              <a:defRPr/>
            </a:lvl1pPr>
          </a:lstStyle>
          <a:p>
            <a:fld id="{25E4E2A1-3882-4DF8-BE21-E27936464A8B}" type="slidenum">
              <a:rPr lang="en-US" smtClean="0"/>
              <a:t>‹#›</a:t>
            </a:fld>
            <a:endParaRPr lang="en-US"/>
          </a:p>
        </p:txBody>
      </p:sp>
    </p:spTree>
    <p:extLst>
      <p:ext uri="{BB962C8B-B14F-4D97-AF65-F5344CB8AC3E}">
        <p14:creationId xmlns:p14="http://schemas.microsoft.com/office/powerpoint/2010/main" val="273833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DD93B1E-8395-405A-A428-803D63AED864}"/>
              </a:ext>
            </a:extLst>
          </p:cNvPr>
          <p:cNvSpPr>
            <a:spLocks noGrp="1" noChangeArrowheads="1"/>
          </p:cNvSpPr>
          <p:nvPr>
            <p:ph type="ftr" sz="quarter" idx="10"/>
          </p:nvPr>
        </p:nvSpPr>
        <p:spPr>
          <a:ln/>
        </p:spPr>
        <p:txBody>
          <a:bodyPr/>
          <a:lstStyle>
            <a:lvl1pPr>
              <a:defRPr/>
            </a:lvl1pPr>
          </a:lstStyle>
          <a:p>
            <a:endParaRPr lang="en-US"/>
          </a:p>
        </p:txBody>
      </p:sp>
      <p:sp>
        <p:nvSpPr>
          <p:cNvPr id="5" name="Rectangle 3">
            <a:extLst>
              <a:ext uri="{FF2B5EF4-FFF2-40B4-BE49-F238E27FC236}">
                <a16:creationId xmlns:a16="http://schemas.microsoft.com/office/drawing/2014/main" id="{C901EBA9-59EF-4CF7-8705-EA256CD0D947}"/>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6" name="Rectangle 16">
            <a:extLst>
              <a:ext uri="{FF2B5EF4-FFF2-40B4-BE49-F238E27FC236}">
                <a16:creationId xmlns:a16="http://schemas.microsoft.com/office/drawing/2014/main" id="{9A80E527-7C4B-4B82-A9C6-B3AE3F8D5C87}"/>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15061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3D38380-0810-4E7A-BF1D-CC7924DE17EF}"/>
              </a:ext>
            </a:extLst>
          </p:cNvPr>
          <p:cNvSpPr>
            <a:spLocks noGrp="1" noChangeArrowheads="1"/>
          </p:cNvSpPr>
          <p:nvPr>
            <p:ph type="ftr" sz="quarter" idx="10"/>
          </p:nvPr>
        </p:nvSpPr>
        <p:spPr>
          <a:ln/>
        </p:spPr>
        <p:txBody>
          <a:bodyPr/>
          <a:lstStyle>
            <a:lvl1pPr>
              <a:defRPr/>
            </a:lvl1pPr>
          </a:lstStyle>
          <a:p>
            <a:endParaRPr lang="en-US"/>
          </a:p>
        </p:txBody>
      </p:sp>
      <p:sp>
        <p:nvSpPr>
          <p:cNvPr id="5" name="Rectangle 3">
            <a:extLst>
              <a:ext uri="{FF2B5EF4-FFF2-40B4-BE49-F238E27FC236}">
                <a16:creationId xmlns:a16="http://schemas.microsoft.com/office/drawing/2014/main" id="{19E26815-0405-4E85-B3DE-B071258AD117}"/>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6" name="Rectangle 16">
            <a:extLst>
              <a:ext uri="{FF2B5EF4-FFF2-40B4-BE49-F238E27FC236}">
                <a16:creationId xmlns:a16="http://schemas.microsoft.com/office/drawing/2014/main" id="{273DFA20-4221-4AC7-B20C-AAEFD39D2783}"/>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142689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AE85653-529A-4ADE-BDF6-0494A20045F4}"/>
              </a:ext>
            </a:extLst>
          </p:cNvPr>
          <p:cNvSpPr>
            <a:spLocks noGrp="1" noChangeArrowheads="1"/>
          </p:cNvSpPr>
          <p:nvPr>
            <p:ph type="ftr" sz="quarter" idx="10"/>
          </p:nvPr>
        </p:nvSpPr>
        <p:spPr>
          <a:ln/>
        </p:spPr>
        <p:txBody>
          <a:bodyPr/>
          <a:lstStyle>
            <a:lvl1pPr>
              <a:defRPr/>
            </a:lvl1pPr>
          </a:lstStyle>
          <a:p>
            <a:endParaRPr lang="en-US"/>
          </a:p>
        </p:txBody>
      </p:sp>
      <p:sp>
        <p:nvSpPr>
          <p:cNvPr id="5" name="Rectangle 3">
            <a:extLst>
              <a:ext uri="{FF2B5EF4-FFF2-40B4-BE49-F238E27FC236}">
                <a16:creationId xmlns:a16="http://schemas.microsoft.com/office/drawing/2014/main" id="{B4601C8A-17CC-43CC-9BC4-5048F0C1C025}"/>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6" name="Rectangle 16">
            <a:extLst>
              <a:ext uri="{FF2B5EF4-FFF2-40B4-BE49-F238E27FC236}">
                <a16:creationId xmlns:a16="http://schemas.microsoft.com/office/drawing/2014/main" id="{0FEF34DF-CEBD-497A-9A31-30ECA9416B6A}"/>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64787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22269EEB-B567-4FD8-A108-582E78ECE477}"/>
              </a:ext>
            </a:extLst>
          </p:cNvPr>
          <p:cNvSpPr>
            <a:spLocks noGrp="1" noChangeArrowheads="1"/>
          </p:cNvSpPr>
          <p:nvPr>
            <p:ph type="ftr" sz="quarter" idx="10"/>
          </p:nvPr>
        </p:nvSpPr>
        <p:spPr>
          <a:ln/>
        </p:spPr>
        <p:txBody>
          <a:bodyPr/>
          <a:lstStyle>
            <a:lvl1pPr>
              <a:defRPr/>
            </a:lvl1pPr>
          </a:lstStyle>
          <a:p>
            <a:endParaRPr lang="en-US"/>
          </a:p>
        </p:txBody>
      </p:sp>
      <p:sp>
        <p:nvSpPr>
          <p:cNvPr id="5" name="Rectangle 3">
            <a:extLst>
              <a:ext uri="{FF2B5EF4-FFF2-40B4-BE49-F238E27FC236}">
                <a16:creationId xmlns:a16="http://schemas.microsoft.com/office/drawing/2014/main" id="{094CE0D9-F075-4D3F-88FA-738A046D8AD0}"/>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6" name="Rectangle 16">
            <a:extLst>
              <a:ext uri="{FF2B5EF4-FFF2-40B4-BE49-F238E27FC236}">
                <a16:creationId xmlns:a16="http://schemas.microsoft.com/office/drawing/2014/main" id="{B9D1B40B-0F20-402B-81F3-4857A543E372}"/>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52165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55B73988-2C0F-45F2-A38C-83C6A861FCE3}"/>
              </a:ext>
            </a:extLst>
          </p:cNvPr>
          <p:cNvSpPr>
            <a:spLocks noGrp="1" noChangeArrowheads="1"/>
          </p:cNvSpPr>
          <p:nvPr>
            <p:ph type="ftr" sz="quarter" idx="10"/>
          </p:nvPr>
        </p:nvSpPr>
        <p:spPr>
          <a:ln/>
        </p:spPr>
        <p:txBody>
          <a:bodyPr/>
          <a:lstStyle>
            <a:lvl1pPr>
              <a:defRPr/>
            </a:lvl1pPr>
          </a:lstStyle>
          <a:p>
            <a:endParaRPr lang="en-US"/>
          </a:p>
        </p:txBody>
      </p:sp>
      <p:sp>
        <p:nvSpPr>
          <p:cNvPr id="6" name="Rectangle 3">
            <a:extLst>
              <a:ext uri="{FF2B5EF4-FFF2-40B4-BE49-F238E27FC236}">
                <a16:creationId xmlns:a16="http://schemas.microsoft.com/office/drawing/2014/main" id="{143B63D3-B66F-4BBB-8357-B7FA1C63AA11}"/>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7" name="Rectangle 16">
            <a:extLst>
              <a:ext uri="{FF2B5EF4-FFF2-40B4-BE49-F238E27FC236}">
                <a16:creationId xmlns:a16="http://schemas.microsoft.com/office/drawing/2014/main" id="{39E2A102-82D6-4238-8DF5-920506D9148D}"/>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336189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2232D6DB-0E46-45D6-BF37-2BBDFA179292}"/>
              </a:ext>
            </a:extLst>
          </p:cNvPr>
          <p:cNvSpPr>
            <a:spLocks noGrp="1" noChangeArrowheads="1"/>
          </p:cNvSpPr>
          <p:nvPr>
            <p:ph type="ftr" sz="quarter" idx="10"/>
          </p:nvPr>
        </p:nvSpPr>
        <p:spPr>
          <a:ln/>
        </p:spPr>
        <p:txBody>
          <a:bodyPr/>
          <a:lstStyle>
            <a:lvl1pPr>
              <a:defRPr/>
            </a:lvl1pPr>
          </a:lstStyle>
          <a:p>
            <a:endParaRPr lang="en-US"/>
          </a:p>
        </p:txBody>
      </p:sp>
      <p:sp>
        <p:nvSpPr>
          <p:cNvPr id="8" name="Rectangle 3">
            <a:extLst>
              <a:ext uri="{FF2B5EF4-FFF2-40B4-BE49-F238E27FC236}">
                <a16:creationId xmlns:a16="http://schemas.microsoft.com/office/drawing/2014/main" id="{FB9CA79D-1C16-4797-A2E8-A2561FB3BC74}"/>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9" name="Rectangle 16">
            <a:extLst>
              <a:ext uri="{FF2B5EF4-FFF2-40B4-BE49-F238E27FC236}">
                <a16:creationId xmlns:a16="http://schemas.microsoft.com/office/drawing/2014/main" id="{EC87FAA2-D5C7-4532-AD70-EEEDDD878241}"/>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426366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8053562D-36A8-4287-9912-4E4BB4A43453}"/>
              </a:ext>
            </a:extLst>
          </p:cNvPr>
          <p:cNvSpPr>
            <a:spLocks noGrp="1" noChangeArrowheads="1"/>
          </p:cNvSpPr>
          <p:nvPr>
            <p:ph type="ftr" sz="quarter" idx="10"/>
          </p:nvPr>
        </p:nvSpPr>
        <p:spPr>
          <a:ln/>
        </p:spPr>
        <p:txBody>
          <a:bodyPr/>
          <a:lstStyle>
            <a:lvl1pPr>
              <a:defRPr/>
            </a:lvl1pPr>
          </a:lstStyle>
          <a:p>
            <a:endParaRPr lang="en-US"/>
          </a:p>
        </p:txBody>
      </p:sp>
      <p:sp>
        <p:nvSpPr>
          <p:cNvPr id="4" name="Rectangle 3">
            <a:extLst>
              <a:ext uri="{FF2B5EF4-FFF2-40B4-BE49-F238E27FC236}">
                <a16:creationId xmlns:a16="http://schemas.microsoft.com/office/drawing/2014/main" id="{C9DBE775-72C2-4FDC-8CDE-06213D04B121}"/>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5" name="Rectangle 16">
            <a:extLst>
              <a:ext uri="{FF2B5EF4-FFF2-40B4-BE49-F238E27FC236}">
                <a16:creationId xmlns:a16="http://schemas.microsoft.com/office/drawing/2014/main" id="{A4527CD8-219F-47A7-806F-E14FE25127A0}"/>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323973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7DCE706-08CE-4FBD-9E37-1AAB8D5A3EFA}"/>
              </a:ext>
            </a:extLst>
          </p:cNvPr>
          <p:cNvSpPr>
            <a:spLocks noGrp="1" noChangeArrowheads="1"/>
          </p:cNvSpPr>
          <p:nvPr>
            <p:ph type="ftr" sz="quarter" idx="10"/>
          </p:nvPr>
        </p:nvSpPr>
        <p:spPr>
          <a:ln/>
        </p:spPr>
        <p:txBody>
          <a:bodyPr/>
          <a:lstStyle>
            <a:lvl1pPr>
              <a:defRPr/>
            </a:lvl1pPr>
          </a:lstStyle>
          <a:p>
            <a:endParaRPr lang="en-US"/>
          </a:p>
        </p:txBody>
      </p:sp>
      <p:sp>
        <p:nvSpPr>
          <p:cNvPr id="3" name="Rectangle 3">
            <a:extLst>
              <a:ext uri="{FF2B5EF4-FFF2-40B4-BE49-F238E27FC236}">
                <a16:creationId xmlns:a16="http://schemas.microsoft.com/office/drawing/2014/main" id="{A7A39105-19A0-4C2F-9FEE-15AD6391153A}"/>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4" name="Rectangle 16">
            <a:extLst>
              <a:ext uri="{FF2B5EF4-FFF2-40B4-BE49-F238E27FC236}">
                <a16:creationId xmlns:a16="http://schemas.microsoft.com/office/drawing/2014/main" id="{77769375-7FFE-43DF-9E64-78BC54D9D7DE}"/>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384686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D795843-CDEB-48B2-AFE1-A5207B777AE5}"/>
              </a:ext>
            </a:extLst>
          </p:cNvPr>
          <p:cNvSpPr>
            <a:spLocks noGrp="1" noChangeArrowheads="1"/>
          </p:cNvSpPr>
          <p:nvPr>
            <p:ph type="ftr" sz="quarter" idx="10"/>
          </p:nvPr>
        </p:nvSpPr>
        <p:spPr>
          <a:ln/>
        </p:spPr>
        <p:txBody>
          <a:bodyPr/>
          <a:lstStyle>
            <a:lvl1pPr>
              <a:defRPr/>
            </a:lvl1pPr>
          </a:lstStyle>
          <a:p>
            <a:endParaRPr lang="en-US"/>
          </a:p>
        </p:txBody>
      </p:sp>
      <p:sp>
        <p:nvSpPr>
          <p:cNvPr id="6" name="Rectangle 3">
            <a:extLst>
              <a:ext uri="{FF2B5EF4-FFF2-40B4-BE49-F238E27FC236}">
                <a16:creationId xmlns:a16="http://schemas.microsoft.com/office/drawing/2014/main" id="{F04D6BE6-4AB0-4EDB-9CA9-435546F5FDE9}"/>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7" name="Rectangle 16">
            <a:extLst>
              <a:ext uri="{FF2B5EF4-FFF2-40B4-BE49-F238E27FC236}">
                <a16:creationId xmlns:a16="http://schemas.microsoft.com/office/drawing/2014/main" id="{23DB67B5-F90B-4EDF-B764-3323151FA18D}"/>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134021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8411BB15-0FE9-4B98-BE80-E310CF0C44E4}"/>
              </a:ext>
            </a:extLst>
          </p:cNvPr>
          <p:cNvSpPr>
            <a:spLocks noGrp="1" noChangeArrowheads="1"/>
          </p:cNvSpPr>
          <p:nvPr>
            <p:ph type="ftr" sz="quarter" idx="10"/>
          </p:nvPr>
        </p:nvSpPr>
        <p:spPr>
          <a:ln/>
        </p:spPr>
        <p:txBody>
          <a:bodyPr/>
          <a:lstStyle>
            <a:lvl1pPr>
              <a:defRPr/>
            </a:lvl1pPr>
          </a:lstStyle>
          <a:p>
            <a:endParaRPr lang="en-US"/>
          </a:p>
        </p:txBody>
      </p:sp>
      <p:sp>
        <p:nvSpPr>
          <p:cNvPr id="6" name="Rectangle 3">
            <a:extLst>
              <a:ext uri="{FF2B5EF4-FFF2-40B4-BE49-F238E27FC236}">
                <a16:creationId xmlns:a16="http://schemas.microsoft.com/office/drawing/2014/main" id="{C81E4FED-38F7-4E67-97AF-DAFE389DB790}"/>
              </a:ext>
            </a:extLst>
          </p:cNvPr>
          <p:cNvSpPr>
            <a:spLocks noGrp="1" noChangeArrowheads="1"/>
          </p:cNvSpPr>
          <p:nvPr>
            <p:ph type="sldNum" sz="quarter" idx="11"/>
          </p:nvPr>
        </p:nvSpPr>
        <p:spPr>
          <a:ln/>
        </p:spPr>
        <p:txBody>
          <a:bodyPr/>
          <a:lstStyle>
            <a:lvl1pPr>
              <a:defRPr/>
            </a:lvl1pPr>
          </a:lstStyle>
          <a:p>
            <a:fld id="{25E4E2A1-3882-4DF8-BE21-E27936464A8B}" type="slidenum">
              <a:rPr lang="en-US" smtClean="0"/>
              <a:t>‹#›</a:t>
            </a:fld>
            <a:endParaRPr lang="en-US"/>
          </a:p>
        </p:txBody>
      </p:sp>
      <p:sp>
        <p:nvSpPr>
          <p:cNvPr id="7" name="Rectangle 16">
            <a:extLst>
              <a:ext uri="{FF2B5EF4-FFF2-40B4-BE49-F238E27FC236}">
                <a16:creationId xmlns:a16="http://schemas.microsoft.com/office/drawing/2014/main" id="{B0357912-0A64-43C2-BBFA-8BAEEDC070ED}"/>
              </a:ext>
            </a:extLst>
          </p:cNvPr>
          <p:cNvSpPr>
            <a:spLocks noGrp="1" noChangeArrowheads="1"/>
          </p:cNvSpPr>
          <p:nvPr>
            <p:ph type="dt" sz="half" idx="12"/>
          </p:nvPr>
        </p:nvSpPr>
        <p:spPr>
          <a:ln/>
        </p:spPr>
        <p:txBody>
          <a:bodyPr/>
          <a:lstStyle>
            <a:lvl1pPr>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125229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CDC1BC-93C5-49DC-9319-9183B9595738}"/>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200">
                <a:latin typeface="Arial" charset="0"/>
                <a:cs typeface="Arial" charset="0"/>
              </a:defRPr>
            </a:lvl1pPr>
          </a:lstStyle>
          <a:p>
            <a:endParaRPr lang="en-US"/>
          </a:p>
        </p:txBody>
      </p:sp>
      <p:sp>
        <p:nvSpPr>
          <p:cNvPr id="61443" name="Rectangle 3">
            <a:extLst>
              <a:ext uri="{FF2B5EF4-FFF2-40B4-BE49-F238E27FC236}">
                <a16:creationId xmlns:a16="http://schemas.microsoft.com/office/drawing/2014/main" id="{434F4EFE-C638-4E18-8DB6-AFA57B110C77}"/>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Arial Black" panose="020B0A04020102020204" pitchFamily="34" charset="0"/>
              </a:defRPr>
            </a:lvl1pPr>
          </a:lstStyle>
          <a:p>
            <a:fld id="{25E4E2A1-3882-4DF8-BE21-E27936464A8B}" type="slidenum">
              <a:rPr lang="en-US" smtClean="0"/>
              <a:t>‹#›</a:t>
            </a:fld>
            <a:endParaRPr lang="en-US"/>
          </a:p>
        </p:txBody>
      </p:sp>
      <p:grpSp>
        <p:nvGrpSpPr>
          <p:cNvPr id="1028" name="Group 4">
            <a:extLst>
              <a:ext uri="{FF2B5EF4-FFF2-40B4-BE49-F238E27FC236}">
                <a16:creationId xmlns:a16="http://schemas.microsoft.com/office/drawing/2014/main" id="{E4337797-04CA-42BA-8CFC-F8EEB4BD3EDA}"/>
              </a:ext>
            </a:extLst>
          </p:cNvPr>
          <p:cNvGrpSpPr>
            <a:grpSpLocks/>
          </p:cNvGrpSpPr>
          <p:nvPr/>
        </p:nvGrpSpPr>
        <p:grpSpPr bwMode="auto">
          <a:xfrm>
            <a:off x="0" y="0"/>
            <a:ext cx="12192000" cy="546100"/>
            <a:chOff x="0" y="0"/>
            <a:chExt cx="5760" cy="344"/>
          </a:xfrm>
        </p:grpSpPr>
        <p:sp>
          <p:nvSpPr>
            <p:cNvPr id="1032" name="Rectangle 5">
              <a:extLst>
                <a:ext uri="{FF2B5EF4-FFF2-40B4-BE49-F238E27FC236}">
                  <a16:creationId xmlns:a16="http://schemas.microsoft.com/office/drawing/2014/main" id="{FBF7B2C3-DA46-4735-B554-C90917FC4452}"/>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algn="ctr" eaLnBrk="1" hangingPunct="1">
                <a:defRPr/>
              </a:pPr>
              <a:endParaRPr lang="en-US" altLang="en-US" sz="2400" dirty="0">
                <a:latin typeface="Times New Roman" pitchFamily="18" charset="0"/>
              </a:endParaRPr>
            </a:p>
          </p:txBody>
        </p:sp>
        <p:sp>
          <p:nvSpPr>
            <p:cNvPr id="1033" name="Rectangle 6">
              <a:extLst>
                <a:ext uri="{FF2B5EF4-FFF2-40B4-BE49-F238E27FC236}">
                  <a16:creationId xmlns:a16="http://schemas.microsoft.com/office/drawing/2014/main" id="{DBD88BA8-5965-446A-831B-6F42CE78476B}"/>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034" name="Rectangle 7">
              <a:extLst>
                <a:ext uri="{FF2B5EF4-FFF2-40B4-BE49-F238E27FC236}">
                  <a16:creationId xmlns:a16="http://schemas.microsoft.com/office/drawing/2014/main" id="{93317610-D030-427F-9358-C425D6FB6CA2}"/>
                </a:ext>
              </a:extLst>
            </p:cNvPr>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1800" dirty="0">
                <a:solidFill>
                  <a:schemeClr val="hlink"/>
                </a:solidFill>
              </a:endParaRPr>
            </a:p>
          </p:txBody>
        </p:sp>
        <p:sp>
          <p:nvSpPr>
            <p:cNvPr id="1035" name="Rectangle 8">
              <a:extLst>
                <a:ext uri="{FF2B5EF4-FFF2-40B4-BE49-F238E27FC236}">
                  <a16:creationId xmlns:a16="http://schemas.microsoft.com/office/drawing/2014/main" id="{95660D03-746E-4C04-97B3-96A600935616}"/>
                </a:ext>
              </a:extLst>
            </p:cNvPr>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1800" dirty="0">
                <a:solidFill>
                  <a:schemeClr val="hlink"/>
                </a:solidFill>
              </a:endParaRPr>
            </a:p>
          </p:txBody>
        </p:sp>
        <p:sp>
          <p:nvSpPr>
            <p:cNvPr id="1036" name="Rectangle 9">
              <a:extLst>
                <a:ext uri="{FF2B5EF4-FFF2-40B4-BE49-F238E27FC236}">
                  <a16:creationId xmlns:a16="http://schemas.microsoft.com/office/drawing/2014/main" id="{4EE0715B-C12C-462D-889D-C5EE04C11CC6}"/>
                </a:ext>
              </a:extLst>
            </p:cNvPr>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1800" dirty="0">
                <a:solidFill>
                  <a:schemeClr val="accent2"/>
                </a:solidFill>
              </a:endParaRPr>
            </a:p>
          </p:txBody>
        </p:sp>
        <p:sp>
          <p:nvSpPr>
            <p:cNvPr id="1037" name="Rectangle 10">
              <a:extLst>
                <a:ext uri="{FF2B5EF4-FFF2-40B4-BE49-F238E27FC236}">
                  <a16:creationId xmlns:a16="http://schemas.microsoft.com/office/drawing/2014/main" id="{A965568E-A3A4-4F3D-B43F-C9A2119D606F}"/>
                </a:ext>
              </a:extLst>
            </p:cNvPr>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1800" dirty="0">
                <a:solidFill>
                  <a:schemeClr val="hlink"/>
                </a:solidFill>
              </a:endParaRPr>
            </a:p>
          </p:txBody>
        </p:sp>
        <p:sp>
          <p:nvSpPr>
            <p:cNvPr id="1038" name="Rectangle 11">
              <a:extLst>
                <a:ext uri="{FF2B5EF4-FFF2-40B4-BE49-F238E27FC236}">
                  <a16:creationId xmlns:a16="http://schemas.microsoft.com/office/drawing/2014/main" id="{AE2C74E7-D4B2-48BB-8B50-3CDE79806FCC}"/>
                </a:ext>
              </a:extLst>
            </p:cNvPr>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2400" dirty="0">
                <a:latin typeface="Times New Roman" pitchFamily="18" charset="0"/>
              </a:endParaRPr>
            </a:p>
          </p:txBody>
        </p:sp>
        <p:sp>
          <p:nvSpPr>
            <p:cNvPr id="1039" name="Rectangle 12">
              <a:extLst>
                <a:ext uri="{FF2B5EF4-FFF2-40B4-BE49-F238E27FC236}">
                  <a16:creationId xmlns:a16="http://schemas.microsoft.com/office/drawing/2014/main" id="{D650964D-3A18-4DDB-AB3D-6175D54EB634}"/>
                </a:ext>
              </a:extLst>
            </p:cNvPr>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1800" dirty="0">
                <a:solidFill>
                  <a:schemeClr val="accent2"/>
                </a:solidFill>
              </a:endParaRPr>
            </a:p>
          </p:txBody>
        </p:sp>
        <p:sp>
          <p:nvSpPr>
            <p:cNvPr id="1040" name="Rectangle 13">
              <a:extLst>
                <a:ext uri="{FF2B5EF4-FFF2-40B4-BE49-F238E27FC236}">
                  <a16:creationId xmlns:a16="http://schemas.microsoft.com/office/drawing/2014/main" id="{714F1277-07E8-4E0D-A9D7-FBBAB62A9216}"/>
                </a:ext>
              </a:extLst>
            </p:cNvPr>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cs typeface="Arial" charset="0"/>
                </a:defRPr>
              </a:lvl9pPr>
            </a:lstStyle>
            <a:p>
              <a:pPr eaLnBrk="1" hangingPunct="1">
                <a:defRPr/>
              </a:pPr>
              <a:endParaRPr lang="en-US" altLang="en-US" sz="1800" dirty="0">
                <a:solidFill>
                  <a:schemeClr val="accent2"/>
                </a:solidFill>
              </a:endParaRPr>
            </a:p>
          </p:txBody>
        </p:sp>
      </p:grpSp>
      <p:sp>
        <p:nvSpPr>
          <p:cNvPr id="1029" name="Rectangle 14">
            <a:extLst>
              <a:ext uri="{FF2B5EF4-FFF2-40B4-BE49-F238E27FC236}">
                <a16:creationId xmlns:a16="http://schemas.microsoft.com/office/drawing/2014/main" id="{D166F27B-8CF0-4BE1-921D-24DF40F4CEAB}"/>
              </a:ext>
            </a:extLst>
          </p:cNvPr>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0D359FFF-BCA7-4E4F-8317-F5493C656123}"/>
              </a:ext>
            </a:extLst>
          </p:cNvPr>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56" name="Rectangle 16">
            <a:extLst>
              <a:ext uri="{FF2B5EF4-FFF2-40B4-BE49-F238E27FC236}">
                <a16:creationId xmlns:a16="http://schemas.microsoft.com/office/drawing/2014/main" id="{4D0CB9B0-33E0-4F23-B5C2-9C6347BA83B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latin typeface="Arial" charset="0"/>
                <a:cs typeface="Arial" charset="0"/>
              </a:defRPr>
            </a:lvl1pPr>
          </a:lstStyle>
          <a:p>
            <a:fld id="{DA8B346F-82FA-401E-9602-BEA06BDE7FC8}" type="datetimeFigureOut">
              <a:rPr lang="en-US" smtClean="0"/>
              <a:t>11/3/2020</a:t>
            </a:fld>
            <a:endParaRPr lang="en-US"/>
          </a:p>
        </p:txBody>
      </p:sp>
    </p:spTree>
    <p:extLst>
      <p:ext uri="{BB962C8B-B14F-4D97-AF65-F5344CB8AC3E}">
        <p14:creationId xmlns:p14="http://schemas.microsoft.com/office/powerpoint/2010/main" val="1949478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cs typeface="Arial" charset="0"/>
        </a:defRPr>
      </a:lvl2pPr>
      <a:lvl3pPr algn="l" rtl="0" eaLnBrk="1" fontAlgn="base" hangingPunct="1">
        <a:spcBef>
          <a:spcPct val="0"/>
        </a:spcBef>
        <a:spcAft>
          <a:spcPct val="0"/>
        </a:spcAft>
        <a:defRPr sz="4400">
          <a:solidFill>
            <a:schemeClr val="tx1"/>
          </a:solidFill>
          <a:latin typeface="Arial" charset="0"/>
          <a:cs typeface="Arial" charset="0"/>
        </a:defRPr>
      </a:lvl3pPr>
      <a:lvl4pPr algn="l" rtl="0" eaLnBrk="1" fontAlgn="base" hangingPunct="1">
        <a:spcBef>
          <a:spcPct val="0"/>
        </a:spcBef>
        <a:spcAft>
          <a:spcPct val="0"/>
        </a:spcAft>
        <a:defRPr sz="4400">
          <a:solidFill>
            <a:schemeClr val="tx1"/>
          </a:solidFill>
          <a:latin typeface="Arial" charset="0"/>
          <a:cs typeface="Arial" charset="0"/>
        </a:defRPr>
      </a:lvl4pPr>
      <a:lvl5pPr algn="l" rtl="0" eaLnBrk="1" fontAlgn="base" hangingPunct="1">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Alameda County Transportation Commission</a:t>
            </a:r>
          </a:p>
        </p:txBody>
      </p:sp>
      <p:sp>
        <p:nvSpPr>
          <p:cNvPr id="3" name="Subtitle 2"/>
          <p:cNvSpPr>
            <a:spLocks noGrp="1"/>
          </p:cNvSpPr>
          <p:nvPr>
            <p:ph type="subTitle" idx="1"/>
          </p:nvPr>
        </p:nvSpPr>
        <p:spPr>
          <a:xfrm>
            <a:off x="4693920" y="4484688"/>
            <a:ext cx="8026400" cy="1752600"/>
          </a:xfrm>
        </p:spPr>
        <p:txBody>
          <a:bodyPr>
            <a:noAutofit/>
          </a:bodyPr>
          <a:lstStyle/>
          <a:p>
            <a:r>
              <a:rPr lang="en-US" sz="2300" dirty="0"/>
              <a:t>IWC Presentation of the</a:t>
            </a:r>
          </a:p>
          <a:p>
            <a:r>
              <a:rPr lang="en-US" sz="2300" dirty="0"/>
              <a:t>Audited Comprehensive Annual Financial Report </a:t>
            </a:r>
          </a:p>
          <a:p>
            <a:r>
              <a:rPr lang="en-US" sz="2300" dirty="0"/>
              <a:t>for the Year Ended </a:t>
            </a:r>
          </a:p>
          <a:p>
            <a:r>
              <a:rPr lang="en-US" sz="2300" dirty="0"/>
              <a:t>June 30, 2020</a:t>
            </a:r>
          </a:p>
        </p:txBody>
      </p:sp>
      <p:pic>
        <p:nvPicPr>
          <p:cNvPr id="4" name="Picture 1">
            <a:extLst>
              <a:ext uri="{FF2B5EF4-FFF2-40B4-BE49-F238E27FC236}">
                <a16:creationId xmlns:a16="http://schemas.microsoft.com/office/drawing/2014/main" id="{A8B3845E-954B-4AC0-A2E5-3F879F87DC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9888"/>
            <a:ext cx="5638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27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2000 Measure B Funds</a:t>
            </a:r>
            <a:br>
              <a:rPr lang="en-US" sz="2800" dirty="0"/>
            </a:br>
            <a:r>
              <a:rPr lang="en-US" sz="2800" dirty="0"/>
              <a:t>Balance Sheet</a:t>
            </a:r>
            <a:br>
              <a:rPr lang="en-US" sz="2800" dirty="0"/>
            </a:br>
            <a:r>
              <a:rPr lang="en-US" sz="2800" dirty="0"/>
              <a:t>June 30, 2020</a:t>
            </a:r>
            <a:br>
              <a:rPr lang="en-US" sz="2800" dirty="0"/>
            </a:br>
            <a:r>
              <a:rPr lang="en-US" sz="2000" dirty="0"/>
              <a:t>(in thousands of dollars)</a:t>
            </a:r>
            <a:endParaRPr lang="en-US" sz="2800" dirty="0"/>
          </a:p>
        </p:txBody>
      </p:sp>
      <p:graphicFrame>
        <p:nvGraphicFramePr>
          <p:cNvPr id="5" name="Object 4">
            <a:extLst>
              <a:ext uri="{FF2B5EF4-FFF2-40B4-BE49-F238E27FC236}">
                <a16:creationId xmlns:a16="http://schemas.microsoft.com/office/drawing/2014/main" id="{6BEAC4DE-6C3D-41ED-A7ED-0A2F6B19AF7B}"/>
              </a:ext>
            </a:extLst>
          </p:cNvPr>
          <p:cNvGraphicFramePr>
            <a:graphicFrameLocks noChangeAspect="1"/>
          </p:cNvGraphicFramePr>
          <p:nvPr>
            <p:extLst>
              <p:ext uri="{D42A27DB-BD31-4B8C-83A1-F6EECF244321}">
                <p14:modId xmlns:p14="http://schemas.microsoft.com/office/powerpoint/2010/main" val="1059531601"/>
              </p:ext>
            </p:extLst>
          </p:nvPr>
        </p:nvGraphicFramePr>
        <p:xfrm>
          <a:off x="1227577" y="1968285"/>
          <a:ext cx="9199786" cy="4804474"/>
        </p:xfrm>
        <a:graphic>
          <a:graphicData uri="http://schemas.openxmlformats.org/presentationml/2006/ole">
            <mc:AlternateContent xmlns:mc="http://schemas.openxmlformats.org/markup-compatibility/2006">
              <mc:Choice xmlns:v="urn:schemas-microsoft-com:vml" Requires="v">
                <p:oleObj spid="_x0000_s3081" name="Worksheet" r:id="rId3" imgW="8031504" imgH="4194839" progId="Excel.Sheet.12">
                  <p:embed/>
                </p:oleObj>
              </mc:Choice>
              <mc:Fallback>
                <p:oleObj name="Worksheet" r:id="rId3" imgW="8031504" imgH="4194839" progId="Excel.Sheet.12">
                  <p:embed/>
                  <p:pic>
                    <p:nvPicPr>
                      <p:cNvPr id="0" name=""/>
                      <p:cNvPicPr/>
                      <p:nvPr/>
                    </p:nvPicPr>
                    <p:blipFill>
                      <a:blip r:embed="rId4"/>
                      <a:stretch>
                        <a:fillRect/>
                      </a:stretch>
                    </p:blipFill>
                    <p:spPr>
                      <a:xfrm>
                        <a:off x="1227577" y="1968285"/>
                        <a:ext cx="9199786" cy="4804474"/>
                      </a:xfrm>
                      <a:prstGeom prst="rect">
                        <a:avLst/>
                      </a:prstGeom>
                    </p:spPr>
                  </p:pic>
                </p:oleObj>
              </mc:Fallback>
            </mc:AlternateContent>
          </a:graphicData>
        </a:graphic>
      </p:graphicFrame>
    </p:spTree>
    <p:extLst>
      <p:ext uri="{BB962C8B-B14F-4D97-AF65-F5344CB8AC3E}">
        <p14:creationId xmlns:p14="http://schemas.microsoft.com/office/powerpoint/2010/main" val="2537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2014 Measure BB Funds</a:t>
            </a:r>
            <a:br>
              <a:rPr lang="en-US" sz="2800" dirty="0"/>
            </a:br>
            <a:r>
              <a:rPr lang="en-US" sz="2800" dirty="0"/>
              <a:t>Balance Sheet</a:t>
            </a:r>
            <a:br>
              <a:rPr lang="en-US" sz="2800" dirty="0"/>
            </a:br>
            <a:r>
              <a:rPr lang="en-US" sz="2800" dirty="0"/>
              <a:t>June 30, 2020</a:t>
            </a:r>
            <a:br>
              <a:rPr lang="en-US" sz="2800" dirty="0"/>
            </a:br>
            <a:r>
              <a:rPr lang="en-US" sz="2000" dirty="0"/>
              <a:t>(in thousands of dollars)</a:t>
            </a:r>
            <a:endParaRPr lang="en-US" sz="2800" dirty="0"/>
          </a:p>
        </p:txBody>
      </p:sp>
      <p:graphicFrame>
        <p:nvGraphicFramePr>
          <p:cNvPr id="5" name="Object 4">
            <a:extLst>
              <a:ext uri="{FF2B5EF4-FFF2-40B4-BE49-F238E27FC236}">
                <a16:creationId xmlns:a16="http://schemas.microsoft.com/office/drawing/2014/main" id="{951D6590-8277-42AD-8BC0-DF0893486520}"/>
              </a:ext>
            </a:extLst>
          </p:cNvPr>
          <p:cNvGraphicFramePr>
            <a:graphicFrameLocks noChangeAspect="1"/>
          </p:cNvGraphicFramePr>
          <p:nvPr>
            <p:extLst>
              <p:ext uri="{D42A27DB-BD31-4B8C-83A1-F6EECF244321}">
                <p14:modId xmlns:p14="http://schemas.microsoft.com/office/powerpoint/2010/main" val="2352185131"/>
              </p:ext>
            </p:extLst>
          </p:nvPr>
        </p:nvGraphicFramePr>
        <p:xfrm>
          <a:off x="1739766" y="1828800"/>
          <a:ext cx="8506609" cy="4897464"/>
        </p:xfrm>
        <a:graphic>
          <a:graphicData uri="http://schemas.openxmlformats.org/presentationml/2006/ole">
            <mc:AlternateContent xmlns:mc="http://schemas.openxmlformats.org/markup-compatibility/2006">
              <mc:Choice xmlns:v="urn:schemas-microsoft-com:vml" Requires="v">
                <p:oleObj spid="_x0000_s4104" name="Worksheet" r:id="rId3" imgW="7284768" imgH="4194839" progId="Excel.Sheet.12">
                  <p:embed/>
                </p:oleObj>
              </mc:Choice>
              <mc:Fallback>
                <p:oleObj name="Worksheet" r:id="rId3" imgW="7284768" imgH="4194839" progId="Excel.Sheet.12">
                  <p:embed/>
                  <p:pic>
                    <p:nvPicPr>
                      <p:cNvPr id="0" name=""/>
                      <p:cNvPicPr/>
                      <p:nvPr/>
                    </p:nvPicPr>
                    <p:blipFill>
                      <a:blip r:embed="rId4"/>
                      <a:stretch>
                        <a:fillRect/>
                      </a:stretch>
                    </p:blipFill>
                    <p:spPr>
                      <a:xfrm>
                        <a:off x="1739766" y="1828800"/>
                        <a:ext cx="8506609" cy="4897464"/>
                      </a:xfrm>
                      <a:prstGeom prst="rect">
                        <a:avLst/>
                      </a:prstGeom>
                    </p:spPr>
                  </p:pic>
                </p:oleObj>
              </mc:Fallback>
            </mc:AlternateContent>
          </a:graphicData>
        </a:graphic>
      </p:graphicFrame>
    </p:spTree>
    <p:extLst>
      <p:ext uri="{BB962C8B-B14F-4D97-AF65-F5344CB8AC3E}">
        <p14:creationId xmlns:p14="http://schemas.microsoft.com/office/powerpoint/2010/main" val="202686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a:t>Alameda CTC</a:t>
            </a:r>
            <a:br>
              <a:rPr lang="en-US" sz="3100" dirty="0"/>
            </a:br>
            <a:r>
              <a:rPr lang="en-US" sz="3100" dirty="0"/>
              <a:t>Statement of Activities</a:t>
            </a:r>
            <a:br>
              <a:rPr lang="en-US" sz="3100" dirty="0"/>
            </a:br>
            <a:r>
              <a:rPr lang="en-US" sz="3100" dirty="0"/>
              <a:t>for the Year Ended June 30, 2020</a:t>
            </a:r>
            <a:br>
              <a:rPr lang="en-US" dirty="0"/>
            </a:br>
            <a:r>
              <a:rPr lang="en-US" sz="2200" dirty="0"/>
              <a:t>(in thousands of dollars)</a:t>
            </a:r>
          </a:p>
        </p:txBody>
      </p:sp>
      <p:graphicFrame>
        <p:nvGraphicFramePr>
          <p:cNvPr id="4" name="Object 3">
            <a:extLst>
              <a:ext uri="{FF2B5EF4-FFF2-40B4-BE49-F238E27FC236}">
                <a16:creationId xmlns:a16="http://schemas.microsoft.com/office/drawing/2014/main" id="{8090BA90-A3AE-4979-B3A8-43502036B1A2}"/>
              </a:ext>
            </a:extLst>
          </p:cNvPr>
          <p:cNvGraphicFramePr>
            <a:graphicFrameLocks noChangeAspect="1"/>
          </p:cNvGraphicFramePr>
          <p:nvPr>
            <p:extLst/>
          </p:nvPr>
        </p:nvGraphicFramePr>
        <p:xfrm>
          <a:off x="2449377" y="1925261"/>
          <a:ext cx="6565469" cy="4762451"/>
        </p:xfrm>
        <a:graphic>
          <a:graphicData uri="http://schemas.openxmlformats.org/presentationml/2006/ole">
            <mc:AlternateContent xmlns:mc="http://schemas.openxmlformats.org/markup-compatibility/2006">
              <mc:Choice xmlns:v="urn:schemas-microsoft-com:vml" Requires="v">
                <p:oleObj spid="_x0000_s2059" name="Worksheet" r:id="rId3" imgW="5867376" imgH="4255722" progId="Excel.Sheet.12">
                  <p:embed/>
                </p:oleObj>
              </mc:Choice>
              <mc:Fallback>
                <p:oleObj name="Worksheet" r:id="rId3" imgW="5867376" imgH="4255722" progId="Excel.Sheet.12">
                  <p:embed/>
                  <p:pic>
                    <p:nvPicPr>
                      <p:cNvPr id="4" name="Object 3">
                        <a:extLst>
                          <a:ext uri="{FF2B5EF4-FFF2-40B4-BE49-F238E27FC236}">
                            <a16:creationId xmlns:a16="http://schemas.microsoft.com/office/drawing/2014/main" id="{8090BA90-A3AE-4979-B3A8-43502036B1A2}"/>
                          </a:ext>
                        </a:extLst>
                      </p:cNvPr>
                      <p:cNvPicPr/>
                      <p:nvPr/>
                    </p:nvPicPr>
                    <p:blipFill>
                      <a:blip r:embed="rId4"/>
                      <a:stretch>
                        <a:fillRect/>
                      </a:stretch>
                    </p:blipFill>
                    <p:spPr>
                      <a:xfrm>
                        <a:off x="2449377" y="1925261"/>
                        <a:ext cx="6565469" cy="4762451"/>
                      </a:xfrm>
                      <a:prstGeom prst="rect">
                        <a:avLst/>
                      </a:prstGeom>
                    </p:spPr>
                  </p:pic>
                </p:oleObj>
              </mc:Fallback>
            </mc:AlternateContent>
          </a:graphicData>
        </a:graphic>
      </p:graphicFrame>
    </p:spTree>
    <p:extLst>
      <p:ext uri="{BB962C8B-B14F-4D97-AF65-F5344CB8AC3E}">
        <p14:creationId xmlns:p14="http://schemas.microsoft.com/office/powerpoint/2010/main" val="263303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2383"/>
            <a:ext cx="10972800" cy="1371600"/>
          </a:xfrm>
        </p:spPr>
        <p:txBody>
          <a:bodyPr>
            <a:noAutofit/>
          </a:bodyPr>
          <a:lstStyle/>
          <a:p>
            <a:pPr algn="ctr"/>
            <a:r>
              <a:rPr lang="en-US" sz="2400" dirty="0"/>
              <a:t>2000 Measure B Funds</a:t>
            </a:r>
            <a:br>
              <a:rPr lang="en-US" sz="2400" dirty="0"/>
            </a:br>
            <a:r>
              <a:rPr lang="en-US" sz="2400" dirty="0"/>
              <a:t>Revenues, Expenditures &amp; Changes in Fund Balances</a:t>
            </a:r>
            <a:br>
              <a:rPr lang="en-US" sz="2400" dirty="0"/>
            </a:br>
            <a:r>
              <a:rPr lang="en-US" sz="2400" dirty="0"/>
              <a:t>June 30, 2020</a:t>
            </a:r>
            <a:br>
              <a:rPr lang="en-US" sz="2800" dirty="0"/>
            </a:br>
            <a:r>
              <a:rPr lang="en-US" sz="1800" dirty="0"/>
              <a:t>(in thousands of dollars)</a:t>
            </a:r>
          </a:p>
        </p:txBody>
      </p:sp>
      <p:graphicFrame>
        <p:nvGraphicFramePr>
          <p:cNvPr id="8" name="Object 7">
            <a:extLst>
              <a:ext uri="{FF2B5EF4-FFF2-40B4-BE49-F238E27FC236}">
                <a16:creationId xmlns:a16="http://schemas.microsoft.com/office/drawing/2014/main" id="{FCCBEA2F-2ABD-40AD-806C-8C9249FA43D0}"/>
              </a:ext>
            </a:extLst>
          </p:cNvPr>
          <p:cNvGraphicFramePr>
            <a:graphicFrameLocks noChangeAspect="1"/>
          </p:cNvGraphicFramePr>
          <p:nvPr>
            <p:extLst>
              <p:ext uri="{D42A27DB-BD31-4B8C-83A1-F6EECF244321}">
                <p14:modId xmlns:p14="http://schemas.microsoft.com/office/powerpoint/2010/main" val="2010514662"/>
              </p:ext>
            </p:extLst>
          </p:nvPr>
        </p:nvGraphicFramePr>
        <p:xfrm>
          <a:off x="1674444" y="1753983"/>
          <a:ext cx="8688299" cy="4996202"/>
        </p:xfrm>
        <a:graphic>
          <a:graphicData uri="http://schemas.openxmlformats.org/presentationml/2006/ole">
            <mc:AlternateContent xmlns:mc="http://schemas.openxmlformats.org/markup-compatibility/2006">
              <mc:Choice xmlns:v="urn:schemas-microsoft-com:vml" Requires="v">
                <p:oleObj spid="_x0000_s5127" name="Worksheet" r:id="rId3" imgW="8016288" imgH="4610081" progId="Excel.Sheet.12">
                  <p:embed/>
                </p:oleObj>
              </mc:Choice>
              <mc:Fallback>
                <p:oleObj name="Worksheet" r:id="rId3" imgW="8016288" imgH="4610081" progId="Excel.Sheet.12">
                  <p:embed/>
                  <p:pic>
                    <p:nvPicPr>
                      <p:cNvPr id="0" name=""/>
                      <p:cNvPicPr/>
                      <p:nvPr/>
                    </p:nvPicPr>
                    <p:blipFill>
                      <a:blip r:embed="rId4"/>
                      <a:stretch>
                        <a:fillRect/>
                      </a:stretch>
                    </p:blipFill>
                    <p:spPr>
                      <a:xfrm>
                        <a:off x="1674444" y="1753983"/>
                        <a:ext cx="8688299" cy="4996202"/>
                      </a:xfrm>
                      <a:prstGeom prst="rect">
                        <a:avLst/>
                      </a:prstGeom>
                    </p:spPr>
                  </p:pic>
                </p:oleObj>
              </mc:Fallback>
            </mc:AlternateContent>
          </a:graphicData>
        </a:graphic>
      </p:graphicFrame>
    </p:spTree>
    <p:extLst>
      <p:ext uri="{BB962C8B-B14F-4D97-AF65-F5344CB8AC3E}">
        <p14:creationId xmlns:p14="http://schemas.microsoft.com/office/powerpoint/2010/main" val="374920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2014 Measure BB Funds</a:t>
            </a:r>
            <a:br>
              <a:rPr lang="en-US" sz="2800" dirty="0"/>
            </a:br>
            <a:r>
              <a:rPr lang="en-US" sz="2800" dirty="0"/>
              <a:t>Revenues, Expenditures &amp; Changes in Fund Balances</a:t>
            </a:r>
            <a:br>
              <a:rPr lang="en-US" sz="2800" dirty="0"/>
            </a:br>
            <a:r>
              <a:rPr lang="en-US" sz="2800" dirty="0"/>
              <a:t>June 30, 2020</a:t>
            </a:r>
            <a:br>
              <a:rPr lang="en-US" sz="3200" dirty="0"/>
            </a:br>
            <a:r>
              <a:rPr lang="en-US" sz="2000" dirty="0"/>
              <a:t>(in thousands of dollars)</a:t>
            </a:r>
          </a:p>
        </p:txBody>
      </p:sp>
      <p:graphicFrame>
        <p:nvGraphicFramePr>
          <p:cNvPr id="4" name="Object 3">
            <a:extLst>
              <a:ext uri="{FF2B5EF4-FFF2-40B4-BE49-F238E27FC236}">
                <a16:creationId xmlns:a16="http://schemas.microsoft.com/office/drawing/2014/main" id="{5F300B26-7377-4C75-A178-474DF1CA4058}"/>
              </a:ext>
            </a:extLst>
          </p:cNvPr>
          <p:cNvGraphicFramePr>
            <a:graphicFrameLocks noChangeAspect="1"/>
          </p:cNvGraphicFramePr>
          <p:nvPr>
            <p:extLst>
              <p:ext uri="{D42A27DB-BD31-4B8C-83A1-F6EECF244321}">
                <p14:modId xmlns:p14="http://schemas.microsoft.com/office/powerpoint/2010/main" val="613532770"/>
              </p:ext>
            </p:extLst>
          </p:nvPr>
        </p:nvGraphicFramePr>
        <p:xfrm>
          <a:off x="2027371" y="1881160"/>
          <a:ext cx="8092199" cy="4850271"/>
        </p:xfrm>
        <a:graphic>
          <a:graphicData uri="http://schemas.openxmlformats.org/presentationml/2006/ole">
            <mc:AlternateContent xmlns:mc="http://schemas.openxmlformats.org/markup-compatibility/2006">
              <mc:Choice xmlns:v="urn:schemas-microsoft-com:vml" Requires="v">
                <p:oleObj spid="_x0000_s6150" name="Worksheet" r:id="rId3" imgW="7124617" imgH="4270943" progId="Excel.Sheet.12">
                  <p:embed/>
                </p:oleObj>
              </mc:Choice>
              <mc:Fallback>
                <p:oleObj name="Worksheet" r:id="rId3" imgW="7124617" imgH="4270943" progId="Excel.Sheet.12">
                  <p:embed/>
                  <p:pic>
                    <p:nvPicPr>
                      <p:cNvPr id="0" name=""/>
                      <p:cNvPicPr/>
                      <p:nvPr/>
                    </p:nvPicPr>
                    <p:blipFill>
                      <a:blip r:embed="rId4"/>
                      <a:stretch>
                        <a:fillRect/>
                      </a:stretch>
                    </p:blipFill>
                    <p:spPr>
                      <a:xfrm>
                        <a:off x="2027371" y="1881160"/>
                        <a:ext cx="8092199" cy="4850271"/>
                      </a:xfrm>
                      <a:prstGeom prst="rect">
                        <a:avLst/>
                      </a:prstGeom>
                    </p:spPr>
                  </p:pic>
                </p:oleObj>
              </mc:Fallback>
            </mc:AlternateContent>
          </a:graphicData>
        </a:graphic>
      </p:graphicFrame>
    </p:spTree>
    <p:extLst>
      <p:ext uri="{BB962C8B-B14F-4D97-AF65-F5344CB8AC3E}">
        <p14:creationId xmlns:p14="http://schemas.microsoft.com/office/powerpoint/2010/main" val="91607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Alameda CTC</a:t>
            </a:r>
            <a:br>
              <a:rPr lang="en-US" dirty="0"/>
            </a:br>
            <a:r>
              <a:rPr lang="en-US" dirty="0"/>
              <a:t>Revenues &amp; Expenses</a:t>
            </a:r>
          </a:p>
        </p:txBody>
      </p:sp>
      <p:graphicFrame>
        <p:nvGraphicFramePr>
          <p:cNvPr id="5" name="Content Placeholder 4"/>
          <p:cNvGraphicFramePr>
            <a:graphicFrameLocks noGrp="1"/>
          </p:cNvGraphicFramePr>
          <p:nvPr>
            <p:ph idx="1"/>
            <p:extLst/>
          </p:nvPr>
        </p:nvGraphicFramePr>
        <p:xfrm>
          <a:off x="838200" y="1906952"/>
          <a:ext cx="5203092" cy="43247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5505062" y="1906952"/>
          <a:ext cx="6539960" cy="3867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048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2000 MB and 2014 MBB</a:t>
            </a:r>
            <a:br>
              <a:rPr lang="en-US" sz="3600" dirty="0"/>
            </a:br>
            <a:r>
              <a:rPr lang="en-US" sz="3600" dirty="0"/>
              <a:t>Sales Tax Funds</a:t>
            </a:r>
            <a:br>
              <a:rPr lang="en-US" sz="3600" dirty="0"/>
            </a:br>
            <a:r>
              <a:rPr lang="en-US" sz="3600" dirty="0"/>
              <a:t>Revenues &amp; Expenses</a:t>
            </a:r>
          </a:p>
        </p:txBody>
      </p:sp>
      <p:graphicFrame>
        <p:nvGraphicFramePr>
          <p:cNvPr id="6" name="Content Placeholder 5">
            <a:extLst>
              <a:ext uri="{FF2B5EF4-FFF2-40B4-BE49-F238E27FC236}">
                <a16:creationId xmlns:a16="http://schemas.microsoft.com/office/drawing/2014/main" id="{CF0454C1-A572-47D1-B88C-2B4F9B314DFE}"/>
              </a:ext>
            </a:extLst>
          </p:cNvPr>
          <p:cNvGraphicFramePr>
            <a:graphicFrameLocks noGrp="1"/>
          </p:cNvGraphicFramePr>
          <p:nvPr>
            <p:ph idx="1"/>
            <p:extLst>
              <p:ext uri="{D42A27DB-BD31-4B8C-83A1-F6EECF244321}">
                <p14:modId xmlns:p14="http://schemas.microsoft.com/office/powerpoint/2010/main" val="1557854469"/>
              </p:ext>
            </p:extLst>
          </p:nvPr>
        </p:nvGraphicFramePr>
        <p:xfrm>
          <a:off x="609600" y="1981199"/>
          <a:ext cx="5389984" cy="39810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F5981BC-C03E-4D2D-B373-C52E667292F0}"/>
              </a:ext>
            </a:extLst>
          </p:cNvPr>
          <p:cNvGraphicFramePr>
            <a:graphicFrameLocks/>
          </p:cNvGraphicFramePr>
          <p:nvPr>
            <p:extLst>
              <p:ext uri="{D42A27DB-BD31-4B8C-83A1-F6EECF244321}">
                <p14:modId xmlns:p14="http://schemas.microsoft.com/office/powerpoint/2010/main" val="2091910012"/>
              </p:ext>
            </p:extLst>
          </p:nvPr>
        </p:nvGraphicFramePr>
        <p:xfrm>
          <a:off x="5840962" y="1981199"/>
          <a:ext cx="5797421" cy="3757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928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Alameda CTC Auditor Opinion</a:t>
            </a:r>
          </a:p>
        </p:txBody>
      </p:sp>
      <p:sp>
        <p:nvSpPr>
          <p:cNvPr id="3" name="Content Placeholder 2"/>
          <p:cNvSpPr>
            <a:spLocks noGrp="1"/>
          </p:cNvSpPr>
          <p:nvPr>
            <p:ph idx="1"/>
          </p:nvPr>
        </p:nvSpPr>
        <p:spPr/>
        <p:txBody>
          <a:bodyPr/>
          <a:lstStyle/>
          <a:p>
            <a:pPr marL="0" indent="0">
              <a:buNone/>
            </a:pPr>
            <a:r>
              <a:rPr lang="en-US" sz="3200" dirty="0"/>
              <a:t>Alameda CTC received what is referred to as an unmodified or clean audit opinion for the Fiscal Year Ended June 30, 2020.</a:t>
            </a:r>
            <a:endParaRPr lang="en-US" sz="2600" dirty="0"/>
          </a:p>
          <a:p>
            <a:pPr marL="400050" lvl="1" indent="0">
              <a:buNone/>
            </a:pPr>
            <a:r>
              <a:rPr lang="en-US" sz="2600" dirty="0"/>
              <a:t>“In our opinion, the financial statements referred to above present fairly, in all material respects, the respective financial position of the governmental activities, each major fund, and the aggregate remaining fund information of Alameda CTC, as of June 30, 2020, and the respective changes in financial position for the year then ended in accordance with accounting principles generally accepted in the United States of America.” </a:t>
            </a:r>
          </a:p>
          <a:p>
            <a:endParaRPr lang="en-US" dirty="0"/>
          </a:p>
        </p:txBody>
      </p:sp>
    </p:spTree>
    <p:extLst>
      <p:ext uri="{BB962C8B-B14F-4D97-AF65-F5344CB8AC3E}">
        <p14:creationId xmlns:p14="http://schemas.microsoft.com/office/powerpoint/2010/main" val="374755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Accounting Pronouncements</a:t>
            </a:r>
          </a:p>
        </p:txBody>
      </p:sp>
      <p:sp>
        <p:nvSpPr>
          <p:cNvPr id="3" name="Content Placeholder 2"/>
          <p:cNvSpPr>
            <a:spLocks noGrp="1"/>
          </p:cNvSpPr>
          <p:nvPr>
            <p:ph idx="1"/>
          </p:nvPr>
        </p:nvSpPr>
        <p:spPr/>
        <p:txBody>
          <a:bodyPr/>
          <a:lstStyle/>
          <a:p>
            <a:r>
              <a:rPr lang="en-US" dirty="0"/>
              <a:t>GASB 87 - Leases </a:t>
            </a:r>
          </a:p>
          <a:p>
            <a:pPr lvl="1"/>
            <a:r>
              <a:rPr lang="en-US" dirty="0"/>
              <a:t>Effective June 30, 2022</a:t>
            </a:r>
          </a:p>
          <a:p>
            <a:r>
              <a:rPr lang="en-US" dirty="0"/>
              <a:t>GASB 97 - 457 Deferred Compensation Plans</a:t>
            </a:r>
          </a:p>
          <a:p>
            <a:pPr lvl="1"/>
            <a:r>
              <a:rPr lang="en-US" dirty="0"/>
              <a:t>Effective June 30, 2022</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37760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Alameda CTC</a:t>
            </a:r>
            <a:br>
              <a:rPr lang="en-US" dirty="0"/>
            </a:br>
            <a:r>
              <a:rPr lang="en-US" dirty="0"/>
              <a:t>June 30, 2020</a:t>
            </a:r>
          </a:p>
        </p:txBody>
      </p:sp>
      <p:sp>
        <p:nvSpPr>
          <p:cNvPr id="3" name="Content Placeholder 2"/>
          <p:cNvSpPr>
            <a:spLocks noGrp="1"/>
          </p:cNvSpPr>
          <p:nvPr>
            <p:ph idx="1"/>
          </p:nvPr>
        </p:nvSpPr>
        <p:spPr/>
        <p:txBody>
          <a:bodyPr>
            <a:normAutofit/>
          </a:bodyPr>
          <a:lstStyle/>
          <a:p>
            <a:pPr marL="0" indent="0">
              <a:buNone/>
            </a:pPr>
            <a:endParaRPr lang="en-US" sz="7200" dirty="0"/>
          </a:p>
          <a:p>
            <a:pPr marL="0" indent="0" algn="ctr">
              <a:buNone/>
            </a:pPr>
            <a:r>
              <a:rPr lang="en-US" sz="7200" dirty="0"/>
              <a:t>Questions?</a:t>
            </a:r>
          </a:p>
        </p:txBody>
      </p:sp>
    </p:spTree>
    <p:extLst>
      <p:ext uri="{BB962C8B-B14F-4D97-AF65-F5344CB8AC3E}">
        <p14:creationId xmlns:p14="http://schemas.microsoft.com/office/powerpoint/2010/main" val="388712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Audit</a:t>
            </a:r>
          </a:p>
        </p:txBody>
      </p:sp>
      <p:sp>
        <p:nvSpPr>
          <p:cNvPr id="3" name="Content Placeholder 2"/>
          <p:cNvSpPr>
            <a:spLocks noGrp="1"/>
          </p:cNvSpPr>
          <p:nvPr>
            <p:ph idx="1"/>
          </p:nvPr>
        </p:nvSpPr>
        <p:spPr/>
        <p:txBody>
          <a:bodyPr>
            <a:normAutofit fontScale="70000" lnSpcReduction="20000"/>
          </a:bodyPr>
          <a:lstStyle/>
          <a:p>
            <a:r>
              <a:rPr lang="en-US" dirty="0"/>
              <a:t>Financial statements being presented are for the Fiscal Year Ended June 30, 2020.</a:t>
            </a:r>
          </a:p>
          <a:p>
            <a:r>
              <a:rPr lang="en-US" dirty="0"/>
              <a:t>Financial statements are the responsibility of management.</a:t>
            </a:r>
          </a:p>
          <a:p>
            <a:r>
              <a:rPr lang="en-US" dirty="0"/>
              <a:t>Our responsibility is to express an opinion on the financial statements based on our audit.</a:t>
            </a:r>
          </a:p>
          <a:p>
            <a:r>
              <a:rPr lang="en-US" dirty="0"/>
              <a:t>We planned and performed the audit to obtain reasonable assurance about whether the financial statements are free of material misstatements.</a:t>
            </a:r>
          </a:p>
          <a:p>
            <a:r>
              <a:rPr lang="en-US" dirty="0"/>
              <a:t>Audits include: </a:t>
            </a:r>
          </a:p>
          <a:p>
            <a:pPr lvl="1"/>
            <a:r>
              <a:rPr lang="en-US" dirty="0"/>
              <a:t>Examining, on a test basis, evidence supporting the amounts and disclosures in the financial statements.</a:t>
            </a:r>
          </a:p>
          <a:p>
            <a:pPr lvl="1"/>
            <a:r>
              <a:rPr lang="en-US" dirty="0"/>
              <a:t>Assessing the accounting principles used and significant estimates made by management.</a:t>
            </a:r>
          </a:p>
          <a:p>
            <a:pPr lvl="1"/>
            <a:r>
              <a:rPr lang="en-US" dirty="0"/>
              <a:t>Evaluating overall financial statement presentation.</a:t>
            </a:r>
          </a:p>
          <a:p>
            <a:endParaRPr lang="en-US" dirty="0"/>
          </a:p>
        </p:txBody>
      </p:sp>
    </p:spTree>
    <p:extLst>
      <p:ext uri="{BB962C8B-B14F-4D97-AF65-F5344CB8AC3E}">
        <p14:creationId xmlns:p14="http://schemas.microsoft.com/office/powerpoint/2010/main" val="70298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Audit </a:t>
            </a:r>
            <a:r>
              <a:rPr lang="en-US" sz="3200" dirty="0"/>
              <a:t>(continued)</a:t>
            </a:r>
          </a:p>
        </p:txBody>
      </p:sp>
      <p:sp>
        <p:nvSpPr>
          <p:cNvPr id="3" name="Content Placeholder 2"/>
          <p:cNvSpPr>
            <a:spLocks noGrp="1"/>
          </p:cNvSpPr>
          <p:nvPr>
            <p:ph idx="1"/>
          </p:nvPr>
        </p:nvSpPr>
        <p:spPr>
          <a:xfrm>
            <a:off x="609600" y="1706882"/>
            <a:ext cx="10972800" cy="3886200"/>
          </a:xfrm>
        </p:spPr>
        <p:txBody>
          <a:bodyPr/>
          <a:lstStyle/>
          <a:p>
            <a:r>
              <a:rPr lang="en-US" dirty="0"/>
              <a:t>Audits are performed in conformance with Generally Accepted Government Auditing Standards (GAGAS) which requires the auditor to:</a:t>
            </a:r>
          </a:p>
          <a:p>
            <a:pPr lvl="1"/>
            <a:r>
              <a:rPr lang="en-US" sz="2400" dirty="0"/>
              <a:t>adequately plan the work and properly supervise assistants,</a:t>
            </a:r>
          </a:p>
          <a:p>
            <a:pPr lvl="1"/>
            <a:r>
              <a:rPr lang="en-US" sz="2400" dirty="0"/>
              <a:t>obtain a sufficient understanding of the entity and its environment, including its internal controls, to assess the risk of material misstatement of the financial statements whether due to error or fraud, and to design the nature, timing, and extent of further audit procedures, and</a:t>
            </a:r>
          </a:p>
          <a:p>
            <a:pPr lvl="1"/>
            <a:r>
              <a:rPr lang="en-US" sz="2400" dirty="0"/>
              <a:t>obtain sufficient and appropriate audit evidence by performing audit procedures, on a test basis, to afford a reasonable assurance for an opinion regarding the financial statements under audit.</a:t>
            </a:r>
          </a:p>
          <a:p>
            <a:endParaRPr lang="en-US" dirty="0"/>
          </a:p>
        </p:txBody>
      </p:sp>
    </p:spTree>
    <p:extLst>
      <p:ext uri="{BB962C8B-B14F-4D97-AF65-F5344CB8AC3E}">
        <p14:creationId xmlns:p14="http://schemas.microsoft.com/office/powerpoint/2010/main" val="158097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Required Communications</a:t>
            </a:r>
          </a:p>
        </p:txBody>
      </p:sp>
      <p:sp>
        <p:nvSpPr>
          <p:cNvPr id="3" name="Content Placeholder 2"/>
          <p:cNvSpPr>
            <a:spLocks noGrp="1"/>
          </p:cNvSpPr>
          <p:nvPr>
            <p:ph idx="1"/>
          </p:nvPr>
        </p:nvSpPr>
        <p:spPr/>
        <p:txBody>
          <a:bodyPr>
            <a:normAutofit fontScale="92500" lnSpcReduction="20000"/>
          </a:bodyPr>
          <a:lstStyle/>
          <a:p>
            <a:r>
              <a:rPr lang="en-US" sz="3200" dirty="0"/>
              <a:t>GAGAS requires auditors to communicate the following to those charged with governance (Audit Committee):</a:t>
            </a:r>
          </a:p>
          <a:p>
            <a:pPr lvl="1"/>
            <a:r>
              <a:rPr lang="en-US" sz="2800" dirty="0"/>
              <a:t>We noted no transactions entered into during the year which lacked authoritative guidance and all significant transactions have been recognized in the financial statements in the proper period.</a:t>
            </a:r>
          </a:p>
          <a:p>
            <a:pPr lvl="1"/>
            <a:r>
              <a:rPr lang="en-US" sz="2800" dirty="0"/>
              <a:t>Estimate of Fair Value of Investments: The financial statements contain estimates of fair value for investments as disclosed in Note 3 to the financial statements as of June 30, 2020.</a:t>
            </a:r>
          </a:p>
          <a:p>
            <a:pPr lvl="1"/>
            <a:r>
              <a:rPr lang="en-US" sz="2800" dirty="0"/>
              <a:t>The financial statement disclosures are neutral, consistent, and clear.</a:t>
            </a:r>
          </a:p>
          <a:p>
            <a:pPr lvl="1"/>
            <a:endParaRPr lang="en-US" dirty="0"/>
          </a:p>
          <a:p>
            <a:pPr lvl="1"/>
            <a:endParaRPr lang="en-US" dirty="0"/>
          </a:p>
        </p:txBody>
      </p:sp>
    </p:spTree>
    <p:extLst>
      <p:ext uri="{BB962C8B-B14F-4D97-AF65-F5344CB8AC3E}">
        <p14:creationId xmlns:p14="http://schemas.microsoft.com/office/powerpoint/2010/main" val="178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Required Communications </a:t>
            </a:r>
            <a:r>
              <a:rPr lang="en-US" sz="2400" dirty="0"/>
              <a:t>(continued)</a:t>
            </a:r>
          </a:p>
        </p:txBody>
      </p:sp>
      <p:sp>
        <p:nvSpPr>
          <p:cNvPr id="3" name="Content Placeholder 2"/>
          <p:cNvSpPr>
            <a:spLocks noGrp="1"/>
          </p:cNvSpPr>
          <p:nvPr>
            <p:ph idx="1"/>
          </p:nvPr>
        </p:nvSpPr>
        <p:spPr/>
        <p:txBody>
          <a:bodyPr>
            <a:normAutofit fontScale="92500" lnSpcReduction="20000"/>
          </a:bodyPr>
          <a:lstStyle/>
          <a:p>
            <a:r>
              <a:rPr lang="en-US" sz="3200" dirty="0"/>
              <a:t>GAGAS requires auditors to communicate the following to those charged with governance (Audit Committee):</a:t>
            </a:r>
          </a:p>
          <a:p>
            <a:pPr lvl="1"/>
            <a:r>
              <a:rPr lang="en-US" sz="2800" dirty="0"/>
              <a:t>We encountered no difficulties in dealing with management in the performance of our audit.</a:t>
            </a:r>
          </a:p>
          <a:p>
            <a:pPr lvl="1"/>
            <a:r>
              <a:rPr lang="en-US" sz="2800" dirty="0"/>
              <a:t>We did not propose audit adjustments and have no misstatements to report.</a:t>
            </a:r>
          </a:p>
          <a:p>
            <a:pPr lvl="1"/>
            <a:r>
              <a:rPr lang="en-US" sz="2800" dirty="0"/>
              <a:t>We had no disagreements with management related to financial accounting, reporting, or auditing matters.</a:t>
            </a:r>
          </a:p>
          <a:p>
            <a:pPr lvl="1"/>
            <a:r>
              <a:rPr lang="en-US" sz="2800" dirty="0"/>
              <a:t>There were no consultations with other accountants related to this audit. </a:t>
            </a:r>
          </a:p>
          <a:p>
            <a:pPr lvl="1"/>
            <a:endParaRPr lang="en-US" dirty="0"/>
          </a:p>
          <a:p>
            <a:pPr lvl="1"/>
            <a:endParaRPr lang="en-US" dirty="0"/>
          </a:p>
        </p:txBody>
      </p:sp>
    </p:spTree>
    <p:extLst>
      <p:ext uri="{BB962C8B-B14F-4D97-AF65-F5344CB8AC3E}">
        <p14:creationId xmlns:p14="http://schemas.microsoft.com/office/powerpoint/2010/main" val="210394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Highlights</a:t>
            </a:r>
          </a:p>
        </p:txBody>
      </p:sp>
      <p:sp>
        <p:nvSpPr>
          <p:cNvPr id="3" name="Content Placeholder 2"/>
          <p:cNvSpPr>
            <a:spLocks noGrp="1"/>
          </p:cNvSpPr>
          <p:nvPr>
            <p:ph idx="1"/>
          </p:nvPr>
        </p:nvSpPr>
        <p:spPr>
          <a:xfrm>
            <a:off x="609600" y="1981199"/>
            <a:ext cx="10972800" cy="4696047"/>
          </a:xfrm>
        </p:spPr>
        <p:txBody>
          <a:bodyPr>
            <a:normAutofit fontScale="77500" lnSpcReduction="20000"/>
          </a:bodyPr>
          <a:lstStyle/>
          <a:p>
            <a:pPr lvl="0"/>
            <a:r>
              <a:rPr lang="en-US" dirty="0"/>
              <a:t>Assets and deferred outflows of resources exceeded liabilities and deferred inflows of resources by $561.7 million (</a:t>
            </a:r>
            <a:r>
              <a:rPr lang="en-US" i="1" dirty="0"/>
              <a:t>net position</a:t>
            </a:r>
            <a:r>
              <a:rPr lang="en-US" dirty="0"/>
              <a:t>) as June 30, 2020. $85.5 million of net position is unrestricted and may be used to meet ongoing obligations.</a:t>
            </a:r>
          </a:p>
          <a:p>
            <a:pPr lvl="0"/>
            <a:r>
              <a:rPr lang="en-US" dirty="0"/>
              <a:t>Net position increased $14.1 million or 2.6 percent over the prior fiscal year-end due to a decrease in long-term obligations related to the Measure B 2014 Sales Tax Revenue Bonds which was offset, in part, by an increase in Measure BB Capital Project accrued liabilities.</a:t>
            </a:r>
          </a:p>
          <a:p>
            <a:pPr lvl="0"/>
            <a:r>
              <a:rPr lang="en-US" dirty="0"/>
              <a:t>In governmental funds, fund balances were $578.7 million as of June 30, 2020, a decrease of $9.3 million compared to June 30, 2019. Of the total combined fund balances, $83.2 million or 14.4 percent is available for spending at Alameda CTC’s discretion (</a:t>
            </a:r>
            <a:r>
              <a:rPr lang="en-US" i="1" dirty="0"/>
              <a:t>unassigned fund balance</a:t>
            </a:r>
            <a:r>
              <a:rPr lang="en-US" dirty="0"/>
              <a:t>).</a:t>
            </a:r>
          </a:p>
          <a:p>
            <a:endParaRPr lang="en-US" dirty="0"/>
          </a:p>
        </p:txBody>
      </p:sp>
    </p:spTree>
    <p:extLst>
      <p:ext uri="{BB962C8B-B14F-4D97-AF65-F5344CB8AC3E}">
        <p14:creationId xmlns:p14="http://schemas.microsoft.com/office/powerpoint/2010/main" val="121267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Highlights </a:t>
            </a:r>
            <a:r>
              <a:rPr lang="en-US" sz="2400" dirty="0"/>
              <a:t>(continued)</a:t>
            </a:r>
          </a:p>
        </p:txBody>
      </p:sp>
      <p:sp>
        <p:nvSpPr>
          <p:cNvPr id="3" name="Content Placeholder 2"/>
          <p:cNvSpPr>
            <a:spLocks noGrp="1"/>
          </p:cNvSpPr>
          <p:nvPr>
            <p:ph idx="1"/>
          </p:nvPr>
        </p:nvSpPr>
        <p:spPr/>
        <p:txBody>
          <a:bodyPr>
            <a:normAutofit fontScale="92500" lnSpcReduction="10000"/>
          </a:bodyPr>
          <a:lstStyle/>
          <a:p>
            <a:r>
              <a:rPr lang="en-US" dirty="0"/>
              <a:t>Assets and deferred outflows of resources decreased by $4.2 million from $730.1 million to $725.9 million as of June 30, 2020 compared to June 30, 2019 mainly related to a decrease in sales and other receivables at year-end. </a:t>
            </a:r>
          </a:p>
          <a:p>
            <a:r>
              <a:rPr lang="en-US" dirty="0"/>
              <a:t>Revenues totaled $370.3 million for the fiscal year ended June 30, 2020, a decrease of $35.4 million or 8.7 percent from the fiscal year ended June 30, 2019 mostly related to a reduction in sales tax revenue collections due to the pandemic and shelter-in-place order.</a:t>
            </a:r>
          </a:p>
          <a:p>
            <a:endParaRPr lang="en-US" dirty="0"/>
          </a:p>
        </p:txBody>
      </p:sp>
    </p:spTree>
    <p:extLst>
      <p:ext uri="{BB962C8B-B14F-4D97-AF65-F5344CB8AC3E}">
        <p14:creationId xmlns:p14="http://schemas.microsoft.com/office/powerpoint/2010/main" val="141190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Highlights </a:t>
            </a:r>
            <a:r>
              <a:rPr lang="en-US" sz="2400" dirty="0"/>
              <a:t>(continued)</a:t>
            </a:r>
          </a:p>
        </p:txBody>
      </p:sp>
      <p:sp>
        <p:nvSpPr>
          <p:cNvPr id="3" name="Content Placeholder 2"/>
          <p:cNvSpPr>
            <a:spLocks noGrp="1"/>
          </p:cNvSpPr>
          <p:nvPr>
            <p:ph idx="1"/>
          </p:nvPr>
        </p:nvSpPr>
        <p:spPr/>
        <p:txBody>
          <a:bodyPr>
            <a:normAutofit fontScale="85000" lnSpcReduction="20000"/>
          </a:bodyPr>
          <a:lstStyle/>
          <a:p>
            <a:pPr lvl="0"/>
            <a:r>
              <a:rPr lang="en-US" dirty="0"/>
              <a:t>Liabilities and deferred inflows of resources decreased $18.3 million or 10.0 percent from $182.5 million to $164.2 million as of June 30, 2020 compared to June 30, 2019. This decrease is mostly related to a decrease in long-term obligations as debt service payments were made on the 2014 Sales Tax Revenue Bonds.</a:t>
            </a:r>
          </a:p>
          <a:p>
            <a:pPr lvl="0"/>
            <a:r>
              <a:rPr lang="en-US" dirty="0"/>
              <a:t>Expenses totaled $356.3 million for the fiscal year ended June 30, 2020, an increase of $50.1 million or 16.4 percent over the fiscal year ended June 30, 2019 due to an increase in capital project expenditures in the Measure BB Capital Projects Funds as capital projects are progressing and moving on to more advanced phases of delivery.</a:t>
            </a:r>
          </a:p>
          <a:p>
            <a:endParaRPr lang="en-US" dirty="0"/>
          </a:p>
        </p:txBody>
      </p:sp>
    </p:spTree>
    <p:extLst>
      <p:ext uri="{BB962C8B-B14F-4D97-AF65-F5344CB8AC3E}">
        <p14:creationId xmlns:p14="http://schemas.microsoft.com/office/powerpoint/2010/main" val="219114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15" y="461146"/>
            <a:ext cx="10515600" cy="1325563"/>
          </a:xfrm>
        </p:spPr>
        <p:txBody>
          <a:bodyPr>
            <a:noAutofit/>
          </a:bodyPr>
          <a:lstStyle/>
          <a:p>
            <a:pPr algn="ctr"/>
            <a:r>
              <a:rPr lang="en-US" sz="2800" dirty="0"/>
              <a:t>Alameda CTC</a:t>
            </a:r>
            <a:br>
              <a:rPr lang="en-US" sz="2800" dirty="0"/>
            </a:br>
            <a:r>
              <a:rPr lang="en-US" sz="2800" dirty="0"/>
              <a:t>Statement of Net Position</a:t>
            </a:r>
            <a:br>
              <a:rPr lang="en-US" sz="2800" dirty="0"/>
            </a:br>
            <a:r>
              <a:rPr lang="en-US" sz="2800" dirty="0"/>
              <a:t>June 30, 2020</a:t>
            </a:r>
            <a:br>
              <a:rPr lang="en-US" sz="2800" dirty="0"/>
            </a:br>
            <a:r>
              <a:rPr lang="en-US" sz="2000" dirty="0"/>
              <a:t>(in thousands of dollars)</a:t>
            </a:r>
          </a:p>
        </p:txBody>
      </p:sp>
      <p:graphicFrame>
        <p:nvGraphicFramePr>
          <p:cNvPr id="9" name="Object 8">
            <a:extLst>
              <a:ext uri="{FF2B5EF4-FFF2-40B4-BE49-F238E27FC236}">
                <a16:creationId xmlns:a16="http://schemas.microsoft.com/office/drawing/2014/main" id="{867FF2F8-432D-4B06-AC99-08F4FC50BEB8}"/>
              </a:ext>
            </a:extLst>
          </p:cNvPr>
          <p:cNvGraphicFramePr>
            <a:graphicFrameLocks noChangeAspect="1"/>
          </p:cNvGraphicFramePr>
          <p:nvPr>
            <p:extLst/>
          </p:nvPr>
        </p:nvGraphicFramePr>
        <p:xfrm>
          <a:off x="2385314" y="1841474"/>
          <a:ext cx="6346825" cy="4960937"/>
        </p:xfrm>
        <a:graphic>
          <a:graphicData uri="http://schemas.openxmlformats.org/presentationml/2006/ole">
            <mc:AlternateContent xmlns:mc="http://schemas.openxmlformats.org/markup-compatibility/2006">
              <mc:Choice xmlns:v="urn:schemas-microsoft-com:vml" Requires="v">
                <p:oleObj spid="_x0000_s1036" name="Worksheet" r:id="rId3" imgW="6347448" imgH="4960677" progId="Excel.Sheet.12">
                  <p:embed/>
                </p:oleObj>
              </mc:Choice>
              <mc:Fallback>
                <p:oleObj name="Worksheet" r:id="rId3" imgW="6347448" imgH="4960677" progId="Excel.Sheet.12">
                  <p:embed/>
                  <p:pic>
                    <p:nvPicPr>
                      <p:cNvPr id="9" name="Object 8">
                        <a:extLst>
                          <a:ext uri="{FF2B5EF4-FFF2-40B4-BE49-F238E27FC236}">
                            <a16:creationId xmlns:a16="http://schemas.microsoft.com/office/drawing/2014/main" id="{867FF2F8-432D-4B06-AC99-08F4FC50BEB8}"/>
                          </a:ext>
                        </a:extLst>
                      </p:cNvPr>
                      <p:cNvPicPr/>
                      <p:nvPr/>
                    </p:nvPicPr>
                    <p:blipFill>
                      <a:blip r:embed="rId4"/>
                      <a:stretch>
                        <a:fillRect/>
                      </a:stretch>
                    </p:blipFill>
                    <p:spPr>
                      <a:xfrm>
                        <a:off x="2385314" y="1841474"/>
                        <a:ext cx="6346825" cy="4960937"/>
                      </a:xfrm>
                      <a:prstGeom prst="rect">
                        <a:avLst/>
                      </a:prstGeom>
                    </p:spPr>
                  </p:pic>
                </p:oleObj>
              </mc:Fallback>
            </mc:AlternateContent>
          </a:graphicData>
        </a:graphic>
      </p:graphicFrame>
    </p:spTree>
    <p:extLst>
      <p:ext uri="{BB962C8B-B14F-4D97-AF65-F5344CB8AC3E}">
        <p14:creationId xmlns:p14="http://schemas.microsoft.com/office/powerpoint/2010/main" val="3399149839"/>
      </p:ext>
    </p:extLst>
  </p:cSld>
  <p:clrMapOvr>
    <a:masterClrMapping/>
  </p:clrMapOvr>
</p:sld>
</file>

<file path=ppt/theme/theme1.xml><?xml version="1.0" encoding="utf-8"?>
<a:theme xmlns:a="http://schemas.openxmlformats.org/drawingml/2006/main" name="Maze Slide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ze Slides" id="{0BDBA40B-2093-469D-B2C6-DD9E8050B20A}" vid="{1782C926-6A2A-49B0-A10B-82AD2723795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Maze Slides</Template>
  <TotalTime>953</TotalTime>
  <Words>1164</Words>
  <Application>Microsoft Office PowerPoint</Application>
  <PresentationFormat>Widescreen</PresentationFormat>
  <Paragraphs>102</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Arial Black</vt:lpstr>
      <vt:lpstr>Calibri</vt:lpstr>
      <vt:lpstr>Times New Roman</vt:lpstr>
      <vt:lpstr>Wingdings</vt:lpstr>
      <vt:lpstr>Maze Slides</vt:lpstr>
      <vt:lpstr>Worksheet</vt:lpstr>
      <vt:lpstr>Alameda County Transportation Commission</vt:lpstr>
      <vt:lpstr>Financial Audit</vt:lpstr>
      <vt:lpstr>Financial Audit (continued)</vt:lpstr>
      <vt:lpstr>Required Communications</vt:lpstr>
      <vt:lpstr>Required Communications (continued)</vt:lpstr>
      <vt:lpstr>Financial Highlights</vt:lpstr>
      <vt:lpstr>Financial Highlights (continued)</vt:lpstr>
      <vt:lpstr>Financial Highlights (continued)</vt:lpstr>
      <vt:lpstr>Alameda CTC Statement of Net Position June 30, 2020 (in thousands of dollars)</vt:lpstr>
      <vt:lpstr>2000 Measure B Funds Balance Sheet June 30, 2020 (in thousands of dollars)</vt:lpstr>
      <vt:lpstr>2014 Measure BB Funds Balance Sheet June 30, 2020 (in thousands of dollars)</vt:lpstr>
      <vt:lpstr>Alameda CTC Statement of Activities for the Year Ended June 30, 2020 (in thousands of dollars)</vt:lpstr>
      <vt:lpstr>2000 Measure B Funds Revenues, Expenditures &amp; Changes in Fund Balances June 30, 2020 (in thousands of dollars)</vt:lpstr>
      <vt:lpstr>2014 Measure BB Funds Revenues, Expenditures &amp; Changes in Fund Balances June 30, 2020 (in thousands of dollars)</vt:lpstr>
      <vt:lpstr>Alameda CTC Revenues &amp; Expenses</vt:lpstr>
      <vt:lpstr>2000 MB and 2014 MBB Sales Tax Funds Revenues &amp; Expenses</vt:lpstr>
      <vt:lpstr>Alameda CTC Auditor Opinion</vt:lpstr>
      <vt:lpstr>New Accounting Pronouncements</vt:lpstr>
      <vt:lpstr>Alameda CTC June 30,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Alameda County Transportation Commission</dc:title>
  <dc:creator>Patricia Reavey</dc:creator>
  <cp:lastModifiedBy>Patricia Reavey</cp:lastModifiedBy>
  <cp:revision>84</cp:revision>
  <dcterms:created xsi:type="dcterms:W3CDTF">2019-10-16T18:00:21Z</dcterms:created>
  <dcterms:modified xsi:type="dcterms:W3CDTF">2020-11-03T21:43:48Z</dcterms:modified>
</cp:coreProperties>
</file>