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50" d="100"/>
          <a:sy n="150" d="100"/>
        </p:scale>
        <p:origin x="1200" y="-4992"/>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778325"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UNION CITY</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unioncity.org/act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68444" y="6113294"/>
            <a:ext cx="4281949" cy="3503510"/>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Union City</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$14 million </a:t>
            </a:r>
            <a:r>
              <a:rPr lang="en-US" sz="900" b="1" spc="10" dirty="0">
                <a:latin typeface="Century Gothic" panose="020B0502020202020204" pitchFamily="34" charset="0"/>
                <a:cs typeface="News Gothic MT"/>
              </a:rPr>
              <a:t>for road repairs and maintenance over the next 10 years for the City of </a:t>
            </a:r>
            <a:r>
              <a:rPr lang="en-US" sz="900" b="1" spc="10" dirty="0" smtClean="0">
                <a:latin typeface="Century Gothic" panose="020B0502020202020204" pitchFamily="34" charset="0"/>
                <a:cs typeface="News Gothic MT"/>
              </a:rPr>
              <a:t>Union City,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UNION CITY</a:t>
            </a:r>
            <a:endParaRPr lang="en-US" sz="1100" b="1" dirty="0">
              <a:solidFill>
                <a:srgbClr val="0069AA"/>
              </a:solidFill>
              <a:latin typeface="Century Gothic" panose="020B0502020202020204" pitchFamily="34" charset="0"/>
              <a:cs typeface="News Gothic MT"/>
            </a:endParaRPr>
          </a:p>
        </p:txBody>
      </p:sp>
      <p:sp>
        <p:nvSpPr>
          <p:cNvPr id="24" name="TextBox 23"/>
          <p:cNvSpPr txBox="1"/>
          <p:nvPr/>
        </p:nvSpPr>
        <p:spPr>
          <a:xfrm>
            <a:off x="3276850" y="61573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59" name="TextBox 58"/>
          <p:cNvSpPr txBox="1"/>
          <p:nvPr/>
        </p:nvSpPr>
        <p:spPr>
          <a:xfrm>
            <a:off x="3276188" y="2077532"/>
            <a:ext cx="2475255" cy="3770263"/>
          </a:xfrm>
          <a:prstGeom prst="rect">
            <a:avLst/>
          </a:prstGeom>
          <a:noFill/>
          <a:ln>
            <a:noFill/>
          </a:ln>
        </p:spPr>
        <p:txBody>
          <a:bodyPr wrap="square" lIns="0" tIns="0" rIns="0" bIns="0" numCol="1" spcCol="228600" rtlCol="0">
            <a:spAutoFit/>
          </a:bodyPr>
          <a:lstStyle/>
          <a:p>
            <a:pPr>
              <a:lnSpc>
                <a:spcPts val="1600"/>
              </a:lnSpc>
              <a:spcAft>
                <a:spcPts val="400"/>
              </a:spcAft>
              <a:buSzPct val="100000"/>
            </a:pPr>
            <a:r>
              <a:rPr lang="en-US" sz="900" spc="10" dirty="0">
                <a:latin typeface="Century Gothic" panose="020B0502020202020204" pitchFamily="34" charset="0"/>
                <a:cs typeface="News Gothic MT"/>
              </a:rPr>
              <a:t>The City of Union City is improving the appearance of roads in local neighborhoods while saving tax payers money on costly future street repairs. The </a:t>
            </a:r>
            <a:r>
              <a:rPr lang="en-US" sz="900" b="1" spc="10" dirty="0">
                <a:latin typeface="Century Gothic" panose="020B0502020202020204" pitchFamily="34" charset="0"/>
                <a:cs typeface="News Gothic MT"/>
              </a:rPr>
              <a:t>Pavement Repair Project</a:t>
            </a:r>
            <a:r>
              <a:rPr lang="en-US" sz="900" spc="10" dirty="0">
                <a:latin typeface="Century Gothic" panose="020B0502020202020204" pitchFamily="34" charset="0"/>
                <a:cs typeface="News Gothic MT"/>
              </a:rPr>
              <a:t> for FY2018-19 is funded </a:t>
            </a:r>
            <a:r>
              <a:rPr lang="en-US" sz="900" spc="10" dirty="0" smtClean="0">
                <a:latin typeface="Century Gothic" panose="020B0502020202020204" pitchFamily="34" charset="0"/>
                <a:cs typeface="News Gothic MT"/>
              </a:rPr>
              <a:t>by SB </a:t>
            </a:r>
            <a:r>
              <a:rPr lang="en-US" sz="900" spc="10" dirty="0">
                <a:latin typeface="Century Gothic" panose="020B0502020202020204" pitchFamily="34" charset="0"/>
                <a:cs typeface="News Gothic MT"/>
              </a:rPr>
              <a:t>1 for maintenance, rehabilitation and safety. Union City’s road enhancements include:</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Street overlays</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Base repairs </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New traffic striping and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pavement markings</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Upgrades to curbs, gutters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sidewalks</a:t>
            </a:r>
          </a:p>
          <a:p>
            <a:pPr>
              <a:lnSpc>
                <a:spcPts val="1400"/>
              </a:lnSpc>
              <a:buClr>
                <a:srgbClr val="0069AA"/>
              </a:buClr>
              <a:buSzPct val="110000"/>
            </a:pPr>
            <a:r>
              <a:rPr lang="en-US" sz="900" spc="10" dirty="0">
                <a:latin typeface="Century Gothic" panose="020B0502020202020204" pitchFamily="34" charset="0"/>
                <a:cs typeface="News Gothic MT"/>
              </a:rPr>
              <a:t>Union City maintains 129 miles of roadways and has the 2nd best pavement </a:t>
            </a:r>
            <a:r>
              <a:rPr lang="en-US" sz="900" spc="10" dirty="0" smtClean="0">
                <a:latin typeface="Century Gothic" panose="020B0502020202020204" pitchFamily="34" charset="0"/>
                <a:cs typeface="News Gothic MT"/>
              </a:rPr>
              <a:t>conditions in </a:t>
            </a:r>
            <a:r>
              <a:rPr lang="en-US" sz="900" spc="10" dirty="0">
                <a:latin typeface="Century Gothic" panose="020B0502020202020204" pitchFamily="34" charset="0"/>
                <a:cs typeface="News Gothic MT"/>
              </a:rPr>
              <a:t>Alameda County. Learn more about </a:t>
            </a:r>
            <a:r>
              <a:rPr lang="en-US" sz="900" spc="10" dirty="0" smtClean="0">
                <a:latin typeface="Century Gothic" panose="020B0502020202020204" pitchFamily="34" charset="0"/>
                <a:cs typeface="News Gothic MT"/>
              </a:rPr>
              <a:t>Union </a:t>
            </a:r>
            <a:r>
              <a:rPr lang="en-US" sz="900" spc="10" dirty="0">
                <a:latin typeface="Century Gothic" panose="020B0502020202020204" pitchFamily="34" charset="0"/>
                <a:cs typeface="News Gothic MT"/>
              </a:rPr>
              <a:t>City Project in collaboration with </a:t>
            </a:r>
            <a:r>
              <a:rPr lang="en-US" sz="900" spc="10" dirty="0" smtClean="0">
                <a:latin typeface="Century Gothic" panose="020B0502020202020204" pitchFamily="34" charset="0"/>
                <a:cs typeface="News Gothic MT"/>
              </a:rPr>
              <a:t>Alameda CTC at </a:t>
            </a:r>
            <a:r>
              <a:rPr lang="en-US" sz="900" spc="10" dirty="0">
                <a:latin typeface="Century Gothic" panose="020B0502020202020204" pitchFamily="34" charset="0"/>
                <a:cs typeface="News Gothic MT"/>
                <a:hlinkClick r:id="rId3" action="ppaction://hlinkfile"/>
              </a:rPr>
              <a:t>unioncity.org/</a:t>
            </a:r>
            <a:r>
              <a:rPr lang="en-US" sz="900" spc="10" dirty="0" err="1">
                <a:latin typeface="Century Gothic" panose="020B0502020202020204" pitchFamily="34" charset="0"/>
                <a:cs typeface="News Gothic MT"/>
                <a:hlinkClick r:id="rId3" action="ppaction://hlinkfile"/>
              </a:rPr>
              <a:t>actc</a:t>
            </a:r>
            <a:r>
              <a:rPr lang="en-US" sz="900" spc="10" dirty="0">
                <a:latin typeface="Century Gothic" panose="020B0502020202020204" pitchFamily="34" charset="0"/>
                <a:cs typeface="News Gothic MT"/>
              </a:rPr>
              <a:t>.</a:t>
            </a: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0714" t="14939"/>
          <a:stretch/>
        </p:blipFill>
        <p:spPr>
          <a:xfrm>
            <a:off x="5832930" y="2140805"/>
            <a:ext cx="1672770" cy="2124856"/>
          </a:xfrm>
          <a:prstGeom prst="rect">
            <a:avLst/>
          </a:prstGeom>
          <a:solidFill>
            <a:schemeClr val="bg1">
              <a:lumMod val="85000"/>
            </a:schemeClr>
          </a:solidFill>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10356"/>
          <a:stretch/>
        </p:blipFill>
        <p:spPr>
          <a:xfrm>
            <a:off x="5832929" y="4447482"/>
            <a:ext cx="1672771" cy="1399517"/>
          </a:xfrm>
          <a:prstGeom prst="rect">
            <a:avLst/>
          </a:prstGeom>
          <a:solidFill>
            <a:schemeClr val="bg1">
              <a:lumMod val="85000"/>
            </a:schemeClr>
          </a:solidFill>
        </p:spPr>
      </p:pic>
      <p:sp>
        <p:nvSpPr>
          <p:cNvPr id="26" name="TextBox 25"/>
          <p:cNvSpPr txBox="1"/>
          <p:nvPr/>
        </p:nvSpPr>
        <p:spPr>
          <a:xfrm>
            <a:off x="3362574" y="648291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a:t>
            </a:r>
            <a:r>
              <a:rPr lang="en-US" sz="900" spc="10" dirty="0" smtClean="0">
                <a:latin typeface="Century Gothic" panose="020B0502020202020204" pitchFamily="34" charset="0"/>
                <a:cs typeface="News Gothic MT"/>
              </a:rPr>
              <a:t>be submitted to the </a:t>
            </a:r>
            <a:r>
              <a:rPr lang="en-US" sz="900" spc="10" dirty="0">
                <a:latin typeface="Century Gothic" panose="020B0502020202020204" pitchFamily="34" charset="0"/>
                <a:cs typeface="News Gothic MT"/>
              </a:rPr>
              <a:t>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UNION CITY</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318622" y="660294"/>
            <a:ext cx="7187077" cy="9311737"/>
            <a:chOff x="318622" y="660294"/>
            <a:chExt cx="7187077" cy="9311737"/>
          </a:xfrm>
        </p:grpSpPr>
        <p:sp>
          <p:nvSpPr>
            <p:cNvPr id="53" name="TextBox 52"/>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54" name="TextBox 53"/>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55" name="Group 54"/>
            <p:cNvGrpSpPr/>
            <p:nvPr/>
          </p:nvGrpSpPr>
          <p:grpSpPr>
            <a:xfrm>
              <a:off x="3274423" y="7493544"/>
              <a:ext cx="4210368" cy="2020878"/>
              <a:chOff x="3274423" y="7493544"/>
              <a:chExt cx="4210368" cy="2020878"/>
            </a:xfrm>
          </p:grpSpPr>
          <p:sp>
            <p:nvSpPr>
              <p:cNvPr id="72" name="Rectangle 71"/>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TextBox 72"/>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75" name="Rectangle 74"/>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56" name="TextBox 55"/>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57" name="Group 56"/>
            <p:cNvGrpSpPr/>
            <p:nvPr/>
          </p:nvGrpSpPr>
          <p:grpSpPr>
            <a:xfrm>
              <a:off x="3278551" y="2725011"/>
              <a:ext cx="4206241" cy="1543343"/>
              <a:chOff x="3278551" y="2592447"/>
              <a:chExt cx="4206241" cy="1543343"/>
            </a:xfrm>
          </p:grpSpPr>
          <p:sp>
            <p:nvSpPr>
              <p:cNvPr id="68" name="Rectangle 67"/>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TextBox 68"/>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70" name="Picture 69"/>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71" name="Rectangle 70"/>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58" name="Group 57"/>
            <p:cNvGrpSpPr/>
            <p:nvPr/>
          </p:nvGrpSpPr>
          <p:grpSpPr>
            <a:xfrm>
              <a:off x="3275678" y="4425598"/>
              <a:ext cx="4207578" cy="1545602"/>
              <a:chOff x="3274422" y="4343565"/>
              <a:chExt cx="4207578" cy="1545602"/>
            </a:xfrm>
          </p:grpSpPr>
          <p:sp>
            <p:nvSpPr>
              <p:cNvPr id="64" name="Rectangle 63"/>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TextBox 64"/>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66" name="Picture 65"/>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67" name="Rectangle 66"/>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59" name="Group 58"/>
            <p:cNvGrpSpPr/>
            <p:nvPr/>
          </p:nvGrpSpPr>
          <p:grpSpPr>
            <a:xfrm>
              <a:off x="3274422" y="6131141"/>
              <a:ext cx="4210369" cy="1211341"/>
              <a:chOff x="3274422" y="6083013"/>
              <a:chExt cx="4210369" cy="1211341"/>
            </a:xfrm>
          </p:grpSpPr>
          <p:sp>
            <p:nvSpPr>
              <p:cNvPr id="60" name="Rectangle 59"/>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62" name="Picture 61"/>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63" name="Rectangle 62"/>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5045</TotalTime>
  <Words>591</Words>
  <Application>Microsoft Office PowerPoint</Application>
  <PresentationFormat>Custom</PresentationFormat>
  <Paragraphs>75</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469</cp:revision>
  <cp:lastPrinted>2018-07-18T19:31:57Z</cp:lastPrinted>
  <dcterms:created xsi:type="dcterms:W3CDTF">2017-02-01T18:34:49Z</dcterms:created>
  <dcterms:modified xsi:type="dcterms:W3CDTF">2018-09-05T16:07:48Z</dcterms:modified>
</cp:coreProperties>
</file>