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1"/>
  </p:notesMasterIdLst>
  <p:handoutMasterIdLst>
    <p:handoutMasterId r:id="rId22"/>
  </p:handoutMasterIdLst>
  <p:sldIdLst>
    <p:sldId id="256" r:id="rId2"/>
    <p:sldId id="343" r:id="rId3"/>
    <p:sldId id="330" r:id="rId4"/>
    <p:sldId id="339" r:id="rId5"/>
    <p:sldId id="345" r:id="rId6"/>
    <p:sldId id="320" r:id="rId7"/>
    <p:sldId id="376" r:id="rId8"/>
    <p:sldId id="335" r:id="rId9"/>
    <p:sldId id="336" r:id="rId10"/>
    <p:sldId id="337" r:id="rId11"/>
    <p:sldId id="377" r:id="rId12"/>
    <p:sldId id="308" r:id="rId13"/>
    <p:sldId id="375" r:id="rId14"/>
    <p:sldId id="338" r:id="rId15"/>
    <p:sldId id="378" r:id="rId16"/>
    <p:sldId id="349" r:id="rId17"/>
    <p:sldId id="350" r:id="rId18"/>
    <p:sldId id="351" r:id="rId19"/>
    <p:sldId id="379" r:id="rId20"/>
  </p:sldIdLst>
  <p:sldSz cx="12192000" cy="6858000"/>
  <p:notesSz cx="7026275"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425"/>
    <a:srgbClr val="008576"/>
    <a:srgbClr val="0069AA"/>
    <a:srgbClr val="FFFF00"/>
    <a:srgbClr val="FFE8A7"/>
    <a:srgbClr val="009DDC"/>
    <a:srgbClr val="000000"/>
    <a:srgbClr val="424242"/>
    <a:srgbClr val="EBFC08"/>
    <a:srgbClr val="2462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33" autoAdjust="0"/>
    <p:restoredTop sz="75569" autoAdjust="0"/>
  </p:normalViewPr>
  <p:slideViewPr>
    <p:cSldViewPr snapToGrid="0">
      <p:cViewPr varScale="1">
        <p:scale>
          <a:sx n="70" d="100"/>
          <a:sy n="70" d="100"/>
        </p:scale>
        <p:origin x="642" y="48"/>
      </p:cViewPr>
      <p:guideLst>
        <p:guide orient="horz" pos="2160"/>
        <p:guide pos="3840"/>
      </p:guideLst>
    </p:cSldViewPr>
  </p:slideViewPr>
  <p:notesTextViewPr>
    <p:cViewPr>
      <p:scale>
        <a:sx n="3" d="2"/>
        <a:sy n="3" d="2"/>
      </p:scale>
      <p:origin x="0" y="0"/>
    </p:cViewPr>
  </p:notesTextViewPr>
  <p:sorterViewPr>
    <p:cViewPr varScale="1">
      <p:scale>
        <a:sx n="1" d="1"/>
        <a:sy n="1" d="1"/>
      </p:scale>
      <p:origin x="0" y="-5502"/>
    </p:cViewPr>
  </p:sorterViewPr>
  <p:notesViewPr>
    <p:cSldViewPr snapToGrid="0">
      <p:cViewPr varScale="1">
        <p:scale>
          <a:sx n="70" d="100"/>
          <a:sy n="70" d="100"/>
        </p:scale>
        <p:origin x="264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0"/>
            <a:ext cx="3044825" cy="466725"/>
          </a:xfrm>
          <a:prstGeom prst="rect">
            <a:avLst/>
          </a:prstGeom>
        </p:spPr>
        <p:txBody>
          <a:bodyPr vert="horz" lIns="91390" tIns="45696" rIns="91390" bIns="45696" rtlCol="0"/>
          <a:lstStyle>
            <a:lvl1pPr algn="l">
              <a:defRPr sz="1200"/>
            </a:lvl1pPr>
          </a:lstStyle>
          <a:p>
            <a:endParaRPr lang="en-US"/>
          </a:p>
        </p:txBody>
      </p:sp>
      <p:sp>
        <p:nvSpPr>
          <p:cNvPr id="3" name="Date Placeholder 2"/>
          <p:cNvSpPr>
            <a:spLocks noGrp="1"/>
          </p:cNvSpPr>
          <p:nvPr>
            <p:ph type="dt" sz="quarter" idx="1"/>
          </p:nvPr>
        </p:nvSpPr>
        <p:spPr>
          <a:xfrm>
            <a:off x="3979863" y="0"/>
            <a:ext cx="3044825" cy="466725"/>
          </a:xfrm>
          <a:prstGeom prst="rect">
            <a:avLst/>
          </a:prstGeom>
        </p:spPr>
        <p:txBody>
          <a:bodyPr vert="horz" lIns="91390" tIns="45696" rIns="91390" bIns="45696" rtlCol="0"/>
          <a:lstStyle>
            <a:lvl1pPr algn="r">
              <a:defRPr sz="1200"/>
            </a:lvl1pPr>
          </a:lstStyle>
          <a:p>
            <a:endParaRPr lang="en-US"/>
          </a:p>
        </p:txBody>
      </p:sp>
      <p:sp>
        <p:nvSpPr>
          <p:cNvPr id="4" name="Footer Placeholder 3"/>
          <p:cNvSpPr>
            <a:spLocks noGrp="1"/>
          </p:cNvSpPr>
          <p:nvPr>
            <p:ph type="ftr" sz="quarter" idx="2"/>
          </p:nvPr>
        </p:nvSpPr>
        <p:spPr>
          <a:xfrm>
            <a:off x="5" y="8845555"/>
            <a:ext cx="3044825" cy="466725"/>
          </a:xfrm>
          <a:prstGeom prst="rect">
            <a:avLst/>
          </a:prstGeom>
        </p:spPr>
        <p:txBody>
          <a:bodyPr vert="horz" lIns="91390" tIns="45696" rIns="91390" bIns="45696" rtlCol="0" anchor="b"/>
          <a:lstStyle>
            <a:lvl1pPr algn="l">
              <a:defRPr sz="1200"/>
            </a:lvl1pPr>
          </a:lstStyle>
          <a:p>
            <a:endParaRPr lang="en-US"/>
          </a:p>
        </p:txBody>
      </p:sp>
      <p:sp>
        <p:nvSpPr>
          <p:cNvPr id="5" name="Slide Number Placeholder 4"/>
          <p:cNvSpPr>
            <a:spLocks noGrp="1"/>
          </p:cNvSpPr>
          <p:nvPr>
            <p:ph type="sldNum" sz="quarter" idx="3"/>
          </p:nvPr>
        </p:nvSpPr>
        <p:spPr>
          <a:xfrm>
            <a:off x="3979863" y="8845555"/>
            <a:ext cx="3044825" cy="466725"/>
          </a:xfrm>
          <a:prstGeom prst="rect">
            <a:avLst/>
          </a:prstGeom>
        </p:spPr>
        <p:txBody>
          <a:bodyPr vert="horz" lIns="91390" tIns="45696" rIns="91390" bIns="45696" rtlCol="0" anchor="b"/>
          <a:lstStyle>
            <a:lvl1pPr algn="r">
              <a:defRPr sz="1200"/>
            </a:lvl1pPr>
          </a:lstStyle>
          <a:p>
            <a:fld id="{7DEDD26B-CA3A-489D-8DFD-AE60C0F6E569}" type="slidenum">
              <a:rPr lang="en-US" smtClean="0"/>
              <a:pPr/>
              <a:t>‹#›</a:t>
            </a:fld>
            <a:endParaRPr lang="en-US"/>
          </a:p>
        </p:txBody>
      </p:sp>
    </p:spTree>
    <p:extLst>
      <p:ext uri="{BB962C8B-B14F-4D97-AF65-F5344CB8AC3E}">
        <p14:creationId xmlns:p14="http://schemas.microsoft.com/office/powerpoint/2010/main" val="328751662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5"/>
            <a:ext cx="3044719" cy="467231"/>
          </a:xfrm>
          <a:prstGeom prst="rect">
            <a:avLst/>
          </a:prstGeom>
        </p:spPr>
        <p:txBody>
          <a:bodyPr vert="horz" lIns="93310" tIns="46655" rIns="93310" bIns="46655" rtlCol="0"/>
          <a:lstStyle>
            <a:lvl1pPr algn="l">
              <a:defRPr sz="1200"/>
            </a:lvl1pPr>
          </a:lstStyle>
          <a:p>
            <a:endParaRPr lang="en-US"/>
          </a:p>
        </p:txBody>
      </p:sp>
      <p:sp>
        <p:nvSpPr>
          <p:cNvPr id="3" name="Date Placeholder 2"/>
          <p:cNvSpPr>
            <a:spLocks noGrp="1"/>
          </p:cNvSpPr>
          <p:nvPr>
            <p:ph type="dt" idx="1"/>
          </p:nvPr>
        </p:nvSpPr>
        <p:spPr>
          <a:xfrm>
            <a:off x="3979935" y="5"/>
            <a:ext cx="3044719" cy="467231"/>
          </a:xfrm>
          <a:prstGeom prst="rect">
            <a:avLst/>
          </a:prstGeom>
        </p:spPr>
        <p:txBody>
          <a:bodyPr vert="horz" lIns="93310" tIns="46655" rIns="93310" bIns="46655" rtlCol="0"/>
          <a:lstStyle>
            <a:lvl1pPr algn="r">
              <a:defRPr sz="1200"/>
            </a:lvl1pPr>
          </a:lstStyle>
          <a:p>
            <a:endParaRPr lang="en-US"/>
          </a:p>
        </p:txBody>
      </p:sp>
      <p:sp>
        <p:nvSpPr>
          <p:cNvPr id="4" name="Slide Image Placeholder 3"/>
          <p:cNvSpPr>
            <a:spLocks noGrp="1" noRot="1" noChangeAspect="1"/>
          </p:cNvSpPr>
          <p:nvPr>
            <p:ph type="sldImg" idx="2"/>
          </p:nvPr>
        </p:nvSpPr>
        <p:spPr>
          <a:xfrm>
            <a:off x="923925" y="822325"/>
            <a:ext cx="5184775" cy="2917825"/>
          </a:xfrm>
          <a:prstGeom prst="rect">
            <a:avLst/>
          </a:prstGeom>
          <a:noFill/>
          <a:ln w="12700">
            <a:solidFill>
              <a:prstClr val="black"/>
            </a:solidFill>
          </a:ln>
        </p:spPr>
        <p:txBody>
          <a:bodyPr vert="horz" lIns="93310" tIns="46655" rIns="93310" bIns="46655" rtlCol="0" anchor="ctr"/>
          <a:lstStyle/>
          <a:p>
            <a:endParaRPr lang="en-US"/>
          </a:p>
        </p:txBody>
      </p:sp>
      <p:sp>
        <p:nvSpPr>
          <p:cNvPr id="5" name="Notes Placeholder 4"/>
          <p:cNvSpPr>
            <a:spLocks noGrp="1"/>
          </p:cNvSpPr>
          <p:nvPr>
            <p:ph type="body" sz="quarter" idx="3"/>
          </p:nvPr>
        </p:nvSpPr>
        <p:spPr>
          <a:xfrm>
            <a:off x="702628" y="3978235"/>
            <a:ext cx="5621020" cy="4241258"/>
          </a:xfrm>
          <a:prstGeom prst="rect">
            <a:avLst/>
          </a:prstGeom>
        </p:spPr>
        <p:txBody>
          <a:bodyPr vert="horz" lIns="93310" tIns="46655" rIns="93310" bIns="4665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5046"/>
            <a:ext cx="3044719" cy="467230"/>
          </a:xfrm>
          <a:prstGeom prst="rect">
            <a:avLst/>
          </a:prstGeom>
        </p:spPr>
        <p:txBody>
          <a:bodyPr vert="horz" lIns="93310" tIns="46655" rIns="93310" bIns="46655" rtlCol="0" anchor="b"/>
          <a:lstStyle>
            <a:lvl1pPr algn="l">
              <a:defRPr sz="1200"/>
            </a:lvl1pPr>
          </a:lstStyle>
          <a:p>
            <a:endParaRPr lang="en-US"/>
          </a:p>
        </p:txBody>
      </p:sp>
      <p:sp>
        <p:nvSpPr>
          <p:cNvPr id="7" name="Slide Number Placeholder 6"/>
          <p:cNvSpPr>
            <a:spLocks noGrp="1"/>
          </p:cNvSpPr>
          <p:nvPr>
            <p:ph type="sldNum" sz="quarter" idx="5"/>
          </p:nvPr>
        </p:nvSpPr>
        <p:spPr>
          <a:xfrm>
            <a:off x="3979935" y="8845046"/>
            <a:ext cx="3044719" cy="467230"/>
          </a:xfrm>
          <a:prstGeom prst="rect">
            <a:avLst/>
          </a:prstGeom>
        </p:spPr>
        <p:txBody>
          <a:bodyPr vert="horz" lIns="93310" tIns="46655" rIns="93310" bIns="46655" rtlCol="0" anchor="b"/>
          <a:lstStyle>
            <a:lvl1pPr algn="r">
              <a:defRPr sz="1200"/>
            </a:lvl1pPr>
          </a:lstStyle>
          <a:p>
            <a:fld id="{E4725687-F118-48AC-9ABD-4735163A5C79}" type="slidenum">
              <a:rPr lang="en-US" smtClean="0"/>
              <a:pPr/>
              <a:t>‹#›</a:t>
            </a:fld>
            <a:endParaRPr lang="en-US"/>
          </a:p>
        </p:txBody>
      </p:sp>
    </p:spTree>
    <p:extLst>
      <p:ext uri="{BB962C8B-B14F-4D97-AF65-F5344CB8AC3E}">
        <p14:creationId xmlns:p14="http://schemas.microsoft.com/office/powerpoint/2010/main" val="51318354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counties.org/sites/main/files/file-attachments/sb_1_qa_for_local_agency_final.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819150"/>
            <a:ext cx="5181600" cy="2916238"/>
          </a:xfrm>
        </p:spPr>
      </p:sp>
      <p:sp>
        <p:nvSpPr>
          <p:cNvPr id="5" name="Notes Placeholder 4"/>
          <p:cNvSpPr>
            <a:spLocks noGrp="1"/>
          </p:cNvSpPr>
          <p:nvPr>
            <p:ph type="body" sz="quarter" idx="11"/>
          </p:nvPr>
        </p:nvSpPr>
        <p:spPr>
          <a:xfrm>
            <a:off x="702628" y="3977640"/>
            <a:ext cx="5621020" cy="4241258"/>
          </a:xfrm>
        </p:spPr>
        <p:txBody>
          <a:bodyPr/>
          <a:lstStyle/>
          <a:p>
            <a:pPr>
              <a:spcAft>
                <a:spcPts val="600"/>
              </a:spcAft>
            </a:pPr>
            <a:endParaRPr lang="en-US" dirty="0"/>
          </a:p>
        </p:txBody>
      </p:sp>
    </p:spTree>
    <p:extLst>
      <p:ext uri="{BB962C8B-B14F-4D97-AF65-F5344CB8AC3E}">
        <p14:creationId xmlns:p14="http://schemas.microsoft.com/office/powerpoint/2010/main" val="2457125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822325"/>
            <a:ext cx="5186362" cy="2917825"/>
          </a:xfrm>
        </p:spPr>
      </p:sp>
      <p:sp>
        <p:nvSpPr>
          <p:cNvPr id="3" name="Notes Placeholder 2"/>
          <p:cNvSpPr>
            <a:spLocks noGrp="1"/>
          </p:cNvSpPr>
          <p:nvPr>
            <p:ph type="body" idx="1"/>
          </p:nvPr>
        </p:nvSpPr>
        <p:spPr/>
        <p:txBody>
          <a:bodyPr/>
          <a:lstStyle/>
          <a:p>
            <a:pPr marL="171413" indent="-171413" defTabSz="914204">
              <a:spcAft>
                <a:spcPts val="800"/>
              </a:spcAft>
              <a:buFont typeface="Arial" panose="020B0604020202020204" pitchFamily="34" charset="0"/>
              <a:buChar char="•"/>
              <a:defRPr/>
            </a:pPr>
            <a:r>
              <a:rPr lang="en-US" dirty="0"/>
              <a:t>Alameda CTC has already identified a list of projects that will benefit from SB 1 by leveraging Measure BB dollars as shown on this table.</a:t>
            </a:r>
          </a:p>
          <a:p>
            <a:pPr marL="171413" indent="-171413" defTabSz="914204">
              <a:spcAft>
                <a:spcPts val="800"/>
              </a:spcAft>
              <a:buFont typeface="Arial" panose="020B0604020202020204" pitchFamily="34" charset="0"/>
              <a:buChar char="•"/>
              <a:defRPr/>
            </a:pPr>
            <a:r>
              <a:rPr lang="en-US" dirty="0"/>
              <a:t>Projects include </a:t>
            </a:r>
            <a:r>
              <a:rPr lang="en-US" b="1" dirty="0"/>
              <a:t>highway and bridge safety</a:t>
            </a:r>
            <a:r>
              <a:rPr lang="en-US" dirty="0"/>
              <a:t>, </a:t>
            </a:r>
            <a:r>
              <a:rPr lang="en-US" b="1" dirty="0"/>
              <a:t>road repairs</a:t>
            </a:r>
            <a:r>
              <a:rPr lang="en-US" dirty="0"/>
              <a:t>, and </a:t>
            </a:r>
            <a:r>
              <a:rPr lang="en-US" b="1" dirty="0"/>
              <a:t>transit operations </a:t>
            </a:r>
            <a:br>
              <a:rPr lang="en-US" b="1" dirty="0"/>
            </a:br>
            <a:r>
              <a:rPr lang="en-US" b="1" dirty="0"/>
              <a:t>and maintenance.</a:t>
            </a:r>
          </a:p>
          <a:p>
            <a:pPr marL="171413" indent="-171413">
              <a:spcAft>
                <a:spcPts val="800"/>
              </a:spcAft>
              <a:buFont typeface="Arial" panose="020B0604020202020204" pitchFamily="34" charset="0"/>
              <a:buChar char="•"/>
            </a:pPr>
            <a:r>
              <a:rPr lang="en-US" dirty="0"/>
              <a:t>SB 1 gives cities and counties </a:t>
            </a:r>
            <a:r>
              <a:rPr lang="en-US" b="1" dirty="0"/>
              <a:t>an opportunity to catch up</a:t>
            </a:r>
            <a:r>
              <a:rPr lang="en-US" dirty="0"/>
              <a:t> on years of unfunded maintenance needs that have plagued our roadways and cost drivers for years and allows local Measure BB dollars to have more buying power.</a:t>
            </a:r>
          </a:p>
          <a:p>
            <a:pPr marL="171413" indent="-171413">
              <a:spcAft>
                <a:spcPts val="800"/>
              </a:spcAft>
              <a:buFont typeface="Arial" panose="020B0604020202020204" pitchFamily="34" charset="0"/>
              <a:buChar char="•"/>
            </a:pPr>
            <a:r>
              <a:rPr lang="en-US" dirty="0"/>
              <a:t>SB 1 funding allows cities and counties to </a:t>
            </a:r>
            <a:r>
              <a:rPr lang="en-US" b="1" dirty="0"/>
              <a:t>accelerate</a:t>
            </a:r>
            <a:r>
              <a:rPr lang="en-US" dirty="0"/>
              <a:t> </a:t>
            </a:r>
            <a:r>
              <a:rPr lang="en-US" b="1" dirty="0"/>
              <a:t>the delivery of projects</a:t>
            </a:r>
            <a:r>
              <a:rPr lang="en-US" dirty="0"/>
              <a:t> that have been on the books for years, but couldn’t move forward due to lack of funding. Our goal is to maintain roads and address small problems immediately, so they don’t get worse and cost more to fix later.</a:t>
            </a:r>
          </a:p>
          <a:p>
            <a:endParaRPr lang="en-US" b="1" dirty="0"/>
          </a:p>
          <a:p>
            <a:r>
              <a:rPr lang="en-US" b="1" dirty="0"/>
              <a:t>NEXT SLIDE</a:t>
            </a:r>
          </a:p>
          <a:p>
            <a:pPr marL="171413" indent="-171413">
              <a:spcAft>
                <a:spcPts val="800"/>
              </a:spcAft>
              <a:buFont typeface="Arial" panose="020B0604020202020204" pitchFamily="34" charset="0"/>
              <a:buChar char="•"/>
            </a:pPr>
            <a:endParaRPr lang="en-US" dirty="0"/>
          </a:p>
        </p:txBody>
      </p:sp>
      <p:sp>
        <p:nvSpPr>
          <p:cNvPr id="7" name="Slide Number Placeholder 6"/>
          <p:cNvSpPr>
            <a:spLocks noGrp="1"/>
          </p:cNvSpPr>
          <p:nvPr>
            <p:ph type="sldNum" sz="quarter" idx="13"/>
          </p:nvPr>
        </p:nvSpPr>
        <p:spPr/>
        <p:txBody>
          <a:bodyPr/>
          <a:lstStyle/>
          <a:p>
            <a:fld id="{E4725687-F118-48AC-9ABD-4735163A5C79}" type="slidenum">
              <a:rPr lang="en-US" smtClean="0"/>
              <a:pPr/>
              <a:t>10</a:t>
            </a:fld>
            <a:endParaRPr lang="en-US"/>
          </a:p>
        </p:txBody>
      </p:sp>
    </p:spTree>
    <p:extLst>
      <p:ext uri="{BB962C8B-B14F-4D97-AF65-F5344CB8AC3E}">
        <p14:creationId xmlns:p14="http://schemas.microsoft.com/office/powerpoint/2010/main" val="482521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3925" y="822325"/>
            <a:ext cx="5184775" cy="2917825"/>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pPr>
              <a:defRPr/>
            </a:pPr>
            <a:fld id="{8FEA014B-F476-444B-949C-535A8DD6E1DA}" type="slidenum">
              <a:rPr lang="en-US" smtClean="0">
                <a:solidFill>
                  <a:srgbClr val="000000"/>
                </a:solidFill>
              </a:rPr>
              <a:pPr>
                <a:defRPr/>
              </a:pPr>
              <a:t>11</a:t>
            </a:fld>
            <a:endParaRPr lang="en-US" dirty="0">
              <a:solidFill>
                <a:srgbClr val="000000"/>
              </a:solidFill>
            </a:endParaRPr>
          </a:p>
        </p:txBody>
      </p:sp>
    </p:spTree>
    <p:extLst>
      <p:ext uri="{BB962C8B-B14F-4D97-AF65-F5344CB8AC3E}">
        <p14:creationId xmlns:p14="http://schemas.microsoft.com/office/powerpoint/2010/main" val="3950980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822325"/>
            <a:ext cx="5186362" cy="2917825"/>
          </a:xfrm>
        </p:spPr>
      </p:sp>
      <p:sp>
        <p:nvSpPr>
          <p:cNvPr id="3" name="Notes Placeholder 2"/>
          <p:cNvSpPr>
            <a:spLocks noGrp="1"/>
          </p:cNvSpPr>
          <p:nvPr>
            <p:ph type="body" idx="1"/>
          </p:nvPr>
        </p:nvSpPr>
        <p:spPr>
          <a:xfrm>
            <a:off x="702628" y="3977640"/>
            <a:ext cx="5621020" cy="3996424"/>
          </a:xfrm>
        </p:spPr>
        <p:txBody>
          <a:bodyPr/>
          <a:lstStyle/>
          <a:p>
            <a:pPr defTabSz="914302">
              <a:lnSpc>
                <a:spcPct val="110000"/>
              </a:lnSpc>
              <a:spcBef>
                <a:spcPts val="800"/>
              </a:spcBef>
              <a:defRPr/>
            </a:pPr>
            <a:r>
              <a:rPr lang="en-US" dirty="0" smtClean="0"/>
              <a:t>Since </a:t>
            </a:r>
            <a:r>
              <a:rPr lang="en-US" dirty="0"/>
              <a:t>2000, Alameda CTC has </a:t>
            </a:r>
            <a:r>
              <a:rPr lang="en-US" b="1" dirty="0"/>
              <a:t>leveraged $2.6 B in external funds with our local $1.5 B </a:t>
            </a:r>
            <a:r>
              <a:rPr lang="en-US" dirty="0"/>
              <a:t>to invest </a:t>
            </a:r>
            <a:r>
              <a:rPr lang="en-US" b="1" dirty="0"/>
              <a:t>over $4.1 B </a:t>
            </a:r>
            <a:r>
              <a:rPr lang="en-US" dirty="0"/>
              <a:t>along the highway corridors in Alameda County to improve mobility and connectivity.</a:t>
            </a:r>
          </a:p>
          <a:p>
            <a:endParaRPr lang="en-US" dirty="0"/>
          </a:p>
          <a:p>
            <a:endParaRPr lang="en-US" dirty="0"/>
          </a:p>
          <a:p>
            <a:pPr>
              <a:lnSpc>
                <a:spcPct val="110000"/>
              </a:lnSpc>
            </a:pPr>
            <a:r>
              <a:rPr lang="en-US" b="1" dirty="0"/>
              <a:t>NEXT SLIDE</a:t>
            </a:r>
            <a:endParaRPr lang="en-US" dirty="0"/>
          </a:p>
          <a:p>
            <a:pPr defTabSz="914302">
              <a:lnSpc>
                <a:spcPct val="110000"/>
              </a:lnSpc>
              <a:spcBef>
                <a:spcPts val="800"/>
              </a:spcBef>
              <a:defRPr/>
            </a:pPr>
            <a:endParaRPr lang="en-US" dirty="0"/>
          </a:p>
        </p:txBody>
      </p:sp>
    </p:spTree>
    <p:extLst>
      <p:ext uri="{BB962C8B-B14F-4D97-AF65-F5344CB8AC3E}">
        <p14:creationId xmlns:p14="http://schemas.microsoft.com/office/powerpoint/2010/main" val="2996083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xfrm>
            <a:off x="922338" y="822325"/>
            <a:ext cx="5186362" cy="2917825"/>
          </a:xfrm>
          <a:ln/>
        </p:spPr>
      </p:sp>
      <p:sp>
        <p:nvSpPr>
          <p:cNvPr id="14339" name="Rectangle 3"/>
          <p:cNvSpPr>
            <a:spLocks noGrp="1" noChangeArrowheads="1"/>
          </p:cNvSpPr>
          <p:nvPr>
            <p:ph type="body" idx="1"/>
          </p:nvPr>
        </p:nvSpPr>
        <p:spPr>
          <a:xfrm>
            <a:off x="703263" y="3977640"/>
            <a:ext cx="5619750" cy="4189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1200"/>
              </a:spcAft>
            </a:pPr>
            <a:r>
              <a:rPr lang="en-US" sz="1400" dirty="0"/>
              <a:t>‘How much is it going to cost me’ is the first question that most people ask.</a:t>
            </a:r>
          </a:p>
          <a:p>
            <a:pPr marL="171450" indent="-171450">
              <a:spcAft>
                <a:spcPts val="1200"/>
              </a:spcAft>
              <a:buFont typeface="Arial" panose="020B0604020202020204" pitchFamily="34" charset="0"/>
              <a:buChar char="•"/>
            </a:pPr>
            <a:r>
              <a:rPr lang="en-US" sz="1400" dirty="0"/>
              <a:t>Californians on average pay $762 per year in vehicle repair and maintenance due to bad roads</a:t>
            </a:r>
          </a:p>
          <a:p>
            <a:pPr marL="171450" indent="-171450">
              <a:spcAft>
                <a:spcPts val="1200"/>
              </a:spcAft>
              <a:buFont typeface="Arial" panose="020B0604020202020204" pitchFamily="34" charset="0"/>
              <a:buChar char="•"/>
            </a:pPr>
            <a:r>
              <a:rPr lang="en-US" sz="1400" dirty="0"/>
              <a:t>The cost to repair a road in bad condition can be up to 8 times what it costs to maintain a road in good condition</a:t>
            </a:r>
          </a:p>
          <a:p>
            <a:pPr marL="171450" indent="-171450">
              <a:spcAft>
                <a:spcPts val="1200"/>
              </a:spcAft>
              <a:buFont typeface="Arial" panose="020B0604020202020204" pitchFamily="34" charset="0"/>
              <a:buChar char="•"/>
            </a:pPr>
            <a:r>
              <a:rPr lang="en-US" sz="1400" dirty="0"/>
              <a:t>Pay now or pay later</a:t>
            </a:r>
          </a:p>
          <a:p>
            <a:pPr>
              <a:lnSpc>
                <a:spcPct val="110000"/>
              </a:lnSpc>
              <a:spcBef>
                <a:spcPts val="800"/>
              </a:spcBef>
            </a:pPr>
            <a:endParaRPr lang="en-US" sz="1400" b="1" dirty="0"/>
          </a:p>
          <a:p>
            <a:r>
              <a:rPr lang="en-US" sz="1400" b="1" dirty="0"/>
              <a:t>NEXT SLIDE</a:t>
            </a:r>
          </a:p>
          <a:p>
            <a:pPr eaLnBrk="0" hangingPunct="0"/>
            <a:endParaRPr lang="en-US" sz="1600" dirty="0"/>
          </a:p>
          <a:p>
            <a:pPr eaLnBrk="0" hangingPunct="0"/>
            <a:endParaRPr lang="en-US" sz="1400" dirty="0"/>
          </a:p>
        </p:txBody>
      </p:sp>
    </p:spTree>
    <p:extLst>
      <p:ext uri="{BB962C8B-B14F-4D97-AF65-F5344CB8AC3E}">
        <p14:creationId xmlns:p14="http://schemas.microsoft.com/office/powerpoint/2010/main" val="53107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822325"/>
            <a:ext cx="5186362" cy="2917825"/>
          </a:xfrm>
        </p:spPr>
      </p:sp>
      <p:sp>
        <p:nvSpPr>
          <p:cNvPr id="3" name="Notes Placeholder 2"/>
          <p:cNvSpPr>
            <a:spLocks noGrp="1"/>
          </p:cNvSpPr>
          <p:nvPr>
            <p:ph type="body" idx="1"/>
          </p:nvPr>
        </p:nvSpPr>
        <p:spPr/>
        <p:txBody>
          <a:bodyPr/>
          <a:lstStyle/>
          <a:p>
            <a:pPr>
              <a:spcAft>
                <a:spcPts val="800"/>
              </a:spcAft>
            </a:pPr>
            <a:r>
              <a:rPr lang="en-US" dirty="0"/>
              <a:t>The California Department of Finance calculated that </a:t>
            </a:r>
            <a:r>
              <a:rPr lang="en-US" b="1" dirty="0"/>
              <a:t>the average cost to motorists is less than $10/month.</a:t>
            </a:r>
            <a:endParaRPr lang="en-US" sz="1100" dirty="0"/>
          </a:p>
          <a:p>
            <a:pPr marL="171413" indent="-171413">
              <a:spcAft>
                <a:spcPts val="800"/>
              </a:spcAft>
              <a:buFont typeface="Arial" panose="020B0604020202020204" pitchFamily="34" charset="0"/>
              <a:buChar char="•"/>
            </a:pPr>
            <a:r>
              <a:rPr lang="en-US" b="1" dirty="0"/>
              <a:t>Registration: </a:t>
            </a:r>
            <a:r>
              <a:rPr lang="en-US" dirty="0"/>
              <a:t>Nearly 50% of all registered vehicles in California are valued at less than $5,000. 40% are valued at less than $25,000. Thus, the average annual amount for vehicle registration is approximately $48. </a:t>
            </a:r>
          </a:p>
          <a:p>
            <a:pPr marL="171413" indent="-171413">
              <a:spcAft>
                <a:spcPts val="800"/>
              </a:spcAft>
              <a:buFont typeface="Arial" panose="020B0604020202020204" pitchFamily="34" charset="0"/>
              <a:buChar char="•"/>
            </a:pPr>
            <a:r>
              <a:rPr lang="en-US" b="1" dirty="0"/>
              <a:t>Fuel: </a:t>
            </a:r>
            <a:r>
              <a:rPr lang="en-US" dirty="0"/>
              <a:t>California’s 26 million licensed drivers consume 15.5 billion gallons per year. That is 577 gallons per driver, multiplied by 12 cents per gallon is $69.24 each. </a:t>
            </a:r>
          </a:p>
          <a:p>
            <a:pPr marL="171413" indent="-171413">
              <a:buFont typeface="Arial" panose="020B0604020202020204" pitchFamily="34" charset="0"/>
              <a:buChar char="•"/>
            </a:pPr>
            <a:r>
              <a:rPr lang="en-US" b="1" dirty="0"/>
              <a:t>Annual average cost per driver </a:t>
            </a:r>
            <a:r>
              <a:rPr lang="en-US" dirty="0"/>
              <a:t>is: </a:t>
            </a:r>
          </a:p>
          <a:p>
            <a:pPr marL="628515" lvl="1" indent="-171413">
              <a:buFont typeface="Arial" panose="020B0604020202020204" pitchFamily="34" charset="0"/>
              <a:buChar char="•"/>
            </a:pPr>
            <a:r>
              <a:rPr lang="en-US" dirty="0"/>
              <a:t>Vehicle Registration $47.85 </a:t>
            </a:r>
          </a:p>
          <a:p>
            <a:pPr marL="628515" lvl="1" indent="-171413">
              <a:buFont typeface="Arial" panose="020B0604020202020204" pitchFamily="34" charset="0"/>
              <a:buChar char="•"/>
            </a:pPr>
            <a:r>
              <a:rPr lang="en-US" dirty="0"/>
              <a:t>Fuel $69.24 </a:t>
            </a:r>
          </a:p>
          <a:p>
            <a:pPr marL="628515" lvl="1" indent="-171413">
              <a:buFont typeface="Arial" panose="020B0604020202020204" pitchFamily="34" charset="0"/>
              <a:buChar char="•"/>
            </a:pPr>
            <a:r>
              <a:rPr lang="en-US" b="1" dirty="0"/>
              <a:t>Total $117.09 per year OR $9.76 per month</a:t>
            </a:r>
            <a:endParaRPr lang="en-US" dirty="0"/>
          </a:p>
          <a:p>
            <a:endParaRPr lang="en-US" dirty="0"/>
          </a:p>
          <a:p>
            <a:endParaRPr lang="en-US" dirty="0"/>
          </a:p>
          <a:p>
            <a:r>
              <a:rPr lang="en-US" sz="1100" dirty="0"/>
              <a:t>Source: California State Association of Counties: SB 1 Frequently Asked Questions and Answers </a:t>
            </a:r>
            <a:r>
              <a:rPr lang="en-US" sz="1100" u="sng" dirty="0">
                <a:hlinkClick r:id="rId3"/>
              </a:rPr>
              <a:t>http://www.counties.org/sites/main/files/file-attachments/sb_1_qa_for_local_agency_final.pdf</a:t>
            </a:r>
            <a:endParaRPr lang="en-US" sz="1100" u="sng" dirty="0"/>
          </a:p>
          <a:p>
            <a:endParaRPr lang="en-US" sz="1100" u="sng" dirty="0"/>
          </a:p>
          <a:p>
            <a:endParaRPr lang="en-US" sz="1100" u="sng" dirty="0"/>
          </a:p>
          <a:p>
            <a:endParaRPr lang="en-US" sz="1100" b="1" dirty="0"/>
          </a:p>
          <a:p>
            <a:r>
              <a:rPr lang="en-US" b="1" dirty="0"/>
              <a:t>NEXT SLIDE</a:t>
            </a:r>
          </a:p>
          <a:p>
            <a:endParaRPr lang="en-US" sz="1100" dirty="0"/>
          </a:p>
        </p:txBody>
      </p:sp>
      <p:sp>
        <p:nvSpPr>
          <p:cNvPr id="7" name="Slide Number Placeholder 6"/>
          <p:cNvSpPr>
            <a:spLocks noGrp="1"/>
          </p:cNvSpPr>
          <p:nvPr>
            <p:ph type="sldNum" sz="quarter" idx="13"/>
          </p:nvPr>
        </p:nvSpPr>
        <p:spPr/>
        <p:txBody>
          <a:bodyPr/>
          <a:lstStyle/>
          <a:p>
            <a:fld id="{E4725687-F118-48AC-9ABD-4735163A5C79}" type="slidenum">
              <a:rPr lang="en-US" smtClean="0"/>
              <a:pPr/>
              <a:t>14</a:t>
            </a:fld>
            <a:endParaRPr lang="en-US"/>
          </a:p>
        </p:txBody>
      </p:sp>
    </p:spTree>
    <p:extLst>
      <p:ext uri="{BB962C8B-B14F-4D97-AF65-F5344CB8AC3E}">
        <p14:creationId xmlns:p14="http://schemas.microsoft.com/office/powerpoint/2010/main" val="2629609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xfrm>
            <a:off x="922338" y="822325"/>
            <a:ext cx="5186362" cy="2917825"/>
          </a:xfrm>
          <a:ln/>
        </p:spPr>
      </p:sp>
      <p:sp>
        <p:nvSpPr>
          <p:cNvPr id="14339" name="Rectangle 3"/>
          <p:cNvSpPr>
            <a:spLocks noGrp="1" noChangeArrowheads="1"/>
          </p:cNvSpPr>
          <p:nvPr>
            <p:ph type="body" idx="1"/>
          </p:nvPr>
        </p:nvSpPr>
        <p:spPr>
          <a:xfrm>
            <a:off x="703263" y="3977640"/>
            <a:ext cx="5619750" cy="4189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z="1400" dirty="0"/>
          </a:p>
        </p:txBody>
      </p:sp>
    </p:spTree>
    <p:extLst>
      <p:ext uri="{BB962C8B-B14F-4D97-AF65-F5344CB8AC3E}">
        <p14:creationId xmlns:p14="http://schemas.microsoft.com/office/powerpoint/2010/main" val="2673446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63614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83159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10179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3925" y="822325"/>
            <a:ext cx="5184775" cy="291782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6312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2388" y="614363"/>
            <a:ext cx="4191000" cy="2359025"/>
          </a:xfrm>
        </p:spPr>
      </p:sp>
      <p:sp>
        <p:nvSpPr>
          <p:cNvPr id="3" name="Notes Placeholder 2"/>
          <p:cNvSpPr>
            <a:spLocks noGrp="1"/>
          </p:cNvSpPr>
          <p:nvPr>
            <p:ph type="body" idx="1"/>
          </p:nvPr>
        </p:nvSpPr>
        <p:spPr>
          <a:xfrm>
            <a:off x="702628" y="3289465"/>
            <a:ext cx="5621020" cy="5555581"/>
          </a:xfrm>
        </p:spPr>
        <p:txBody>
          <a:bodyPr/>
          <a:lstStyle/>
          <a:p>
            <a:pPr>
              <a:spcAft>
                <a:spcPts val="600"/>
              </a:spcAft>
            </a:pPr>
            <a:r>
              <a:rPr lang="en-US" sz="1100" dirty="0"/>
              <a:t>Voters in Alameda County have supported three separate transportation sales tax measures because they have seen results and they know that local money attracts other funding to deliver projects faster.</a:t>
            </a:r>
          </a:p>
          <a:p>
            <a:pPr marL="171413" indent="-171413">
              <a:spcAft>
                <a:spcPts val="600"/>
              </a:spcAft>
              <a:buFont typeface="Arial" panose="020B0604020202020204" pitchFamily="34" charset="0"/>
              <a:buChar char="•"/>
            </a:pPr>
            <a:r>
              <a:rPr lang="en-US" sz="1100" dirty="0"/>
              <a:t>In 1986, voters approved Measure B with 81.5% of the vote, which was able to </a:t>
            </a:r>
            <a:br>
              <a:rPr lang="en-US" sz="1100" dirty="0"/>
            </a:br>
            <a:r>
              <a:rPr lang="en-US" sz="1100" b="1" dirty="0"/>
              <a:t>double the amount of funding</a:t>
            </a:r>
            <a:r>
              <a:rPr lang="en-US" sz="1100" dirty="0"/>
              <a:t> for project delivery for BART extensions to Castro Valley and Dublin/Pleasanton, highway improvements on I-880, I-580, I-680, SR-24, SR-84 and </a:t>
            </a:r>
            <a:br>
              <a:rPr lang="en-US" sz="1100" dirty="0"/>
            </a:br>
            <a:r>
              <a:rPr lang="en-US" sz="1100" dirty="0"/>
              <a:t>SR-238, and improved roadway access to the Oakland Airport.</a:t>
            </a:r>
          </a:p>
          <a:p>
            <a:pPr marL="171413" indent="-171413">
              <a:spcAft>
                <a:spcPts val="600"/>
              </a:spcAft>
              <a:buFont typeface="Arial" panose="020B0604020202020204" pitchFamily="34" charset="0"/>
              <a:buChar char="•"/>
            </a:pPr>
            <a:r>
              <a:rPr lang="en-US" sz="1100" dirty="0"/>
              <a:t>In 2000, voters approved Measure B, an extension of the first measure for another </a:t>
            </a:r>
            <a:br>
              <a:rPr lang="en-US" sz="1100" dirty="0"/>
            </a:br>
            <a:r>
              <a:rPr lang="en-US" sz="1100" dirty="0"/>
              <a:t>20 years, which was able </a:t>
            </a:r>
            <a:r>
              <a:rPr lang="en-US" sz="1100" b="1" dirty="0"/>
              <a:t>to triple the amount of funding (for every local $1, we secured $3 additional dollars in regional, state and federal funds) </a:t>
            </a:r>
            <a:r>
              <a:rPr lang="en-US" sz="1100" dirty="0"/>
              <a:t>for BART extensions to the Oakland Airport and to South Fremont (Warm Springs – a critical link in getting BART to San Jose), highway improvements on I-80, I-238, I-580, I-680, I-880 – including new interchanges, advanced technology and new facilities that increase safety and highway efficiency; roadway safety improvements; transit operations; senior and disabled services; and bicycle and pedestrian trails, sidewalks and safety enhancements.</a:t>
            </a:r>
          </a:p>
          <a:p>
            <a:pPr marL="171413" indent="-171413">
              <a:spcAft>
                <a:spcPts val="600"/>
              </a:spcAft>
              <a:buFont typeface="Arial" panose="020B0604020202020204" pitchFamily="34" charset="0"/>
              <a:buChar char="•"/>
            </a:pPr>
            <a:r>
              <a:rPr lang="en-US" sz="1100" b="1" dirty="0"/>
              <a:t>The major infrastructure projects in the 2000 measure were delivered in half the time because we attracted external funds that matched local dollars.</a:t>
            </a:r>
            <a:endParaRPr lang="en-US" sz="1100" dirty="0"/>
          </a:p>
          <a:p>
            <a:pPr marL="171413" indent="-171413">
              <a:spcAft>
                <a:spcPts val="1159"/>
              </a:spcAft>
              <a:buFont typeface="Arial" panose="020B0604020202020204" pitchFamily="34" charset="0"/>
              <a:buChar char="•"/>
            </a:pPr>
            <a:r>
              <a:rPr lang="en-US" sz="1100" dirty="0"/>
              <a:t>In 2014, voters approved Measure BB to add funding and extend the 2000 sales tax measure to continue delivering transit, highway, road, rails, trails, pedestrian safety enhancements and transit services to seniors, youth and disabled. In just four years, Alameda CTC has been able to continue attracting funds on projects, in some cases doubling our local dollar investments, such as on the $220M SR-84/I-680 Interchange project </a:t>
            </a:r>
            <a:r>
              <a:rPr lang="en-US" sz="1100" i="1" dirty="0"/>
              <a:t>(Note: SR 84/680 Fact Sheet: $108M local sales tax dollars, attracted $112 in other funds= over 2 times the local sales tax investment)</a:t>
            </a:r>
            <a:r>
              <a:rPr lang="en-US" sz="1100" dirty="0"/>
              <a:t> and </a:t>
            </a:r>
            <a:r>
              <a:rPr lang="en-US" sz="1100" b="1" dirty="0"/>
              <a:t>attracting almost 10 times the amount of local funding on goods movement projects at the Port of Oakland</a:t>
            </a:r>
            <a:r>
              <a:rPr lang="en-US" sz="1100" dirty="0"/>
              <a:t> in Alameda County which serves the entire Northern California </a:t>
            </a:r>
            <a:r>
              <a:rPr lang="en-US" sz="1100" i="1" dirty="0"/>
              <a:t>(Note: 7SGSE Fact Sheet: $19M local, attracted $183.3 in other funds = almost 10 times the local investment)</a:t>
            </a:r>
          </a:p>
          <a:p>
            <a:pPr>
              <a:spcAft>
                <a:spcPts val="600"/>
              </a:spcAft>
            </a:pPr>
            <a:r>
              <a:rPr lang="en-US" sz="1050" b="1" dirty="0"/>
              <a:t>NEXT SLIDE</a:t>
            </a:r>
            <a:endParaRPr lang="en-US" sz="1050" dirty="0"/>
          </a:p>
          <a:p>
            <a:pPr>
              <a:spcAft>
                <a:spcPts val="600"/>
              </a:spcAft>
            </a:pPr>
            <a:endParaRPr lang="en-US" sz="1100" dirty="0"/>
          </a:p>
        </p:txBody>
      </p:sp>
      <p:sp>
        <p:nvSpPr>
          <p:cNvPr id="7" name="Slide Number Placeholder 6"/>
          <p:cNvSpPr>
            <a:spLocks noGrp="1"/>
          </p:cNvSpPr>
          <p:nvPr>
            <p:ph type="sldNum" sz="quarter" idx="13"/>
          </p:nvPr>
        </p:nvSpPr>
        <p:spPr/>
        <p:txBody>
          <a:bodyPr/>
          <a:lstStyle/>
          <a:p>
            <a:fld id="{E4725687-F118-48AC-9ABD-4735163A5C79}" type="slidenum">
              <a:rPr lang="en-US" smtClean="0"/>
              <a:pPr/>
              <a:t>2</a:t>
            </a:fld>
            <a:endParaRPr lang="en-US"/>
          </a:p>
        </p:txBody>
      </p:sp>
    </p:spTree>
    <p:extLst>
      <p:ext uri="{BB962C8B-B14F-4D97-AF65-F5344CB8AC3E}">
        <p14:creationId xmlns:p14="http://schemas.microsoft.com/office/powerpoint/2010/main" val="244635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822325"/>
            <a:ext cx="5186362" cy="2917825"/>
          </a:xfrm>
        </p:spPr>
      </p:sp>
      <p:sp>
        <p:nvSpPr>
          <p:cNvPr id="3" name="Notes Placeholder 2"/>
          <p:cNvSpPr>
            <a:spLocks noGrp="1"/>
          </p:cNvSpPr>
          <p:nvPr>
            <p:ph type="body" idx="1"/>
          </p:nvPr>
        </p:nvSpPr>
        <p:spPr/>
        <p:txBody>
          <a:bodyPr/>
          <a:lstStyle/>
          <a:p>
            <a:pPr>
              <a:spcAft>
                <a:spcPts val="600"/>
              </a:spcAft>
            </a:pPr>
            <a:r>
              <a:rPr lang="en-US" dirty="0"/>
              <a:t>Sales tax funding facilitates local delivery.</a:t>
            </a:r>
          </a:p>
          <a:p>
            <a:pPr>
              <a:spcAft>
                <a:spcPts val="600"/>
              </a:spcAft>
            </a:pPr>
            <a:r>
              <a:rPr lang="en-US" altLang="en-US" dirty="0"/>
              <a:t>Local sales tax investments include improvements and maintenance for:</a:t>
            </a:r>
          </a:p>
          <a:p>
            <a:pPr marL="171431" indent="-171431">
              <a:spcAft>
                <a:spcPts val="300"/>
              </a:spcAft>
              <a:buFont typeface="Arial" panose="020B0604020202020204" pitchFamily="34" charset="0"/>
              <a:buChar char="•"/>
            </a:pPr>
            <a:r>
              <a:rPr lang="en-US" altLang="en-US" dirty="0"/>
              <a:t>Roadway reconstruction</a:t>
            </a:r>
          </a:p>
          <a:p>
            <a:pPr marL="171431" indent="-171431">
              <a:spcAft>
                <a:spcPts val="300"/>
              </a:spcAft>
              <a:buFont typeface="Arial" panose="020B0604020202020204" pitchFamily="34" charset="0"/>
              <a:buChar char="•"/>
            </a:pPr>
            <a:r>
              <a:rPr lang="en-US" altLang="en-US" dirty="0"/>
              <a:t>Ongoing pavement rehabilitation</a:t>
            </a:r>
          </a:p>
          <a:p>
            <a:pPr marL="171431" indent="-171431">
              <a:spcAft>
                <a:spcPts val="300"/>
              </a:spcAft>
              <a:buFont typeface="Arial" panose="020B0604020202020204" pitchFamily="34" charset="0"/>
              <a:buChar char="•"/>
            </a:pPr>
            <a:r>
              <a:rPr lang="en-US" altLang="en-US" dirty="0"/>
              <a:t>Construction of bicycle/pedestrian paths</a:t>
            </a:r>
          </a:p>
          <a:p>
            <a:pPr marL="171431" indent="-171431">
              <a:spcAft>
                <a:spcPts val="300"/>
              </a:spcAft>
              <a:buFont typeface="Arial" panose="020B0604020202020204" pitchFamily="34" charset="0"/>
              <a:buChar char="•"/>
            </a:pPr>
            <a:r>
              <a:rPr lang="en-US" altLang="en-US" dirty="0"/>
              <a:t>Senior and disabled transportation</a:t>
            </a:r>
          </a:p>
          <a:p>
            <a:pPr marL="171431" indent="-171431">
              <a:spcAft>
                <a:spcPts val="600"/>
              </a:spcAft>
              <a:buFont typeface="Arial" panose="020B0604020202020204" pitchFamily="34" charset="0"/>
              <a:buChar char="•"/>
            </a:pPr>
            <a:r>
              <a:rPr lang="en-US" dirty="0"/>
              <a:t>Transit operations</a:t>
            </a:r>
          </a:p>
          <a:p>
            <a:endParaRPr lang="en-US" dirty="0"/>
          </a:p>
          <a:p>
            <a:pPr>
              <a:lnSpc>
                <a:spcPct val="110000"/>
              </a:lnSpc>
            </a:pPr>
            <a:r>
              <a:rPr lang="en-US" b="1" dirty="0"/>
              <a:t>NEXT SLIDE</a:t>
            </a:r>
            <a:endParaRPr lang="en-US" dirty="0"/>
          </a:p>
          <a:p>
            <a:pPr>
              <a:spcAft>
                <a:spcPts val="600"/>
              </a:spcAft>
            </a:pPr>
            <a:endParaRPr lang="en-US" dirty="0"/>
          </a:p>
        </p:txBody>
      </p:sp>
    </p:spTree>
    <p:extLst>
      <p:ext uri="{BB962C8B-B14F-4D97-AF65-F5344CB8AC3E}">
        <p14:creationId xmlns:p14="http://schemas.microsoft.com/office/powerpoint/2010/main" val="3936790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xfrm>
            <a:off x="922338" y="822325"/>
            <a:ext cx="5184775" cy="2917825"/>
          </a:xfrm>
          <a:ln/>
        </p:spPr>
      </p:sp>
      <p:sp>
        <p:nvSpPr>
          <p:cNvPr id="14339" name="Rectangle 3"/>
          <p:cNvSpPr>
            <a:spLocks noGrp="1" noChangeArrowheads="1"/>
          </p:cNvSpPr>
          <p:nvPr>
            <p:ph type="body" idx="1"/>
          </p:nvPr>
        </p:nvSpPr>
        <p:spPr>
          <a:xfrm>
            <a:off x="703263" y="3977640"/>
            <a:ext cx="5619750" cy="4189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0" hangingPunct="0">
              <a:spcAft>
                <a:spcPts val="600"/>
              </a:spcAft>
            </a:pPr>
            <a:r>
              <a:rPr lang="en-US" dirty="0"/>
              <a:t>Senate Bill 1 is a landmark funding program that:</a:t>
            </a:r>
          </a:p>
          <a:p>
            <a:pPr marL="161370" indent="-161370" algn="just" eaLnBrk="0" hangingPunct="0">
              <a:spcAft>
                <a:spcPts val="300"/>
              </a:spcAft>
              <a:buFont typeface="Arial" panose="020B0604020202020204" pitchFamily="34" charset="0"/>
              <a:buChar char="•"/>
            </a:pPr>
            <a:r>
              <a:rPr lang="en-US" dirty="0"/>
              <a:t>Invests ~$5.4 billion annually in state and local roads, public transit and active transportation programs</a:t>
            </a:r>
          </a:p>
          <a:p>
            <a:pPr marL="159889" indent="-159889">
              <a:spcAft>
                <a:spcPts val="300"/>
              </a:spcAft>
              <a:buFont typeface="Arial" panose="020B0604020202020204" pitchFamily="34" charset="0"/>
              <a:buChar char="•"/>
            </a:pPr>
            <a:r>
              <a:rPr lang="en-US" dirty="0"/>
              <a:t>Addresses a backlog of repairs, upgrades and safety needs on local streets and roads</a:t>
            </a:r>
          </a:p>
          <a:p>
            <a:pPr marL="159889" indent="-159889">
              <a:spcAft>
                <a:spcPts val="300"/>
              </a:spcAft>
              <a:buFont typeface="Arial" panose="020B0604020202020204" pitchFamily="34" charset="0"/>
              <a:buChar char="•"/>
            </a:pPr>
            <a:r>
              <a:rPr lang="en-US" dirty="0"/>
              <a:t>Accelerates delivery of projects</a:t>
            </a:r>
          </a:p>
          <a:p>
            <a:pPr marL="159889" indent="-159889">
              <a:spcAft>
                <a:spcPts val="300"/>
              </a:spcAft>
              <a:buFont typeface="Arial" panose="020B0604020202020204" pitchFamily="34" charset="0"/>
              <a:buChar char="•"/>
            </a:pPr>
            <a:r>
              <a:rPr lang="en-US" dirty="0"/>
              <a:t>And importantly, its funds are constitutionally protected by Assembly Constitutional Amendment No. 5 (ACA 5) that safeguards new dollars for transportation use only</a:t>
            </a:r>
          </a:p>
          <a:p>
            <a:endParaRPr lang="en-US" b="1" dirty="0"/>
          </a:p>
          <a:p>
            <a:r>
              <a:rPr lang="en-US" b="1" dirty="0"/>
              <a:t>NEXT SLIDE</a:t>
            </a:r>
          </a:p>
          <a:p>
            <a:pPr eaLnBrk="0" hangingPunct="0"/>
            <a:endParaRPr lang="en-US" dirty="0"/>
          </a:p>
          <a:p>
            <a:pPr eaLnBrk="0" hangingPunct="0"/>
            <a:endParaRPr lang="en-US" dirty="0"/>
          </a:p>
        </p:txBody>
      </p:sp>
    </p:spTree>
    <p:extLst>
      <p:ext uri="{BB962C8B-B14F-4D97-AF65-F5344CB8AC3E}">
        <p14:creationId xmlns:p14="http://schemas.microsoft.com/office/powerpoint/2010/main" val="1747541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xfrm>
            <a:off x="922338" y="822325"/>
            <a:ext cx="5184775" cy="2917825"/>
          </a:xfrm>
          <a:ln/>
        </p:spPr>
      </p:sp>
      <p:sp>
        <p:nvSpPr>
          <p:cNvPr id="14339" name="Rectangle 3"/>
          <p:cNvSpPr>
            <a:spLocks noGrp="1" noChangeArrowheads="1"/>
          </p:cNvSpPr>
          <p:nvPr>
            <p:ph type="body" idx="1"/>
          </p:nvPr>
        </p:nvSpPr>
        <p:spPr>
          <a:xfrm>
            <a:off x="703263" y="3977640"/>
            <a:ext cx="5619750" cy="4189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204">
              <a:spcAft>
                <a:spcPts val="600"/>
              </a:spcAft>
              <a:defRPr/>
            </a:pPr>
            <a:r>
              <a:rPr lang="en-US" dirty="0"/>
              <a:t>SB 1 funding closes the funding gap for our highway projects on every interstate in Alameda County.</a:t>
            </a:r>
          </a:p>
          <a:p>
            <a:pPr marL="171431" indent="-171431" defTabSz="914204">
              <a:spcAft>
                <a:spcPts val="300"/>
              </a:spcAft>
              <a:buFont typeface="Arial" panose="020B0604020202020204" pitchFamily="34" charset="0"/>
              <a:buChar char="•"/>
              <a:defRPr/>
            </a:pPr>
            <a:r>
              <a:rPr lang="en-US" dirty="0"/>
              <a:t>Transit (BART cars, AC Transit buses and services, LAVTA and Union City Transit services, and ferry expansion) and intercity rail</a:t>
            </a:r>
          </a:p>
          <a:p>
            <a:pPr marL="171431" indent="-171431" defTabSz="914204">
              <a:spcAft>
                <a:spcPts val="300"/>
              </a:spcAft>
              <a:buFont typeface="Arial" panose="020B0604020202020204" pitchFamily="34" charset="0"/>
              <a:buChar char="•"/>
              <a:defRPr/>
            </a:pPr>
            <a:r>
              <a:rPr lang="en-US" dirty="0"/>
              <a:t>Goods movement for rail safety and port efficiency projects</a:t>
            </a:r>
          </a:p>
          <a:p>
            <a:pPr marL="171431" indent="-171431" defTabSz="914204">
              <a:spcAft>
                <a:spcPts val="300"/>
              </a:spcAft>
              <a:buFont typeface="Arial" panose="020B0604020202020204" pitchFamily="34" charset="0"/>
              <a:buChar char="•"/>
              <a:defRPr/>
            </a:pPr>
            <a:r>
              <a:rPr lang="en-US" dirty="0"/>
              <a:t>Community investments in bikeways, multimodal arterials for pedestrian safety, express transit services, and </a:t>
            </a:r>
          </a:p>
          <a:p>
            <a:pPr marL="171431" indent="-171431" defTabSz="914204">
              <a:spcAft>
                <a:spcPts val="300"/>
              </a:spcAft>
              <a:buFont typeface="Arial" panose="020B0604020202020204" pitchFamily="34" charset="0"/>
              <a:buChar char="•"/>
              <a:defRPr/>
            </a:pPr>
            <a:r>
              <a:rPr lang="en-US" dirty="0"/>
              <a:t>Local roadway improvements</a:t>
            </a:r>
            <a:endParaRPr lang="en-US" sz="1100" dirty="0"/>
          </a:p>
          <a:p>
            <a:endParaRPr lang="en-US" b="1" dirty="0"/>
          </a:p>
          <a:p>
            <a:r>
              <a:rPr lang="en-US" b="1" dirty="0"/>
              <a:t>NEXT SLIDE</a:t>
            </a:r>
          </a:p>
          <a:p>
            <a:pPr eaLnBrk="0" hangingPunct="0"/>
            <a:endParaRPr lang="en-US" dirty="0"/>
          </a:p>
          <a:p>
            <a:pPr eaLnBrk="0" hangingPunct="0"/>
            <a:endParaRPr lang="en-US" dirty="0"/>
          </a:p>
        </p:txBody>
      </p:sp>
    </p:spTree>
    <p:extLst>
      <p:ext uri="{BB962C8B-B14F-4D97-AF65-F5344CB8AC3E}">
        <p14:creationId xmlns:p14="http://schemas.microsoft.com/office/powerpoint/2010/main" val="3044186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xfrm>
            <a:off x="1638300" y="698500"/>
            <a:ext cx="3889375" cy="2189163"/>
          </a:xfrm>
          <a:ln/>
        </p:spPr>
      </p:sp>
      <p:sp>
        <p:nvSpPr>
          <p:cNvPr id="14339" name="Rectangle 3"/>
          <p:cNvSpPr>
            <a:spLocks noGrp="1" noChangeArrowheads="1"/>
          </p:cNvSpPr>
          <p:nvPr>
            <p:ph type="body" idx="1"/>
          </p:nvPr>
        </p:nvSpPr>
        <p:spPr>
          <a:xfrm>
            <a:off x="703262" y="3063834"/>
            <a:ext cx="5970670" cy="58664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02" eaLnBrk="0" hangingPunct="0">
              <a:spcAft>
                <a:spcPts val="1200"/>
              </a:spcAft>
              <a:defRPr/>
            </a:pPr>
            <a:r>
              <a:rPr lang="en-US" sz="1100" dirty="0"/>
              <a:t>Alameda County has already seen </a:t>
            </a:r>
            <a:r>
              <a:rPr lang="en-US" sz="1100" b="1" dirty="0"/>
              <a:t>over $350 M in new funding from SB 1 </a:t>
            </a:r>
            <a:r>
              <a:rPr lang="en-US" sz="1100" dirty="0"/>
              <a:t>for roads, transit, goods movement and intercity rail.</a:t>
            </a:r>
          </a:p>
          <a:p>
            <a:pPr eaLnBrk="0" hangingPunct="0">
              <a:spcAft>
                <a:spcPts val="1200"/>
              </a:spcAft>
            </a:pPr>
            <a:r>
              <a:rPr lang="en-US" sz="1100" dirty="0"/>
              <a:t>On May 16th of this year, Alameda CTC was </a:t>
            </a:r>
            <a:r>
              <a:rPr lang="en-US" sz="1100" b="1" dirty="0"/>
              <a:t>awarded $187.4 M </a:t>
            </a:r>
            <a:r>
              <a:rPr lang="en-US" sz="1100" dirty="0"/>
              <a:t>for several projects proposed by Alameda CTC and partners that are in the Alameda County Rail Strategy, a project that I will detail a bit later in this presentation.</a:t>
            </a:r>
          </a:p>
          <a:p>
            <a:r>
              <a:rPr lang="en-US" sz="1100" dirty="0"/>
              <a:t>Additionally, </a:t>
            </a:r>
          </a:p>
          <a:p>
            <a:r>
              <a:rPr lang="en-US" sz="1100" b="1" dirty="0"/>
              <a:t>Quiet Zone Safety Engineering Measures</a:t>
            </a:r>
          </a:p>
          <a:p>
            <a:pPr lvl="1"/>
            <a:r>
              <a:rPr lang="en-US" sz="1100" b="1" dirty="0"/>
              <a:t>$4.2 M: </a:t>
            </a:r>
            <a:r>
              <a:rPr lang="en-US" sz="1100" dirty="0"/>
              <a:t>sponsored by the City of Emeryville</a:t>
            </a:r>
            <a:endParaRPr lang="en-US" sz="1100" b="1" dirty="0"/>
          </a:p>
          <a:p>
            <a:r>
              <a:rPr lang="en-US" sz="1100" b="1" dirty="0"/>
              <a:t>Local Partnership Program</a:t>
            </a:r>
          </a:p>
          <a:p>
            <a:pPr lvl="1"/>
            <a:r>
              <a:rPr lang="en-US" sz="1100" b="1" dirty="0"/>
              <a:t>$7.9 M: </a:t>
            </a:r>
            <a:r>
              <a:rPr lang="en-US" sz="1100" dirty="0"/>
              <a:t>7th Street Grade Separation Project (formulaic funding in March 2018)</a:t>
            </a:r>
            <a:endParaRPr lang="en-US" sz="1100" b="1" dirty="0"/>
          </a:p>
          <a:p>
            <a:r>
              <a:rPr lang="en-US" sz="1100" b="1" dirty="0"/>
              <a:t>Transit and Intercity Rail Capital Program</a:t>
            </a:r>
          </a:p>
          <a:p>
            <a:pPr lvl="1"/>
            <a:r>
              <a:rPr lang="en-US" sz="1100" b="1" dirty="0"/>
              <a:t>$80.0 M:</a:t>
            </a:r>
            <a:r>
              <a:rPr lang="en-US" sz="1100" dirty="0"/>
              <a:t> </a:t>
            </a:r>
            <a:r>
              <a:rPr lang="en-US" sz="1100" b="1" dirty="0"/>
              <a:t>Capital Corridor Joint Powers Authority </a:t>
            </a:r>
            <a:r>
              <a:rPr lang="en-US" sz="1100" dirty="0"/>
              <a:t>for the Northern California Corridor Enhancement Program to increase ridership by moving trains 10-15 minutes faster in congested corridor through Oakland Coliseum to San Jose</a:t>
            </a:r>
          </a:p>
          <a:p>
            <a:pPr eaLnBrk="0" hangingPunct="0">
              <a:spcAft>
                <a:spcPts val="600"/>
              </a:spcAft>
            </a:pPr>
            <a:r>
              <a:rPr lang="en-US" sz="400" b="1" dirty="0"/>
              <a:t>_____________________________________</a:t>
            </a:r>
          </a:p>
          <a:p>
            <a:pPr eaLnBrk="0" hangingPunct="0">
              <a:spcAft>
                <a:spcPts val="400"/>
              </a:spcAft>
            </a:pPr>
            <a:r>
              <a:rPr lang="en-US" sz="1100" b="1" dirty="0"/>
              <a:t>Bikeways</a:t>
            </a:r>
            <a:r>
              <a:rPr lang="en-US" sz="1100" dirty="0"/>
              <a:t> - such as the East Bay Greenway connecting Oakland to Hayward will give bicyclists safe access to jobs, education, transit and other important destinations.</a:t>
            </a:r>
          </a:p>
          <a:p>
            <a:pPr eaLnBrk="0" hangingPunct="0">
              <a:spcAft>
                <a:spcPts val="400"/>
              </a:spcAft>
            </a:pPr>
            <a:r>
              <a:rPr lang="en-US" sz="1100" b="1" dirty="0"/>
              <a:t>Express lanes </a:t>
            </a:r>
            <a:r>
              <a:rPr lang="en-US" sz="1100" dirty="0"/>
              <a:t>- along I-580 and I-680 increase highway efficiency for commuters, transit and freight, using existing capacity to reduce congestion and improve air quality.</a:t>
            </a:r>
          </a:p>
          <a:p>
            <a:pPr eaLnBrk="0" hangingPunct="0">
              <a:spcAft>
                <a:spcPts val="400"/>
              </a:spcAft>
            </a:pPr>
            <a:r>
              <a:rPr lang="en-US" sz="1100" b="1" dirty="0"/>
              <a:t>Goods movement </a:t>
            </a:r>
            <a:r>
              <a:rPr lang="en-US" sz="1100" dirty="0"/>
              <a:t>- improvements in Alameda County can support jobs and local communities, supporting the Bay Area economy. </a:t>
            </a:r>
          </a:p>
          <a:p>
            <a:pPr eaLnBrk="0" hangingPunct="0">
              <a:spcAft>
                <a:spcPts val="400"/>
              </a:spcAft>
            </a:pPr>
            <a:r>
              <a:rPr lang="en-US" sz="1100" b="1" dirty="0"/>
              <a:t>Interchanges and highways </a:t>
            </a:r>
            <a:r>
              <a:rPr lang="en-US" sz="1100" dirty="0"/>
              <a:t>- provide critical connections throughout the county. I-80/Gilman Street and the I-80/Ashby Avenue interchange projects will improve navigation and traffic flow. </a:t>
            </a:r>
          </a:p>
          <a:p>
            <a:pPr eaLnBrk="0" hangingPunct="0">
              <a:spcAft>
                <a:spcPts val="400"/>
              </a:spcAft>
            </a:pPr>
            <a:r>
              <a:rPr lang="en-US" sz="1100" b="1" dirty="0"/>
              <a:t>Interregional rail services </a:t>
            </a:r>
            <a:r>
              <a:rPr lang="en-US" sz="1100" dirty="0"/>
              <a:t>- support freight and passenger services in Alameda County and </a:t>
            </a:r>
            <a:br>
              <a:rPr lang="en-US" sz="1100" dirty="0"/>
            </a:br>
            <a:r>
              <a:rPr lang="en-US" sz="1100" dirty="0"/>
              <a:t>Northern California.</a:t>
            </a:r>
          </a:p>
          <a:p>
            <a:pPr eaLnBrk="0" hangingPunct="0">
              <a:spcAft>
                <a:spcPts val="400"/>
              </a:spcAft>
            </a:pPr>
            <a:r>
              <a:rPr lang="en-US" sz="1100" b="1" spc="-20" dirty="0"/>
              <a:t>Multimodal arterial corridors </a:t>
            </a:r>
            <a:r>
              <a:rPr lang="en-US" sz="1100" spc="-20" dirty="0"/>
              <a:t>- planning underway for transit priority and bike/</a:t>
            </a:r>
            <a:r>
              <a:rPr lang="en-US" sz="1100" spc="-20" dirty="0" err="1"/>
              <a:t>ped</a:t>
            </a:r>
            <a:r>
              <a:rPr lang="en-US" sz="1100" spc="-20" dirty="0"/>
              <a:t> improvements will increase safety for all travelers, reduce travel conflicts and accommodate future growth.</a:t>
            </a:r>
          </a:p>
          <a:p>
            <a:pPr eaLnBrk="0" hangingPunct="0">
              <a:spcAft>
                <a:spcPts val="400"/>
              </a:spcAft>
            </a:pPr>
            <a:endParaRPr lang="en-US" sz="200" b="1" dirty="0"/>
          </a:p>
          <a:p>
            <a:endParaRPr lang="en-US" sz="1100" dirty="0"/>
          </a:p>
          <a:p>
            <a:pPr>
              <a:lnSpc>
                <a:spcPct val="110000"/>
              </a:lnSpc>
            </a:pPr>
            <a:r>
              <a:rPr lang="en-US" sz="1100" b="1" dirty="0"/>
              <a:t>NEXT SLIDE</a:t>
            </a:r>
            <a:endParaRPr lang="en-US" sz="1100" dirty="0"/>
          </a:p>
          <a:p>
            <a:pPr eaLnBrk="0" hangingPunct="0"/>
            <a:endParaRPr lang="en-US" sz="1100" dirty="0"/>
          </a:p>
          <a:p>
            <a:pPr eaLnBrk="0" hangingPunct="0"/>
            <a:endParaRPr lang="en-US" sz="1100" dirty="0"/>
          </a:p>
        </p:txBody>
      </p:sp>
    </p:spTree>
    <p:extLst>
      <p:ext uri="{BB962C8B-B14F-4D97-AF65-F5344CB8AC3E}">
        <p14:creationId xmlns:p14="http://schemas.microsoft.com/office/powerpoint/2010/main" val="165456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3925" y="822325"/>
            <a:ext cx="5184775" cy="2917825"/>
          </a:xfrm>
        </p:spPr>
      </p:sp>
      <p:sp>
        <p:nvSpPr>
          <p:cNvPr id="3" name="Notes Placeholder 2"/>
          <p:cNvSpPr>
            <a:spLocks noGrp="1"/>
          </p:cNvSpPr>
          <p:nvPr>
            <p:ph type="body" idx="1"/>
          </p:nvPr>
        </p:nvSpPr>
        <p:spPr/>
        <p:txBody>
          <a:bodyPr/>
          <a:lstStyle/>
          <a:p>
            <a:endParaRPr lang="en-US" dirty="0" smtClean="0"/>
          </a:p>
        </p:txBody>
      </p:sp>
    </p:spTree>
    <p:extLst>
      <p:ext uri="{BB962C8B-B14F-4D97-AF65-F5344CB8AC3E}">
        <p14:creationId xmlns:p14="http://schemas.microsoft.com/office/powerpoint/2010/main" val="3739769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822325"/>
            <a:ext cx="5181600" cy="2916238"/>
          </a:xfrm>
        </p:spPr>
      </p:sp>
      <p:sp>
        <p:nvSpPr>
          <p:cNvPr id="3" name="Notes Placeholder 2"/>
          <p:cNvSpPr>
            <a:spLocks noGrp="1"/>
          </p:cNvSpPr>
          <p:nvPr>
            <p:ph type="body" idx="1"/>
          </p:nvPr>
        </p:nvSpPr>
        <p:spPr>
          <a:xfrm>
            <a:off x="702628" y="3994497"/>
            <a:ext cx="5621020" cy="4583446"/>
          </a:xfrm>
        </p:spPr>
        <p:txBody>
          <a:bodyPr/>
          <a:lstStyle/>
          <a:p>
            <a:pPr marL="171413" indent="-171413">
              <a:spcAft>
                <a:spcPts val="600"/>
              </a:spcAft>
              <a:buFont typeface="Arial" panose="020B0604020202020204" pitchFamily="34" charset="0"/>
              <a:buChar char="•"/>
            </a:pPr>
            <a:r>
              <a:rPr lang="en-US" dirty="0"/>
              <a:t>SB 1 enables cities and counties to </a:t>
            </a:r>
            <a:r>
              <a:rPr lang="en-US" b="1" dirty="0"/>
              <a:t>address significant maintenance, rehabilitation and safety needs</a:t>
            </a:r>
            <a:r>
              <a:rPr lang="en-US" dirty="0"/>
              <a:t> on the local street and road system. </a:t>
            </a:r>
            <a:endParaRPr lang="en-US" sz="1100" dirty="0"/>
          </a:p>
          <a:p>
            <a:pPr marL="171413" indent="-171413">
              <a:spcAft>
                <a:spcPts val="600"/>
              </a:spcAft>
              <a:buFont typeface="Arial" panose="020B0604020202020204" pitchFamily="34" charset="0"/>
              <a:buChar char="•"/>
            </a:pPr>
            <a:r>
              <a:rPr lang="en-US" dirty="0"/>
              <a:t>SB 1 generates </a:t>
            </a:r>
            <a:r>
              <a:rPr lang="en-US" b="1" dirty="0"/>
              <a:t>over $5 B annually for state and local transportation improvements</a:t>
            </a:r>
            <a:r>
              <a:rPr lang="en-US" dirty="0"/>
              <a:t>. Cities and counties are slated to receive $1.5 B annually at full implementation of </a:t>
            </a:r>
            <a:br>
              <a:rPr lang="en-US" dirty="0"/>
            </a:br>
            <a:r>
              <a:rPr lang="en-US" dirty="0"/>
              <a:t>SB 1 (in 2020). In Alameda County, this means over $40 M each year for pothole repairs, bridge safety, road maintenance, sidewalk improvements and traffic </a:t>
            </a:r>
            <a:br>
              <a:rPr lang="en-US" dirty="0"/>
            </a:br>
            <a:r>
              <a:rPr lang="en-US" dirty="0"/>
              <a:t>signal modernization.</a:t>
            </a:r>
            <a:endParaRPr lang="en-US" sz="1100" dirty="0"/>
          </a:p>
          <a:p>
            <a:pPr marL="171413" indent="-171413">
              <a:spcAft>
                <a:spcPts val="600"/>
              </a:spcAft>
              <a:buFont typeface="Arial" panose="020B0604020202020204" pitchFamily="34" charset="0"/>
              <a:buChar char="•"/>
            </a:pPr>
            <a:r>
              <a:rPr lang="en-US" dirty="0"/>
              <a:t>SB 1 provides </a:t>
            </a:r>
            <a:r>
              <a:rPr lang="en-US" b="1" dirty="0"/>
              <a:t>funding for every community</a:t>
            </a:r>
            <a:r>
              <a:rPr lang="en-US" dirty="0"/>
              <a:t> to rehabilitate, repair, and maintain local streets and roads, make critical, life-saving safety improvements, repair and replace aging bridges and culverts, reduce congestion and increase mobility options including bicycle and pedestrian facilities. On top of that, Caltrans will receive </a:t>
            </a:r>
            <a:br>
              <a:rPr lang="en-US" dirty="0"/>
            </a:br>
            <a:r>
              <a:rPr lang="en-US" dirty="0"/>
              <a:t>$1.5 B to repair freeways statewide. </a:t>
            </a:r>
            <a:endParaRPr lang="en-US" sz="1100" dirty="0"/>
          </a:p>
          <a:p>
            <a:pPr marL="628515" lvl="1" indent="-171413">
              <a:spcAft>
                <a:spcPts val="300"/>
              </a:spcAft>
              <a:buFont typeface="Arial" panose="020B0604020202020204" pitchFamily="34" charset="0"/>
              <a:buChar char="•"/>
            </a:pPr>
            <a:r>
              <a:rPr lang="en-US" dirty="0"/>
              <a:t>There are 96 projects in Alameda County that have been approved by the California Transportation Commission for construction in FY2018-19</a:t>
            </a:r>
          </a:p>
          <a:p>
            <a:pPr marL="1085665" lvl="2" indent="-171413">
              <a:spcAft>
                <a:spcPts val="300"/>
              </a:spcAft>
              <a:buFont typeface="Arial" panose="020B0604020202020204" pitchFamily="34" charset="0"/>
              <a:buChar char="•"/>
            </a:pPr>
            <a:r>
              <a:rPr lang="en-US" dirty="0"/>
              <a:t>87 city projects </a:t>
            </a:r>
          </a:p>
          <a:p>
            <a:pPr marL="1085665" lvl="2" indent="-171413">
              <a:spcAft>
                <a:spcPts val="600"/>
              </a:spcAft>
              <a:buFont typeface="Arial" panose="020B0604020202020204" pitchFamily="34" charset="0"/>
              <a:buChar char="•"/>
            </a:pPr>
            <a:r>
              <a:rPr lang="en-US" dirty="0"/>
              <a:t>9 county projects</a:t>
            </a:r>
            <a:endParaRPr lang="en-US" sz="1100" dirty="0"/>
          </a:p>
          <a:p>
            <a:pPr marL="628515" lvl="1" indent="-171413">
              <a:spcAft>
                <a:spcPts val="300"/>
              </a:spcAft>
              <a:buFont typeface="Arial" panose="020B0604020202020204" pitchFamily="34" charset="0"/>
              <a:buChar char="•"/>
            </a:pPr>
            <a:r>
              <a:rPr lang="en-US" dirty="0"/>
              <a:t>Collectively the jurisdictions in Alameda County will receive a 70% increase in NEW money each year, which is almost half a billion dollars in 10 years that will evaporate if SB 1 goes away.</a:t>
            </a:r>
            <a:endParaRPr lang="en-US" sz="1100" dirty="0"/>
          </a:p>
          <a:p>
            <a:pPr marL="628515" lvl="1" indent="-171413">
              <a:spcAft>
                <a:spcPts val="300"/>
              </a:spcAft>
              <a:buFont typeface="Arial" panose="020B0604020202020204" pitchFamily="34" charset="0"/>
              <a:buChar char="•"/>
            </a:pPr>
            <a:endParaRPr lang="en-US" sz="1100" dirty="0"/>
          </a:p>
          <a:p>
            <a:endParaRPr lang="en-US" b="1" dirty="0"/>
          </a:p>
          <a:p>
            <a:r>
              <a:rPr lang="en-US" b="1" dirty="0"/>
              <a:t>NEXT SLIDE</a:t>
            </a:r>
          </a:p>
          <a:p>
            <a:pPr marL="457102" lvl="1">
              <a:spcAft>
                <a:spcPts val="300"/>
              </a:spcAft>
            </a:pPr>
            <a:endParaRPr lang="en-US" dirty="0"/>
          </a:p>
        </p:txBody>
      </p:sp>
      <p:sp>
        <p:nvSpPr>
          <p:cNvPr id="6" name="Slide Number Placeholder 5"/>
          <p:cNvSpPr>
            <a:spLocks noGrp="1"/>
          </p:cNvSpPr>
          <p:nvPr>
            <p:ph type="sldNum" sz="quarter" idx="12"/>
          </p:nvPr>
        </p:nvSpPr>
        <p:spPr/>
        <p:txBody>
          <a:bodyPr/>
          <a:lstStyle/>
          <a:p>
            <a:fld id="{E4725687-F118-48AC-9ABD-4735163A5C79}" type="slidenum">
              <a:rPr lang="en-US" smtClean="0"/>
              <a:pPr/>
              <a:t>8</a:t>
            </a:fld>
            <a:endParaRPr lang="en-US"/>
          </a:p>
        </p:txBody>
      </p:sp>
    </p:spTree>
    <p:extLst>
      <p:ext uri="{BB962C8B-B14F-4D97-AF65-F5344CB8AC3E}">
        <p14:creationId xmlns:p14="http://schemas.microsoft.com/office/powerpoint/2010/main" val="3144514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xfrm>
            <a:off x="1247775" y="523875"/>
            <a:ext cx="4621213" cy="2600325"/>
          </a:xfrm>
          <a:ln/>
        </p:spPr>
      </p:sp>
      <p:sp>
        <p:nvSpPr>
          <p:cNvPr id="14339" name="Rectangle 3"/>
          <p:cNvSpPr>
            <a:spLocks noGrp="1" noChangeArrowheads="1"/>
          </p:cNvSpPr>
          <p:nvPr>
            <p:ph type="body" idx="1"/>
          </p:nvPr>
        </p:nvSpPr>
        <p:spPr>
          <a:xfrm>
            <a:off x="735356" y="3234520"/>
            <a:ext cx="5850838" cy="56105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Aft>
                <a:spcPts val="800"/>
              </a:spcAft>
            </a:pPr>
            <a:r>
              <a:rPr lang="en-US" sz="1100" dirty="0"/>
              <a:t>Additional transit operating funds allows service to continue or expand.</a:t>
            </a:r>
          </a:p>
          <a:p>
            <a:pPr eaLnBrk="0" hangingPunct="0">
              <a:spcAft>
                <a:spcPts val="800"/>
              </a:spcAft>
            </a:pPr>
            <a:r>
              <a:rPr lang="en-US" sz="1100" dirty="0"/>
              <a:t>State of Good Repair program allows transit agencies to not only repair their fleet, but their supporting infrastructure.</a:t>
            </a:r>
          </a:p>
          <a:p>
            <a:pPr eaLnBrk="0" hangingPunct="0">
              <a:spcAft>
                <a:spcPts val="800"/>
              </a:spcAft>
            </a:pPr>
            <a:r>
              <a:rPr lang="en-US" sz="1100" dirty="0"/>
              <a:t>More than $58 M is estimated in FY2018-19 for state transit funding for Alameda County transit operators including over $34 M per year in new transit operations and maintenance funding for Alameda County operators. Our transit operators will use the funds in several ways, for example:</a:t>
            </a:r>
          </a:p>
          <a:p>
            <a:pPr eaLnBrk="0" hangingPunct="0"/>
            <a:r>
              <a:rPr lang="en-US" sz="1100" b="1" dirty="0"/>
              <a:t>AC Transit </a:t>
            </a:r>
          </a:p>
          <a:p>
            <a:pPr marL="171431" indent="-171431" eaLnBrk="0" hangingPunct="0">
              <a:buFont typeface="Arial" panose="020B0604020202020204" pitchFamily="34" charset="0"/>
              <a:buChar char="•"/>
            </a:pPr>
            <a:r>
              <a:rPr lang="en-US" sz="1100" dirty="0"/>
              <a:t>Modernize service and upgrade transit facilities</a:t>
            </a:r>
          </a:p>
          <a:p>
            <a:pPr marL="171431" indent="-171431" eaLnBrk="0" hangingPunct="0">
              <a:buFont typeface="Arial" panose="020B0604020202020204" pitchFamily="34" charset="0"/>
              <a:buChar char="•"/>
            </a:pPr>
            <a:r>
              <a:rPr lang="en-US" sz="1100" dirty="0"/>
              <a:t>Replace diesel-powered buses with low or zero-emission buses</a:t>
            </a:r>
          </a:p>
          <a:p>
            <a:pPr marL="171431" indent="-171431" eaLnBrk="0" hangingPunct="0">
              <a:buFont typeface="Arial" panose="020B0604020202020204" pitchFamily="34" charset="0"/>
              <a:buChar char="•"/>
            </a:pPr>
            <a:r>
              <a:rPr lang="en-US" sz="1100" dirty="0"/>
              <a:t>Rehabilitate customer service center</a:t>
            </a:r>
          </a:p>
          <a:p>
            <a:pPr marL="171431" indent="-171431" eaLnBrk="0" hangingPunct="0">
              <a:spcAft>
                <a:spcPts val="800"/>
              </a:spcAft>
              <a:buFont typeface="Arial" panose="020B0604020202020204" pitchFamily="34" charset="0"/>
              <a:buChar char="•"/>
            </a:pPr>
            <a:r>
              <a:rPr lang="en-US" sz="1100" b="1" dirty="0"/>
              <a:t>AC Transit was awarded $29 M in SB 1 funds in May to purchase hybrid buses </a:t>
            </a:r>
          </a:p>
          <a:p>
            <a:pPr eaLnBrk="0" hangingPunct="0"/>
            <a:r>
              <a:rPr lang="en-US" sz="1100" b="1" dirty="0"/>
              <a:t>BART</a:t>
            </a:r>
          </a:p>
          <a:p>
            <a:pPr marL="171431" indent="-171431" eaLnBrk="0" hangingPunct="0">
              <a:buFont typeface="Arial" panose="020B0604020202020204" pitchFamily="34" charset="0"/>
              <a:buChar char="•"/>
            </a:pPr>
            <a:r>
              <a:rPr lang="en-US" sz="1100" dirty="0"/>
              <a:t>Upgrading and updating its nearly half-century old infrastructure, and run longer trains more frequently into San Francisco, increasing capacity by 40%.</a:t>
            </a:r>
          </a:p>
          <a:p>
            <a:pPr marL="171431" indent="-171431" eaLnBrk="0" hangingPunct="0">
              <a:buFont typeface="Arial" panose="020B0604020202020204" pitchFamily="34" charset="0"/>
              <a:buChar char="•"/>
            </a:pPr>
            <a:r>
              <a:rPr lang="en-US" sz="1100" dirty="0"/>
              <a:t>Purchase new Fleet of the Future rail cars, modernization of BART’s train control system and the expansion of the modernized maintenance facility in Hayward.</a:t>
            </a:r>
          </a:p>
          <a:p>
            <a:pPr marL="171431" indent="-171431">
              <a:buFont typeface="Arial" panose="020B0604020202020204" pitchFamily="34" charset="0"/>
              <a:buChar char="•"/>
            </a:pPr>
            <a:r>
              <a:rPr lang="en-US" sz="1100" dirty="0"/>
              <a:t>BART-to-Silicon Valley to extend service into San Jose and Santa Clara. </a:t>
            </a:r>
          </a:p>
          <a:p>
            <a:pPr marL="171431" indent="-171431">
              <a:spcAft>
                <a:spcPts val="800"/>
              </a:spcAft>
              <a:buFont typeface="Arial" panose="020B0604020202020204" pitchFamily="34" charset="0"/>
              <a:buChar char="•"/>
            </a:pPr>
            <a:r>
              <a:rPr lang="en-US" sz="1100" b="1" dirty="0"/>
              <a:t>BART was awarded funding for these projects in May and more than half of that funding would be lost if SB 1 is repealed</a:t>
            </a:r>
            <a:endParaRPr lang="en-US" sz="1100" dirty="0"/>
          </a:p>
          <a:p>
            <a:pPr lvl="0"/>
            <a:r>
              <a:rPr lang="en-US" sz="1100" b="1" dirty="0"/>
              <a:t>LAVTA</a:t>
            </a:r>
          </a:p>
          <a:p>
            <a:pPr marL="171431" indent="-171431">
              <a:buFont typeface="Arial" panose="020B0604020202020204" pitchFamily="34" charset="0"/>
              <a:buChar char="•"/>
            </a:pPr>
            <a:r>
              <a:rPr lang="en-US" sz="1100" dirty="0"/>
              <a:t>Bus stop improvements throughout the service area</a:t>
            </a:r>
          </a:p>
          <a:p>
            <a:pPr marL="171431" indent="-171431">
              <a:buFont typeface="Arial" panose="020B0604020202020204" pitchFamily="34" charset="0"/>
              <a:buChar char="•"/>
            </a:pPr>
            <a:r>
              <a:rPr lang="en-US" sz="1100" dirty="0"/>
              <a:t>Improving the customer-service experience at transit hubs</a:t>
            </a:r>
          </a:p>
          <a:p>
            <a:pPr marL="171431" indent="-171431">
              <a:buFont typeface="Arial" panose="020B0604020202020204" pitchFamily="34" charset="0"/>
              <a:buChar char="•"/>
            </a:pPr>
            <a:r>
              <a:rPr lang="en-US" sz="1100" dirty="0"/>
              <a:t>Maintaining bus service in lower-income communities</a:t>
            </a:r>
          </a:p>
          <a:p>
            <a:pPr marL="171431" indent="-171431">
              <a:spcAft>
                <a:spcPts val="800"/>
              </a:spcAft>
              <a:buFont typeface="Arial" panose="020B0604020202020204" pitchFamily="34" charset="0"/>
              <a:buChar char="•"/>
            </a:pPr>
            <a:r>
              <a:rPr lang="en-US" sz="1100" b="1" dirty="0"/>
              <a:t>LAVTA was awarded over $20 M for a Dublin/Pleasanton Capacity Improvement and Congestion Reduction Program</a:t>
            </a:r>
          </a:p>
          <a:p>
            <a:endParaRPr lang="en-US" sz="1100" b="1" dirty="0"/>
          </a:p>
          <a:p>
            <a:r>
              <a:rPr lang="en-US" sz="1100" b="1" dirty="0"/>
              <a:t>NEXT SLIDE</a:t>
            </a:r>
          </a:p>
          <a:p>
            <a:pPr eaLnBrk="0" hangingPunct="0">
              <a:spcAft>
                <a:spcPts val="800"/>
              </a:spcAft>
            </a:pPr>
            <a:endParaRPr lang="en-US" sz="1100" b="1" dirty="0"/>
          </a:p>
        </p:txBody>
      </p:sp>
      <p:sp>
        <p:nvSpPr>
          <p:cNvPr id="4" name="Slide Number Placeholder 3"/>
          <p:cNvSpPr>
            <a:spLocks noGrp="1"/>
          </p:cNvSpPr>
          <p:nvPr>
            <p:ph type="sldNum" sz="quarter" idx="12"/>
          </p:nvPr>
        </p:nvSpPr>
        <p:spPr/>
        <p:txBody>
          <a:bodyPr/>
          <a:lstStyle/>
          <a:p>
            <a:fld id="{E4725687-F118-48AC-9ABD-4735163A5C79}" type="slidenum">
              <a:rPr lang="en-US" smtClean="0"/>
              <a:pPr/>
              <a:t>9</a:t>
            </a:fld>
            <a:endParaRPr lang="en-US"/>
          </a:p>
        </p:txBody>
      </p:sp>
    </p:spTree>
    <p:extLst>
      <p:ext uri="{BB962C8B-B14F-4D97-AF65-F5344CB8AC3E}">
        <p14:creationId xmlns:p14="http://schemas.microsoft.com/office/powerpoint/2010/main" val="3585966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Obj" preserve="1">
  <p:cSld name="Section Header">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54" y="-1315"/>
            <a:ext cx="7474688" cy="6028660"/>
          </a:xfrm>
        </p:spPr>
        <p:txBody>
          <a:bodyPr/>
          <a:lstStyle>
            <a:lvl1pPr marL="0" indent="0">
              <a:buNone/>
              <a:defRPr/>
            </a:lvl1pPr>
          </a:lstStyle>
          <a:p>
            <a:pPr lvl="0"/>
            <a:r>
              <a:rPr lang="en-US" dirty="0" smtClean="0"/>
              <a:t>Click to fill shape with photo</a:t>
            </a:r>
            <a:endParaRPr lang="en-US" dirty="0"/>
          </a:p>
        </p:txBody>
      </p:sp>
      <p:sp>
        <p:nvSpPr>
          <p:cNvPr id="8" name="Rectangle 7"/>
          <p:cNvSpPr/>
          <p:nvPr userDrawn="1"/>
        </p:nvSpPr>
        <p:spPr>
          <a:xfrm>
            <a:off x="0" y="413983"/>
            <a:ext cx="7483044" cy="1184001"/>
          </a:xfrm>
          <a:prstGeom prst="rect">
            <a:avLst/>
          </a:prstGeom>
          <a:solidFill>
            <a:schemeClr val="bg1">
              <a:alpha val="67000"/>
            </a:schemeClr>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endParaRPr lang="en-US" dirty="0"/>
          </a:p>
        </p:txBody>
      </p:sp>
      <p:sp>
        <p:nvSpPr>
          <p:cNvPr id="2" name="Title 1"/>
          <p:cNvSpPr>
            <a:spLocks noGrp="1"/>
          </p:cNvSpPr>
          <p:nvPr>
            <p:ph type="title"/>
          </p:nvPr>
        </p:nvSpPr>
        <p:spPr>
          <a:xfrm>
            <a:off x="1" y="480919"/>
            <a:ext cx="7466332" cy="1050128"/>
          </a:xfrm>
        </p:spPr>
        <p:txBody>
          <a:bodyPr>
            <a:normAutofit/>
          </a:bodyPr>
          <a:lstStyle>
            <a:lvl1pPr algn="ctr">
              <a:defRPr sz="4000"/>
            </a:lvl1pPr>
          </a:lstStyle>
          <a:p>
            <a:r>
              <a:rPr lang="en-US" dirty="0" smtClean="0"/>
              <a:t>Click to edit Master title style</a:t>
            </a:r>
            <a:endParaRPr lang="en-US" dirty="0"/>
          </a:p>
        </p:txBody>
      </p:sp>
      <p:sp>
        <p:nvSpPr>
          <p:cNvPr id="4" name="Content Placeholder 3"/>
          <p:cNvSpPr>
            <a:spLocks noGrp="1"/>
          </p:cNvSpPr>
          <p:nvPr>
            <p:ph sz="half" idx="2"/>
          </p:nvPr>
        </p:nvSpPr>
        <p:spPr>
          <a:xfrm>
            <a:off x="7666074" y="480919"/>
            <a:ext cx="4219353" cy="5547741"/>
          </a:xfrm>
        </p:spPr>
        <p:txBody>
          <a:bodyPr/>
          <a:lstStyle>
            <a:lvl1pP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9" name="Straight Connector 8"/>
          <p:cNvCxnSpPr/>
          <p:nvPr userDrawn="1"/>
        </p:nvCxnSpPr>
        <p:spPr>
          <a:xfrm>
            <a:off x="7474688" y="-195761"/>
            <a:ext cx="0" cy="6223106"/>
          </a:xfrm>
          <a:prstGeom prst="line">
            <a:avLst/>
          </a:prstGeom>
          <a:ln w="19050">
            <a:solidFill>
              <a:srgbClr val="0069A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832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9408016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4519" y="172613"/>
            <a:ext cx="10926234" cy="1325563"/>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4519" y="1923803"/>
            <a:ext cx="10926234" cy="4060648"/>
          </a:xfrm>
        </p:spPr>
        <p:txBody>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3"/>
          </p:nvPr>
        </p:nvSpPr>
        <p:spPr>
          <a:xfrm>
            <a:off x="684519" y="1189651"/>
            <a:ext cx="10926234" cy="454437"/>
          </a:xfrm>
          <a:effectLst/>
        </p:spPr>
        <p:txBody>
          <a:bodyPr>
            <a:noAutofit/>
          </a:bodyPr>
          <a:lstStyle>
            <a:lvl1pPr marL="0" indent="0">
              <a:buFontTx/>
              <a:buNone/>
              <a:defRPr sz="2200" b="1"/>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232624248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365125"/>
            <a:ext cx="10903688"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85800" y="1681163"/>
            <a:ext cx="54917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0" y="2505075"/>
            <a:ext cx="5491716" cy="35088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305107" y="1681163"/>
            <a:ext cx="528420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305107" y="2505075"/>
            <a:ext cx="5284207" cy="35088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0948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Section Header">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463516" y="0"/>
            <a:ext cx="3728484" cy="6028660"/>
          </a:xfrm>
        </p:spPr>
        <p:txBody>
          <a:bodyPr/>
          <a:lstStyle>
            <a:lvl1pPr marL="0" indent="0">
              <a:buNone/>
              <a:defRPr/>
            </a:lvl1pPr>
          </a:lstStyle>
          <a:p>
            <a:pPr lvl="0"/>
            <a:r>
              <a:rPr lang="en-US" dirty="0" smtClean="0"/>
              <a:t>Click to edit Photo</a:t>
            </a:r>
            <a:endParaRPr lang="en-US" dirty="0"/>
          </a:p>
        </p:txBody>
      </p:sp>
      <p:sp>
        <p:nvSpPr>
          <p:cNvPr id="2" name="Title 1"/>
          <p:cNvSpPr>
            <a:spLocks noGrp="1"/>
          </p:cNvSpPr>
          <p:nvPr>
            <p:ph type="title"/>
          </p:nvPr>
        </p:nvSpPr>
        <p:spPr>
          <a:xfrm>
            <a:off x="772633" y="173736"/>
            <a:ext cx="7484045" cy="1325880"/>
          </a:xfrm>
        </p:spPr>
        <p:txBody>
          <a:bodyPr>
            <a:normAutofit/>
          </a:bodyPr>
          <a:lstStyle>
            <a:lvl1pPr algn="l">
              <a:defRPr sz="4000"/>
            </a:lvl1pPr>
          </a:lstStyle>
          <a:p>
            <a:r>
              <a:rPr lang="en-US" dirty="0" smtClean="0"/>
              <a:t>Click to edit Master title style</a:t>
            </a:r>
            <a:endParaRPr lang="en-US" dirty="0"/>
          </a:p>
        </p:txBody>
      </p:sp>
      <p:sp>
        <p:nvSpPr>
          <p:cNvPr id="4" name="Content Placeholder 3"/>
          <p:cNvSpPr>
            <a:spLocks noGrp="1"/>
          </p:cNvSpPr>
          <p:nvPr>
            <p:ph sz="half" idx="2"/>
          </p:nvPr>
        </p:nvSpPr>
        <p:spPr>
          <a:xfrm>
            <a:off x="772633" y="1531047"/>
            <a:ext cx="7487093" cy="4497613"/>
          </a:xfrm>
        </p:spPr>
        <p:txBody>
          <a:bodyPr/>
          <a:lstStyle>
            <a:lvl1pP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2197077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0" y="1"/>
            <a:ext cx="12192000" cy="60286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here to edit photo</a:t>
            </a:r>
            <a:endParaRPr lang="en-US" dirty="0"/>
          </a:p>
        </p:txBody>
      </p:sp>
    </p:spTree>
    <p:extLst>
      <p:ext uri="{BB962C8B-B14F-4D97-AF65-F5344CB8AC3E}">
        <p14:creationId xmlns:p14="http://schemas.microsoft.com/office/powerpoint/2010/main" val="2594510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p:nvPr userDrawn="1"/>
        </p:nvSpPr>
        <p:spPr>
          <a:xfrm>
            <a:off x="-35169" y="6119446"/>
            <a:ext cx="12250615" cy="738554"/>
          </a:xfrm>
          <a:prstGeom prst="rect">
            <a:avLst/>
          </a:prstGeom>
          <a:solidFill>
            <a:srgbClr val="008576"/>
          </a:solidFill>
          <a:ln>
            <a:solidFill>
              <a:srgbClr val="008576"/>
            </a:solid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endParaRPr lang="en-US" dirty="0"/>
          </a:p>
        </p:txBody>
      </p:sp>
      <p:sp>
        <p:nvSpPr>
          <p:cNvPr id="2" name="Title Placeholder 1"/>
          <p:cNvSpPr>
            <a:spLocks noGrp="1"/>
          </p:cNvSpPr>
          <p:nvPr>
            <p:ph type="title"/>
          </p:nvPr>
        </p:nvSpPr>
        <p:spPr>
          <a:xfrm>
            <a:off x="684519" y="172613"/>
            <a:ext cx="10926234"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4519" y="1445231"/>
            <a:ext cx="10926234"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 name="Footer Placeholder 4"/>
          <p:cNvSpPr txBox="1">
            <a:spLocks/>
          </p:cNvSpPr>
          <p:nvPr userDrawn="1"/>
        </p:nvSpPr>
        <p:spPr>
          <a:xfrm>
            <a:off x="2316854" y="6350122"/>
            <a:ext cx="7661563" cy="361434"/>
          </a:xfrm>
          <a:prstGeom prst="rect">
            <a:avLst/>
          </a:prstGeom>
        </p:spPr>
        <p:txBody>
          <a:bodyPr/>
          <a:lstStyle>
            <a:defPPr>
              <a:defRPr lang="en-US"/>
            </a:defPPr>
            <a:lvl1pPr marL="0" algn="l" defTabSz="914400" rtl="0" eaLnBrk="1" latinLnBrk="0" hangingPunct="1">
              <a:defRPr sz="18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dirty="0" smtClean="0">
                <a:solidFill>
                  <a:schemeClr val="bg1"/>
                </a:solidFill>
                <a:latin typeface="Century Gothic" panose="020B0502020202020204" pitchFamily="34" charset="0"/>
              </a:rPr>
              <a:t>PROPOSITION 6 PUTS SENATE</a:t>
            </a:r>
            <a:r>
              <a:rPr lang="en-US" sz="1100" b="1" baseline="0" dirty="0" smtClean="0">
                <a:solidFill>
                  <a:schemeClr val="bg1"/>
                </a:solidFill>
                <a:latin typeface="Century Gothic" panose="020B0502020202020204" pitchFamily="34" charset="0"/>
              </a:rPr>
              <a:t> BILL 1 INFRASTRUCTURE INVESTMENTS AT RISK</a:t>
            </a:r>
            <a:endParaRPr lang="en-US" sz="1050" b="1" dirty="0">
              <a:solidFill>
                <a:schemeClr val="bg1"/>
              </a:solidFill>
              <a:latin typeface="Century Gothic" panose="020B0502020202020204" pitchFamily="34" charset="0"/>
            </a:endParaRPr>
          </a:p>
        </p:txBody>
      </p:sp>
      <p:pic>
        <p:nvPicPr>
          <p:cNvPr id="11" name="Picture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90784" y="6188481"/>
            <a:ext cx="654867" cy="584485"/>
          </a:xfrm>
          <a:prstGeom prst="rect">
            <a:avLst/>
          </a:prstGeom>
        </p:spPr>
      </p:pic>
      <p:sp>
        <p:nvSpPr>
          <p:cNvPr id="8" name="Rectangle 7"/>
          <p:cNvSpPr>
            <a:spLocks noChangeArrowheads="1"/>
          </p:cNvSpPr>
          <p:nvPr userDrawn="1"/>
        </p:nvSpPr>
        <p:spPr bwMode="auto">
          <a:xfrm>
            <a:off x="11173077" y="6249891"/>
            <a:ext cx="844731" cy="461665"/>
          </a:xfrm>
          <a:prstGeom prst="rect">
            <a:avLst/>
          </a:prstGeom>
          <a:noFill/>
          <a:ln w="9525">
            <a:noFill/>
            <a:miter lim="800000"/>
            <a:headEnd/>
            <a:tailEnd/>
          </a:ln>
          <a:effectLst/>
        </p:spPr>
        <p:txBody>
          <a:bodyPr wrap="square" anchor="ctr">
            <a:spAutoFit/>
          </a:bodyPr>
          <a:lstStyle/>
          <a:p>
            <a:pPr algn="ctr"/>
            <a:fld id="{C96C4236-866D-46CC-A97E-FE4FFB829C6A}" type="slidenum">
              <a:rPr lang="en-US" sz="2400" b="0">
                <a:solidFill>
                  <a:schemeClr val="bg1"/>
                </a:solidFill>
                <a:latin typeface="Century Gothic" pitchFamily="34" charset="0"/>
              </a:rPr>
              <a:pPr algn="ctr"/>
              <a:t>‹#›</a:t>
            </a:fld>
            <a:endParaRPr lang="en-US" sz="2400" b="0" dirty="0">
              <a:solidFill>
                <a:schemeClr val="bg1"/>
              </a:solidFill>
              <a:latin typeface="Century Gothic" pitchFamily="34" charset="0"/>
            </a:endParaRPr>
          </a:p>
        </p:txBody>
      </p:sp>
    </p:spTree>
    <p:extLst>
      <p:ext uri="{BB962C8B-B14F-4D97-AF65-F5344CB8AC3E}">
        <p14:creationId xmlns:p14="http://schemas.microsoft.com/office/powerpoint/2010/main" val="3608268447"/>
      </p:ext>
    </p:extLst>
  </p:cSld>
  <p:clrMap bg1="lt1" tx1="dk1" bg2="lt2" tx2="dk2" accent1="accent1" accent2="accent2" accent3="accent3" accent4="accent4" accent5="accent5" accent6="accent6" hlink="hlink" folHlink="folHlink"/>
  <p:sldLayoutIdLst>
    <p:sldLayoutId id="2147483652" r:id="rId1"/>
    <p:sldLayoutId id="2147483650" r:id="rId2"/>
    <p:sldLayoutId id="2147483660" r:id="rId3"/>
    <p:sldLayoutId id="2147483653" r:id="rId4"/>
    <p:sldLayoutId id="2147483674" r:id="rId5"/>
    <p:sldLayoutId id="2147483655" r:id="rId6"/>
  </p:sldLayoutIdLst>
  <p:timing>
    <p:tnLst>
      <p:par>
        <p:cTn id="1" dur="indefinite" restart="never" nodeType="tmRoot"/>
      </p:par>
    </p:tnLst>
  </p:timing>
  <p:hf sldNum="0" hdr="0" ftr="0"/>
  <p:txStyles>
    <p:titleStyle>
      <a:lvl1pPr algn="l" defTabSz="914400" rtl="0" eaLnBrk="1" latinLnBrk="0" hangingPunct="1">
        <a:lnSpc>
          <a:spcPct val="90000"/>
        </a:lnSpc>
        <a:spcBef>
          <a:spcPct val="0"/>
        </a:spcBef>
        <a:buNone/>
        <a:defRPr sz="4000" b="1" kern="1200">
          <a:solidFill>
            <a:srgbClr val="008576"/>
          </a:solidFill>
          <a:latin typeface="Century Gothic" panose="020B0502020202020204" pitchFamily="34" charset="0"/>
          <a:ea typeface="+mj-ea"/>
          <a:cs typeface="+mj-cs"/>
        </a:defRPr>
      </a:lvl1pPr>
    </p:titleStyle>
    <p:bodyStyle>
      <a:lvl1pPr marL="228600" indent="-228600" algn="l" defTabSz="914400" rtl="0" eaLnBrk="1" latinLnBrk="0" hangingPunct="1">
        <a:lnSpc>
          <a:spcPct val="120000"/>
        </a:lnSpc>
        <a:spcBef>
          <a:spcPts val="0"/>
        </a:spcBef>
        <a:buFont typeface="Arial" panose="020B0604020202020204" pitchFamily="34" charset="0"/>
        <a:buChar char="•"/>
        <a:defRPr sz="2600" kern="1200">
          <a:solidFill>
            <a:schemeClr val="tx1">
              <a:lumMod val="75000"/>
              <a:lumOff val="25000"/>
            </a:schemeClr>
          </a:solidFill>
          <a:latin typeface="Century Gothic" panose="020B0502020202020204" pitchFamily="34" charset="0"/>
          <a:ea typeface="+mn-ea"/>
          <a:cs typeface="+mn-cs"/>
        </a:defRPr>
      </a:lvl1pPr>
      <a:lvl2pPr marL="688975" indent="-342900" algn="l" defTabSz="914400" rtl="0" eaLnBrk="1" latinLnBrk="0" hangingPunct="1">
        <a:lnSpc>
          <a:spcPct val="120000"/>
        </a:lnSpc>
        <a:spcBef>
          <a:spcPts val="0"/>
        </a:spcBef>
        <a:buSzPct val="80000"/>
        <a:buFont typeface="Wingdings" panose="05000000000000000000" pitchFamily="2" charset="2"/>
        <a:buChar char="Ø"/>
        <a:defRPr sz="2200" kern="1200">
          <a:solidFill>
            <a:schemeClr val="tx1">
              <a:lumMod val="75000"/>
              <a:lumOff val="25000"/>
            </a:schemeClr>
          </a:solidFill>
          <a:latin typeface="Century Gothic" panose="020B0502020202020204" pitchFamily="34" charset="0"/>
          <a:ea typeface="+mn-ea"/>
          <a:cs typeface="+mn-cs"/>
        </a:defRPr>
      </a:lvl2pPr>
      <a:lvl3pPr marL="1033463" indent="-228600" algn="l" defTabSz="914400" rtl="0" eaLnBrk="1" latinLnBrk="0" hangingPunct="1">
        <a:lnSpc>
          <a:spcPct val="120000"/>
        </a:lnSpc>
        <a:spcBef>
          <a:spcPts val="0"/>
        </a:spcBef>
        <a:buSzPct val="70000"/>
        <a:buFont typeface="Wingdings" panose="05000000000000000000" pitchFamily="2" charset="2"/>
        <a:buChar char="§"/>
        <a:defRPr sz="1800" kern="1200">
          <a:solidFill>
            <a:schemeClr val="tx1">
              <a:lumMod val="75000"/>
              <a:lumOff val="25000"/>
            </a:schemeClr>
          </a:solidFill>
          <a:latin typeface="Century Gothic" panose="020B0502020202020204" pitchFamily="34" charset="0"/>
          <a:ea typeface="+mn-ea"/>
          <a:cs typeface="+mn-cs"/>
        </a:defRPr>
      </a:lvl3pPr>
      <a:lvl4pPr marL="1425575" indent="-228600" algn="l" defTabSz="914400" rtl="0" eaLnBrk="1" latinLnBrk="0" hangingPunct="1">
        <a:lnSpc>
          <a:spcPct val="120000"/>
        </a:lnSpc>
        <a:spcBef>
          <a:spcPts val="0"/>
        </a:spcBef>
        <a:buFont typeface="Wingdings" panose="05000000000000000000" pitchFamily="2" charset="2"/>
        <a:buChar char="ü"/>
        <a:defRPr sz="1600" kern="1200">
          <a:solidFill>
            <a:schemeClr val="tx1">
              <a:lumMod val="75000"/>
              <a:lumOff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tiff"/><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californiacityfinance.com/"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3374" y="-407770"/>
            <a:ext cx="9269248" cy="6203733"/>
          </a:xfr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15027"/>
          <a:stretch/>
        </p:blipFill>
        <p:spPr>
          <a:xfrm>
            <a:off x="9225874" y="-65297"/>
            <a:ext cx="2990826" cy="1979824"/>
          </a:xfrm>
          <a:prstGeom prst="rect">
            <a:avLst/>
          </a:prstGeom>
          <a:ln>
            <a:noFill/>
          </a:ln>
        </p:spPr>
      </p:pic>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r="19610" b="21726"/>
          <a:stretch/>
        </p:blipFill>
        <p:spPr>
          <a:xfrm>
            <a:off x="9225874" y="3872840"/>
            <a:ext cx="2941791" cy="1966539"/>
          </a:xfrm>
          <a:prstGeom prst="rect">
            <a:avLst/>
          </a:prstGeom>
          <a:ln>
            <a:noFill/>
          </a:ln>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1" t="1038" r="528" b="423"/>
          <a:stretch/>
        </p:blipFill>
        <p:spPr>
          <a:xfrm>
            <a:off x="9225874" y="1904974"/>
            <a:ext cx="2981506" cy="1964003"/>
          </a:xfrm>
          <a:prstGeom prst="rect">
            <a:avLst/>
          </a:prstGeom>
          <a:solidFill>
            <a:srgbClr val="C41230"/>
          </a:solidFill>
          <a:ln w="12700">
            <a:noFill/>
          </a:ln>
        </p:spPr>
      </p:pic>
      <p:sp>
        <p:nvSpPr>
          <p:cNvPr id="9" name="Rectangle 8"/>
          <p:cNvSpPr/>
          <p:nvPr/>
        </p:nvSpPr>
        <p:spPr>
          <a:xfrm>
            <a:off x="-58615" y="338166"/>
            <a:ext cx="12250615" cy="1647387"/>
          </a:xfrm>
          <a:prstGeom prst="rect">
            <a:avLst/>
          </a:prstGeom>
          <a:solidFill>
            <a:schemeClr val="bg1">
              <a:alpha val="82000"/>
            </a:schemeClr>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endParaRPr lang="en-US" dirty="0"/>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9452" y="441032"/>
            <a:ext cx="1638954" cy="1457768"/>
          </a:xfrm>
          <a:prstGeom prst="rect">
            <a:avLst/>
          </a:prstGeom>
        </p:spPr>
      </p:pic>
      <p:sp>
        <p:nvSpPr>
          <p:cNvPr id="18" name="Rectangle 17"/>
          <p:cNvSpPr/>
          <p:nvPr/>
        </p:nvSpPr>
        <p:spPr>
          <a:xfrm>
            <a:off x="1575339" y="731746"/>
            <a:ext cx="9982200" cy="1167114"/>
          </a:xfrm>
          <a:prstGeom prst="rect">
            <a:avLst/>
          </a:prstGeom>
          <a:effectLst/>
        </p:spPr>
        <p:txBody>
          <a:bodyPr wrap="square">
            <a:spAutoFit/>
          </a:bodyPr>
          <a:lstStyle/>
          <a:p>
            <a:pPr algn="ctr">
              <a:lnSpc>
                <a:spcPct val="97000"/>
              </a:lnSpc>
            </a:pPr>
            <a:r>
              <a:rPr lang="en-US" sz="3600" b="1" dirty="0" smtClean="0">
                <a:solidFill>
                  <a:srgbClr val="008576"/>
                </a:solidFill>
                <a:effectLst>
                  <a:outerShdw dist="25400" dir="3000000" algn="tl">
                    <a:schemeClr val="bg1">
                      <a:lumMod val="65000"/>
                      <a:alpha val="43000"/>
                    </a:schemeClr>
                  </a:outerShdw>
                </a:effectLst>
                <a:latin typeface="Century Gothic" panose="020B0502020202020204" pitchFamily="34" charset="0"/>
              </a:rPr>
              <a:t>Proposition 6 Puts Senate Bill 1</a:t>
            </a:r>
          </a:p>
          <a:p>
            <a:pPr algn="ctr">
              <a:lnSpc>
                <a:spcPct val="97000"/>
              </a:lnSpc>
            </a:pPr>
            <a:r>
              <a:rPr lang="en-US" sz="3600" b="1" dirty="0" smtClean="0">
                <a:solidFill>
                  <a:srgbClr val="008576"/>
                </a:solidFill>
                <a:effectLst>
                  <a:outerShdw dist="25400" dir="3000000" algn="tl">
                    <a:schemeClr val="bg1">
                      <a:lumMod val="65000"/>
                      <a:alpha val="43000"/>
                    </a:schemeClr>
                  </a:outerShdw>
                </a:effectLst>
                <a:latin typeface="Century Gothic" panose="020B0502020202020204" pitchFamily="34" charset="0"/>
              </a:rPr>
              <a:t>Infrastructure Investments At Risk</a:t>
            </a:r>
            <a:endParaRPr lang="en-US" sz="2400" b="1" dirty="0" smtClean="0">
              <a:solidFill>
                <a:srgbClr val="008576"/>
              </a:solidFill>
              <a:effectLst>
                <a:outerShdw dist="25400" dir="3000000" algn="tl">
                  <a:schemeClr val="bg1">
                    <a:lumMod val="65000"/>
                    <a:alpha val="43000"/>
                  </a:schemeClr>
                </a:outerShdw>
              </a:effectLst>
              <a:latin typeface="Century Gothic" panose="020B0502020202020204" pitchFamily="34" charset="0"/>
            </a:endParaRPr>
          </a:p>
        </p:txBody>
      </p:sp>
      <p:sp>
        <p:nvSpPr>
          <p:cNvPr id="19" name="Rectangle 18"/>
          <p:cNvSpPr/>
          <p:nvPr/>
        </p:nvSpPr>
        <p:spPr>
          <a:xfrm>
            <a:off x="3773861" y="443740"/>
            <a:ext cx="5585156" cy="307777"/>
          </a:xfrm>
          <a:prstGeom prst="rect">
            <a:avLst/>
          </a:prstGeom>
        </p:spPr>
        <p:txBody>
          <a:bodyPr wrap="square">
            <a:spAutoFit/>
          </a:bodyPr>
          <a:lstStyle/>
          <a:p>
            <a:pPr algn="ctr"/>
            <a:r>
              <a:rPr lang="en-US" sz="1400" b="1" spc="60" dirty="0" smtClean="0">
                <a:solidFill>
                  <a:srgbClr val="E58E1A"/>
                </a:solidFill>
                <a:latin typeface="Century Gothic" pitchFamily="34" charset="0"/>
              </a:rPr>
              <a:t>ALAMEDA COUNTY TRANSPORTATION COMMISSION</a:t>
            </a:r>
            <a:endParaRPr lang="en-US" sz="1100" spc="60" dirty="0" smtClean="0">
              <a:solidFill>
                <a:srgbClr val="008576"/>
              </a:solidFill>
              <a:latin typeface="Century Gothic" pitchFamily="34" charset="0"/>
            </a:endParaRPr>
          </a:p>
        </p:txBody>
      </p:sp>
      <p:sp>
        <p:nvSpPr>
          <p:cNvPr id="10" name="Rectangle 9"/>
          <p:cNvSpPr/>
          <p:nvPr/>
        </p:nvSpPr>
        <p:spPr>
          <a:xfrm>
            <a:off x="-228599" y="5784671"/>
            <a:ext cx="12668250" cy="1184001"/>
          </a:xfrm>
          <a:prstGeom prst="rect">
            <a:avLst/>
          </a:prstGeom>
          <a:solidFill>
            <a:srgbClr val="008576"/>
          </a:solidFill>
          <a:ln>
            <a:solidFill>
              <a:srgbClr val="008576"/>
            </a:solid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endParaRPr lang="en-US" dirty="0"/>
          </a:p>
        </p:txBody>
      </p:sp>
      <p:sp>
        <p:nvSpPr>
          <p:cNvPr id="17" name="Rectangle 16"/>
          <p:cNvSpPr/>
          <p:nvPr/>
        </p:nvSpPr>
        <p:spPr>
          <a:xfrm>
            <a:off x="-43374" y="5836920"/>
            <a:ext cx="12250614" cy="1051560"/>
          </a:xfrm>
          <a:prstGeom prst="rect">
            <a:avLst/>
          </a:prstGeom>
          <a:no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lvl="1" algn="ctr">
              <a:lnSpc>
                <a:spcPct val="110000"/>
              </a:lnSpc>
            </a:pPr>
            <a:r>
              <a:rPr lang="en-US" sz="1600" b="1" dirty="0" smtClean="0">
                <a:solidFill>
                  <a:schemeClr val="bg1"/>
                </a:solidFill>
                <a:latin typeface="Century Gothic" panose="020B0502020202020204" pitchFamily="34" charset="0"/>
              </a:rPr>
              <a:t>For presentations throughout Alameda County</a:t>
            </a:r>
          </a:p>
        </p:txBody>
      </p:sp>
    </p:spTree>
    <p:extLst>
      <p:ext uri="{BB962C8B-B14F-4D97-AF65-F5344CB8AC3E}">
        <p14:creationId xmlns:p14="http://schemas.microsoft.com/office/powerpoint/2010/main" val="29227613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978237" y="1645183"/>
            <a:ext cx="2990900" cy="278325"/>
          </a:xfrm>
          <a:prstGeom prst="rect">
            <a:avLst/>
          </a:prstGeom>
          <a:noFill/>
          <a:ln w="6350">
            <a:no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100" b="1" dirty="0" smtClean="0">
                <a:solidFill>
                  <a:srgbClr val="008576"/>
                </a:solidFill>
              </a:rPr>
              <a:t>HIGHWAY AND BRIDGE SAFETY</a:t>
            </a:r>
            <a:endParaRPr lang="en-US" sz="1100" b="1" dirty="0">
              <a:solidFill>
                <a:srgbClr val="008576"/>
              </a:solidFill>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22559" t="997" r="20740" b="16954"/>
          <a:stretch/>
        </p:blipFill>
        <p:spPr>
          <a:xfrm>
            <a:off x="718206" y="1750012"/>
            <a:ext cx="1212137" cy="1168132"/>
          </a:xfrm>
          <a:prstGeom prst="rect">
            <a:avLst/>
          </a:prstGeom>
          <a:ln w="6350">
            <a:solidFill>
              <a:srgbClr val="0069AA"/>
            </a:solidFill>
          </a:ln>
        </p:spPr>
      </p:pic>
      <p:sp>
        <p:nvSpPr>
          <p:cNvPr id="14" name="TextBox 13"/>
          <p:cNvSpPr txBox="1"/>
          <p:nvPr/>
        </p:nvSpPr>
        <p:spPr>
          <a:xfrm>
            <a:off x="1978236" y="3350403"/>
            <a:ext cx="4087286" cy="1077218"/>
          </a:xfrm>
          <a:prstGeom prst="rect">
            <a:avLst/>
          </a:prstGeom>
          <a:noFill/>
          <a:ln>
            <a:noFill/>
          </a:ln>
        </p:spPr>
        <p:txBody>
          <a:bodyPr wrap="square" lIns="91440" tIns="0" rIns="91440" bIns="0" numCol="1" spcCol="228600" rtlCol="0">
            <a:spAutoFit/>
          </a:bodyPr>
          <a:lstStyle/>
          <a:p>
            <a:pPr>
              <a:lnSpc>
                <a:spcPts val="1300"/>
              </a:lnSpc>
              <a:spcAft>
                <a:spcPts val="200"/>
              </a:spcAft>
              <a:buClr>
                <a:srgbClr val="D07921"/>
              </a:buClr>
              <a:buSzPct val="175000"/>
            </a:pPr>
            <a:r>
              <a:rPr lang="en-US" sz="1000" spc="-20" dirty="0">
                <a:latin typeface="Century Gothic" panose="020B0502020202020204" pitchFamily="34" charset="0"/>
                <a:cs typeface="News Gothic MT"/>
              </a:rPr>
              <a:t>Potholes, poor striping and deteriorated roads cause unsafe conditions, accidents </a:t>
            </a:r>
            <a:r>
              <a:rPr lang="en-US" sz="1000" spc="-20" dirty="0" smtClean="0">
                <a:latin typeface="Century Gothic" panose="020B0502020202020204" pitchFamily="34" charset="0"/>
                <a:cs typeface="News Gothic MT"/>
              </a:rPr>
              <a:t>and costly </a:t>
            </a:r>
            <a:r>
              <a:rPr lang="en-US" sz="1000" spc="-20" dirty="0">
                <a:latin typeface="Century Gothic" panose="020B0502020202020204" pitchFamily="34" charset="0"/>
                <a:cs typeface="News Gothic MT"/>
              </a:rPr>
              <a:t>repairs</a:t>
            </a:r>
            <a:r>
              <a:rPr lang="en-US" sz="1000" spc="-20" dirty="0" smtClean="0">
                <a:latin typeface="Century Gothic" panose="020B0502020202020204" pitchFamily="34" charset="0"/>
                <a:cs typeface="News Gothic MT"/>
              </a:rPr>
              <a:t>. Measure BB and SB 1 local streets and roads maintenance funding work together to:</a:t>
            </a:r>
          </a:p>
          <a:p>
            <a:pPr marL="285750" indent="-171450">
              <a:lnSpc>
                <a:spcPts val="1300"/>
              </a:lnSpc>
              <a:spcAft>
                <a:spcPts val="200"/>
              </a:spcAft>
              <a:buClr>
                <a:srgbClr val="008576"/>
              </a:buClr>
              <a:buSzPct val="115000"/>
              <a:buFont typeface="Wingdings" panose="05000000000000000000" pitchFamily="2" charset="2"/>
              <a:buChar char="ü"/>
            </a:pPr>
            <a:r>
              <a:rPr lang="en-US" sz="1000" spc="-20" dirty="0" smtClean="0">
                <a:latin typeface="Century Gothic" panose="020B0502020202020204" pitchFamily="34" charset="0"/>
                <a:cs typeface="News Gothic MT"/>
              </a:rPr>
              <a:t>Repair roads and fix potholes</a:t>
            </a:r>
          </a:p>
          <a:p>
            <a:pPr marL="285750" indent="-171450">
              <a:lnSpc>
                <a:spcPts val="1300"/>
              </a:lnSpc>
              <a:spcAft>
                <a:spcPts val="200"/>
              </a:spcAft>
              <a:buClr>
                <a:srgbClr val="008576"/>
              </a:buClr>
              <a:buSzPct val="115000"/>
              <a:buFont typeface="Wingdings" panose="05000000000000000000" pitchFamily="2" charset="2"/>
              <a:buChar char="ü"/>
            </a:pPr>
            <a:r>
              <a:rPr lang="en-US" sz="1000" spc="-20" dirty="0" smtClean="0">
                <a:latin typeface="Century Gothic" panose="020B0502020202020204" pitchFamily="34" charset="0"/>
                <a:cs typeface="News Gothic MT"/>
              </a:rPr>
              <a:t>Improve </a:t>
            </a:r>
            <a:r>
              <a:rPr lang="en-US" sz="1000" spc="-20" dirty="0">
                <a:latin typeface="Century Gothic" panose="020B0502020202020204" pitchFamily="34" charset="0"/>
                <a:cs typeface="News Gothic MT"/>
              </a:rPr>
              <a:t>safety</a:t>
            </a:r>
          </a:p>
          <a:p>
            <a:pPr marL="285750" indent="-171450">
              <a:lnSpc>
                <a:spcPts val="1300"/>
              </a:lnSpc>
              <a:spcAft>
                <a:spcPts val="200"/>
              </a:spcAft>
              <a:buClr>
                <a:srgbClr val="008576"/>
              </a:buClr>
              <a:buSzPct val="115000"/>
              <a:buFont typeface="Wingdings" panose="05000000000000000000" pitchFamily="2" charset="2"/>
              <a:buChar char="ü"/>
            </a:pPr>
            <a:r>
              <a:rPr lang="en-US" sz="1000" spc="-20" dirty="0">
                <a:latin typeface="Century Gothic" panose="020B0502020202020204" pitchFamily="34" charset="0"/>
                <a:cs typeface="News Gothic MT"/>
              </a:rPr>
              <a:t>Modernize signals</a:t>
            </a:r>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28952" t="369" r="6567" b="6557"/>
          <a:stretch/>
        </p:blipFill>
        <p:spPr>
          <a:xfrm>
            <a:off x="713291" y="3195710"/>
            <a:ext cx="1215756" cy="1169924"/>
          </a:xfrm>
          <a:prstGeom prst="rect">
            <a:avLst/>
          </a:prstGeom>
          <a:ln w="6350">
            <a:solidFill>
              <a:srgbClr val="0069AA"/>
            </a:solidFill>
          </a:ln>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52671" t="16775" r="1041" b="16098"/>
          <a:stretch/>
        </p:blipFill>
        <p:spPr>
          <a:xfrm>
            <a:off x="713290" y="4654464"/>
            <a:ext cx="1205850" cy="1163686"/>
          </a:xfrm>
          <a:prstGeom prst="rect">
            <a:avLst/>
          </a:prstGeom>
          <a:ln w="6350">
            <a:solidFill>
              <a:srgbClr val="0069AA"/>
            </a:solidFill>
          </a:ln>
        </p:spPr>
      </p:pic>
      <p:sp>
        <p:nvSpPr>
          <p:cNvPr id="21" name="Rectangle 20"/>
          <p:cNvSpPr/>
          <p:nvPr/>
        </p:nvSpPr>
        <p:spPr>
          <a:xfrm>
            <a:off x="1978237" y="3096611"/>
            <a:ext cx="2990900" cy="278325"/>
          </a:xfrm>
          <a:prstGeom prst="rect">
            <a:avLst/>
          </a:prstGeom>
          <a:noFill/>
          <a:ln w="6350">
            <a:no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100" b="1" dirty="0" smtClean="0">
                <a:solidFill>
                  <a:srgbClr val="008576"/>
                </a:solidFill>
              </a:rPr>
              <a:t>ROAD REPAIRS</a:t>
            </a:r>
            <a:endParaRPr lang="en-US" sz="1100" b="1" dirty="0">
              <a:solidFill>
                <a:srgbClr val="008576"/>
              </a:solidFill>
            </a:endParaRPr>
          </a:p>
        </p:txBody>
      </p:sp>
      <p:sp>
        <p:nvSpPr>
          <p:cNvPr id="23" name="TextBox 22"/>
          <p:cNvSpPr txBox="1"/>
          <p:nvPr/>
        </p:nvSpPr>
        <p:spPr>
          <a:xfrm>
            <a:off x="1978236" y="1898975"/>
            <a:ext cx="4087286" cy="910506"/>
          </a:xfrm>
          <a:prstGeom prst="rect">
            <a:avLst/>
          </a:prstGeom>
          <a:noFill/>
          <a:ln>
            <a:noFill/>
          </a:ln>
        </p:spPr>
        <p:txBody>
          <a:bodyPr wrap="square" lIns="91440" tIns="0" rIns="91440" bIns="0" numCol="1" spcCol="228600" rtlCol="0">
            <a:spAutoFit/>
          </a:bodyPr>
          <a:lstStyle/>
          <a:p>
            <a:pPr>
              <a:lnSpc>
                <a:spcPts val="1300"/>
              </a:lnSpc>
              <a:spcAft>
                <a:spcPts val="200"/>
              </a:spcAft>
              <a:buClr>
                <a:srgbClr val="D07921"/>
              </a:buClr>
              <a:buSzPct val="175000"/>
            </a:pPr>
            <a:r>
              <a:rPr lang="en-US" sz="1000" spc="-20" dirty="0" smtClean="0">
                <a:latin typeface="Century Gothic" panose="020B0502020202020204" pitchFamily="34" charset="0"/>
                <a:cs typeface="News Gothic MT"/>
              </a:rPr>
              <a:t>Measure BB and SB 1 are working together to fund projects on every highway in Alameda County to:</a:t>
            </a:r>
          </a:p>
          <a:p>
            <a:pPr marL="285750" indent="-171450">
              <a:lnSpc>
                <a:spcPts val="1300"/>
              </a:lnSpc>
              <a:spcAft>
                <a:spcPts val="200"/>
              </a:spcAft>
              <a:buClr>
                <a:srgbClr val="008576"/>
              </a:buClr>
              <a:buSzPct val="115000"/>
              <a:buFont typeface="Wingdings" panose="05000000000000000000" pitchFamily="2" charset="2"/>
              <a:buChar char="ü"/>
            </a:pPr>
            <a:r>
              <a:rPr lang="en-US" sz="1000" spc="-20" dirty="0" smtClean="0">
                <a:latin typeface="Century Gothic" panose="020B0502020202020204" pitchFamily="34" charset="0"/>
                <a:cs typeface="News Gothic MT"/>
              </a:rPr>
              <a:t>Repair roads and fix potholes</a:t>
            </a:r>
          </a:p>
          <a:p>
            <a:pPr marL="285750" indent="-171450">
              <a:lnSpc>
                <a:spcPts val="1300"/>
              </a:lnSpc>
              <a:spcAft>
                <a:spcPts val="200"/>
              </a:spcAft>
              <a:buClr>
                <a:srgbClr val="008576"/>
              </a:buClr>
              <a:buSzPct val="115000"/>
              <a:buFont typeface="Wingdings" panose="05000000000000000000" pitchFamily="2" charset="2"/>
              <a:buChar char="ü"/>
            </a:pPr>
            <a:r>
              <a:rPr lang="en-US" sz="1000" spc="-20" dirty="0" smtClean="0">
                <a:latin typeface="Century Gothic" panose="020B0502020202020204" pitchFamily="34" charset="0"/>
                <a:cs typeface="News Gothic MT"/>
              </a:rPr>
              <a:t>Improve </a:t>
            </a:r>
            <a:r>
              <a:rPr lang="en-US" sz="1000" spc="-20" dirty="0">
                <a:latin typeface="Century Gothic" panose="020B0502020202020204" pitchFamily="34" charset="0"/>
                <a:cs typeface="News Gothic MT"/>
              </a:rPr>
              <a:t>safety</a:t>
            </a:r>
          </a:p>
          <a:p>
            <a:pPr marL="285750" indent="-171450">
              <a:lnSpc>
                <a:spcPts val="1300"/>
              </a:lnSpc>
              <a:spcAft>
                <a:spcPts val="200"/>
              </a:spcAft>
              <a:buClr>
                <a:srgbClr val="008576"/>
              </a:buClr>
              <a:buSzPct val="115000"/>
              <a:buFont typeface="Wingdings" panose="05000000000000000000" pitchFamily="2" charset="2"/>
              <a:buChar char="ü"/>
            </a:pPr>
            <a:r>
              <a:rPr lang="en-US" sz="1000" spc="-20" dirty="0">
                <a:latin typeface="Century Gothic" panose="020B0502020202020204" pitchFamily="34" charset="0"/>
                <a:cs typeface="News Gothic MT"/>
              </a:rPr>
              <a:t>Modernize signals</a:t>
            </a:r>
          </a:p>
        </p:txBody>
      </p:sp>
      <p:sp>
        <p:nvSpPr>
          <p:cNvPr id="24" name="Rectangle 23"/>
          <p:cNvSpPr/>
          <p:nvPr/>
        </p:nvSpPr>
        <p:spPr>
          <a:xfrm>
            <a:off x="1978237" y="4548034"/>
            <a:ext cx="2990900" cy="278325"/>
          </a:xfrm>
          <a:prstGeom prst="rect">
            <a:avLst/>
          </a:prstGeom>
          <a:noFill/>
          <a:ln w="6350">
            <a:no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100" b="1" dirty="0" smtClean="0">
                <a:solidFill>
                  <a:srgbClr val="008576"/>
                </a:solidFill>
              </a:rPr>
              <a:t>TRANSIT OPERATIONS AND MAINTENANCE</a:t>
            </a:r>
            <a:endParaRPr lang="en-US" sz="1100" b="1" dirty="0">
              <a:solidFill>
                <a:srgbClr val="008576"/>
              </a:solidFill>
            </a:endParaRPr>
          </a:p>
        </p:txBody>
      </p:sp>
      <p:sp>
        <p:nvSpPr>
          <p:cNvPr id="25" name="TextBox 24"/>
          <p:cNvSpPr txBox="1"/>
          <p:nvPr/>
        </p:nvSpPr>
        <p:spPr>
          <a:xfrm>
            <a:off x="1978236" y="4801826"/>
            <a:ext cx="4226854" cy="1102866"/>
          </a:xfrm>
          <a:prstGeom prst="rect">
            <a:avLst/>
          </a:prstGeom>
          <a:noFill/>
          <a:ln>
            <a:noFill/>
          </a:ln>
        </p:spPr>
        <p:txBody>
          <a:bodyPr wrap="square" lIns="91440" tIns="0" rIns="91440" bIns="0" numCol="1" spcCol="228600" rtlCol="0">
            <a:spAutoFit/>
          </a:bodyPr>
          <a:lstStyle/>
          <a:p>
            <a:pPr>
              <a:lnSpc>
                <a:spcPts val="1300"/>
              </a:lnSpc>
              <a:spcAft>
                <a:spcPts val="200"/>
              </a:spcAft>
              <a:buClr>
                <a:srgbClr val="D07921"/>
              </a:buClr>
              <a:buSzPct val="175000"/>
            </a:pPr>
            <a:r>
              <a:rPr lang="en-US" sz="1000" spc="-20" dirty="0">
                <a:latin typeface="Century Gothic" panose="020B0502020202020204" pitchFamily="34" charset="0"/>
                <a:cs typeface="News Gothic MT"/>
              </a:rPr>
              <a:t>Every transit operator in Alameda County benefits from both SB 1 and Measure BB funding to:</a:t>
            </a:r>
          </a:p>
          <a:p>
            <a:pPr marL="285750" indent="-171450">
              <a:lnSpc>
                <a:spcPts val="1300"/>
              </a:lnSpc>
              <a:spcAft>
                <a:spcPts val="200"/>
              </a:spcAft>
              <a:buClr>
                <a:srgbClr val="008576"/>
              </a:buClr>
              <a:buSzPct val="115000"/>
              <a:buFont typeface="Wingdings" panose="05000000000000000000" pitchFamily="2" charset="2"/>
              <a:buChar char="ü"/>
            </a:pPr>
            <a:r>
              <a:rPr lang="en-US" sz="1000" spc="-20" dirty="0">
                <a:latin typeface="Century Gothic" panose="020B0502020202020204" pitchFamily="34" charset="0"/>
                <a:cs typeface="News Gothic MT"/>
              </a:rPr>
              <a:t>Deliver expanded transit services </a:t>
            </a:r>
          </a:p>
          <a:p>
            <a:pPr marL="285750" indent="-171450">
              <a:lnSpc>
                <a:spcPts val="1300"/>
              </a:lnSpc>
              <a:spcAft>
                <a:spcPts val="200"/>
              </a:spcAft>
              <a:buClr>
                <a:srgbClr val="008576"/>
              </a:buClr>
              <a:buSzPct val="115000"/>
              <a:buFont typeface="Wingdings" panose="05000000000000000000" pitchFamily="2" charset="2"/>
              <a:buChar char="ü"/>
            </a:pPr>
            <a:r>
              <a:rPr lang="en-US" sz="1000" spc="-20" dirty="0">
                <a:latin typeface="Century Gothic" panose="020B0502020202020204" pitchFamily="34" charset="0"/>
                <a:cs typeface="News Gothic MT"/>
              </a:rPr>
              <a:t>Maintain transit vehicles</a:t>
            </a:r>
          </a:p>
          <a:p>
            <a:pPr marL="285750" indent="-171450">
              <a:lnSpc>
                <a:spcPts val="1300"/>
              </a:lnSpc>
              <a:spcAft>
                <a:spcPts val="200"/>
              </a:spcAft>
              <a:buClr>
                <a:srgbClr val="008576"/>
              </a:buClr>
              <a:buSzPct val="115000"/>
              <a:buFont typeface="Wingdings" panose="05000000000000000000" pitchFamily="2" charset="2"/>
              <a:buChar char="ü"/>
            </a:pPr>
            <a:r>
              <a:rPr lang="en-US" sz="1000" spc="-20" dirty="0">
                <a:latin typeface="Century Gothic" panose="020B0502020202020204" pitchFamily="34" charset="0"/>
                <a:cs typeface="News Gothic MT"/>
              </a:rPr>
              <a:t>Improve stations and cleanliness</a:t>
            </a:r>
          </a:p>
          <a:p>
            <a:pPr marL="285750" indent="-171450">
              <a:lnSpc>
                <a:spcPts val="1300"/>
              </a:lnSpc>
              <a:spcAft>
                <a:spcPts val="200"/>
              </a:spcAft>
              <a:buClr>
                <a:srgbClr val="008576"/>
              </a:buClr>
              <a:buSzPct val="115000"/>
              <a:buFont typeface="Wingdings" panose="05000000000000000000" pitchFamily="2" charset="2"/>
              <a:buChar char="ü"/>
            </a:pPr>
            <a:r>
              <a:rPr lang="en-US" sz="1000" spc="-20" dirty="0">
                <a:latin typeface="Century Gothic" panose="020B0502020202020204" pitchFamily="34" charset="0"/>
                <a:cs typeface="News Gothic MT"/>
              </a:rPr>
              <a:t>Support reliable services</a:t>
            </a:r>
          </a:p>
        </p:txBody>
      </p:sp>
      <p:sp>
        <p:nvSpPr>
          <p:cNvPr id="6" name="Title 5"/>
          <p:cNvSpPr>
            <a:spLocks noGrp="1"/>
          </p:cNvSpPr>
          <p:nvPr>
            <p:ph type="title"/>
          </p:nvPr>
        </p:nvSpPr>
        <p:spPr>
          <a:xfrm>
            <a:off x="82033" y="258822"/>
            <a:ext cx="12022146" cy="1325563"/>
          </a:xfrm>
        </p:spPr>
        <p:txBody>
          <a:bodyPr/>
          <a:lstStyle/>
          <a:p>
            <a:pPr algn="ctr"/>
            <a:r>
              <a:rPr lang="en-US" dirty="0" smtClean="0"/>
              <a:t>What’s At Risk? </a:t>
            </a:r>
            <a:br>
              <a:rPr lang="en-US" dirty="0" smtClean="0"/>
            </a:br>
            <a:r>
              <a:rPr lang="en-US" dirty="0" smtClean="0"/>
              <a:t>Major Congestion Relief Projects</a:t>
            </a:r>
            <a:endParaRPr lang="en-US" dirty="0"/>
          </a:p>
        </p:txBody>
      </p:sp>
      <p:pic>
        <p:nvPicPr>
          <p:cNvPr id="3" name="Picture 2"/>
          <p:cNvPicPr>
            <a:picLocks noChangeAspect="1"/>
          </p:cNvPicPr>
          <p:nvPr/>
        </p:nvPicPr>
        <p:blipFill>
          <a:blip r:embed="rId6" cstate="print"/>
          <a:stretch>
            <a:fillRect/>
          </a:stretch>
        </p:blipFill>
        <p:spPr>
          <a:xfrm>
            <a:off x="6433144" y="1517159"/>
            <a:ext cx="5172702" cy="4440158"/>
          </a:xfrm>
          <a:prstGeom prst="rect">
            <a:avLst/>
          </a:prstGeom>
        </p:spPr>
      </p:pic>
    </p:spTree>
    <p:extLst>
      <p:ext uri="{BB962C8B-B14F-4D97-AF65-F5344CB8AC3E}">
        <p14:creationId xmlns:p14="http://schemas.microsoft.com/office/powerpoint/2010/main" val="34080443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SB 1 Potential Capital Project Investments</a:t>
            </a:r>
            <a:endParaRPr lang="en-US" dirty="0"/>
          </a:p>
        </p:txBody>
      </p:sp>
      <p:graphicFrame>
        <p:nvGraphicFramePr>
          <p:cNvPr id="7" name="Table 6"/>
          <p:cNvGraphicFramePr>
            <a:graphicFrameLocks noGrp="1"/>
          </p:cNvGraphicFramePr>
          <p:nvPr>
            <p:extLst/>
          </p:nvPr>
        </p:nvGraphicFramePr>
        <p:xfrm>
          <a:off x="1045584" y="1220490"/>
          <a:ext cx="10199152" cy="4744220"/>
        </p:xfrm>
        <a:graphic>
          <a:graphicData uri="http://schemas.openxmlformats.org/drawingml/2006/table">
            <a:tbl>
              <a:tblPr firstRow="1" bandRow="1">
                <a:tableStyleId>{5C22544A-7EE6-4342-B048-85BDC9FD1C3A}</a:tableStyleId>
              </a:tblPr>
              <a:tblGrid>
                <a:gridCol w="7090192"/>
                <a:gridCol w="1554480"/>
                <a:gridCol w="1554480"/>
              </a:tblGrid>
              <a:tr h="499820">
                <a:tc>
                  <a:txBody>
                    <a:bodyPr/>
                    <a:lstStyle/>
                    <a:p>
                      <a:r>
                        <a:rPr lang="en-US" sz="1200" dirty="0" smtClean="0">
                          <a:latin typeface="Century Gothic" panose="020B0502020202020204" pitchFamily="34" charset="0"/>
                        </a:rPr>
                        <a:t>Project</a:t>
                      </a:r>
                      <a:endParaRPr lang="en-US" sz="1200" dirty="0">
                        <a:latin typeface="Century Gothic" panose="020B0502020202020204" pitchFamily="34" charset="0"/>
                      </a:endParaRPr>
                    </a:p>
                  </a:txBody>
                  <a:tcPr marR="80781" marT="40390" marB="40390" anchor="ctr">
                    <a:lnL w="12700" cmpd="sng">
                      <a:noFill/>
                    </a:lnL>
                    <a:lnR w="9525" cap="flat" cmpd="sng" algn="ctr">
                      <a:solidFill>
                        <a:schemeClr val="bg1">
                          <a:lumMod val="85000"/>
                        </a:schemeClr>
                      </a:solidFill>
                      <a:prstDash val="solid"/>
                      <a:round/>
                      <a:headEnd type="none" w="med" len="med"/>
                      <a:tailEnd type="none" w="med" len="med"/>
                    </a:lnR>
                    <a:lnT w="12700" cmpd="sng">
                      <a:noFill/>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8576"/>
                    </a:solidFill>
                  </a:tcPr>
                </a:tc>
                <a:tc>
                  <a:txBody>
                    <a:bodyPr/>
                    <a:lstStyle/>
                    <a:p>
                      <a:pPr algn="ctr"/>
                      <a:r>
                        <a:rPr lang="en-US" sz="1200" dirty="0" smtClean="0">
                          <a:latin typeface="Century Gothic" panose="020B0502020202020204" pitchFamily="34" charset="0"/>
                        </a:rPr>
                        <a:t>Target </a:t>
                      </a:r>
                      <a:br>
                        <a:rPr lang="en-US" sz="1200" dirty="0" smtClean="0">
                          <a:latin typeface="Century Gothic" panose="020B0502020202020204" pitchFamily="34" charset="0"/>
                        </a:rPr>
                      </a:br>
                      <a:r>
                        <a:rPr lang="en-US" sz="1200" dirty="0" smtClean="0">
                          <a:latin typeface="Century Gothic" panose="020B0502020202020204" pitchFamily="34" charset="0"/>
                        </a:rPr>
                        <a:t>to Begin</a:t>
                      </a:r>
                      <a:r>
                        <a:rPr lang="en-US" sz="1200" baseline="0" dirty="0" smtClean="0">
                          <a:latin typeface="Century Gothic" panose="020B0502020202020204" pitchFamily="34" charset="0"/>
                        </a:rPr>
                        <a:t> Construction</a:t>
                      </a:r>
                      <a:endParaRPr lang="en-US" sz="1200" dirty="0">
                        <a:latin typeface="Century Gothic" panose="020B0502020202020204" pitchFamily="34" charset="0"/>
                      </a:endParaRPr>
                    </a:p>
                  </a:txBody>
                  <a:tcPr marL="80781" marR="80781" marT="40390" marB="4039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8576"/>
                    </a:solidFill>
                  </a:tcPr>
                </a:tc>
                <a:tc>
                  <a:txBody>
                    <a:bodyPr/>
                    <a:lstStyle/>
                    <a:p>
                      <a:pPr algn="ctr"/>
                      <a:r>
                        <a:rPr lang="en-US" sz="1200" dirty="0" smtClean="0">
                          <a:latin typeface="Century Gothic" panose="020B0502020202020204" pitchFamily="34" charset="0"/>
                        </a:rPr>
                        <a:t>Estimated Construction</a:t>
                      </a:r>
                      <a:r>
                        <a:rPr lang="en-US" sz="1200" baseline="0" dirty="0" smtClean="0">
                          <a:latin typeface="Century Gothic" panose="020B0502020202020204" pitchFamily="34" charset="0"/>
                        </a:rPr>
                        <a:t> </a:t>
                      </a:r>
                      <a:r>
                        <a:rPr lang="en-US" sz="1200" dirty="0" smtClean="0">
                          <a:latin typeface="Century Gothic" panose="020B0502020202020204" pitchFamily="34" charset="0"/>
                        </a:rPr>
                        <a:t>Cost*</a:t>
                      </a:r>
                    </a:p>
                    <a:p>
                      <a:pPr algn="ctr"/>
                      <a:r>
                        <a:rPr lang="en-US" sz="900" baseline="0" dirty="0" smtClean="0">
                          <a:latin typeface="Century Gothic" panose="020B0502020202020204" pitchFamily="34" charset="0"/>
                        </a:rPr>
                        <a:t>($ x million)</a:t>
                      </a:r>
                      <a:endParaRPr lang="en-US" sz="1200" baseline="0" dirty="0" smtClean="0">
                        <a:latin typeface="Century Gothic" panose="020B0502020202020204" pitchFamily="34" charset="0"/>
                      </a:endParaRPr>
                    </a:p>
                  </a:txBody>
                  <a:tcPr marL="80781" marR="80781" marT="40390" marB="40390" anchor="ctr">
                    <a:lnL w="9525"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8576"/>
                    </a:solidFill>
                  </a:tcPr>
                </a:tc>
              </a:tr>
              <a:tr h="274320">
                <a:tc>
                  <a:txBody>
                    <a:bodyPr/>
                    <a:lstStyle/>
                    <a:p>
                      <a:pPr algn="l" fontAlgn="b"/>
                      <a:r>
                        <a:rPr lang="en-US" sz="1100" b="0" i="0" u="none" strike="noStrike" dirty="0" smtClean="0">
                          <a:solidFill>
                            <a:srgbClr val="000000"/>
                          </a:solidFill>
                          <a:effectLst/>
                          <a:latin typeface="Century Gothic" panose="020B0502020202020204" pitchFamily="34" charset="0"/>
                        </a:rPr>
                        <a:t>Go Port: 7th </a:t>
                      </a:r>
                      <a:r>
                        <a:rPr lang="en-US" sz="1100" b="0" i="0" u="none" strike="noStrike" dirty="0">
                          <a:solidFill>
                            <a:srgbClr val="000000"/>
                          </a:solidFill>
                          <a:effectLst/>
                          <a:latin typeface="Century Gothic" panose="020B0502020202020204" pitchFamily="34" charset="0"/>
                        </a:rPr>
                        <a:t>Street Grade Separation and Port Arterial Improvements </a:t>
                      </a:r>
                    </a:p>
                  </a:txBody>
                  <a:tcPr marR="9525" marT="9525" marB="0" anchor="ctr">
                    <a:lnL w="12700" cmpd="sng">
                      <a:noFill/>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a:solidFill>
                            <a:srgbClr val="000000"/>
                          </a:solidFill>
                          <a:effectLst/>
                          <a:latin typeface="Century Gothic" panose="020B0502020202020204" pitchFamily="34" charset="0"/>
                        </a:rPr>
                        <a:t>2019</a:t>
                      </a:r>
                    </a:p>
                  </a:txBody>
                  <a:tcPr marL="9525" marR="9525" marT="952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100" b="0" i="0" u="none" strike="noStrike" dirty="0" smtClean="0">
                          <a:solidFill>
                            <a:srgbClr val="000000"/>
                          </a:solidFill>
                          <a:effectLst/>
                          <a:latin typeface="Century Gothic" panose="020B0502020202020204" pitchFamily="34" charset="0"/>
                        </a:rPr>
                        <a:t>$395</a:t>
                      </a:r>
                      <a:endParaRPr lang="en-US" sz="1100" b="0" i="0" u="none" strike="noStrike" dirty="0">
                        <a:solidFill>
                          <a:srgbClr val="000000"/>
                        </a:solidFill>
                        <a:effectLst/>
                        <a:latin typeface="Century Gothic" panose="020B0502020202020204" pitchFamily="34" charset="0"/>
                      </a:endParaRPr>
                    </a:p>
                  </a:txBody>
                  <a:tcPr marL="9525" marR="548640" marT="9525" marB="0" anchor="ctr">
                    <a:lnL w="9525"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r>
              <a:tr h="274320">
                <a:tc>
                  <a:txBody>
                    <a:bodyPr/>
                    <a:lstStyle/>
                    <a:p>
                      <a:pPr algn="l" fontAlgn="b"/>
                      <a:r>
                        <a:rPr lang="en-US" sz="1100" b="0" i="0" u="none" strike="noStrike" dirty="0">
                          <a:solidFill>
                            <a:srgbClr val="000000"/>
                          </a:solidFill>
                          <a:effectLst/>
                          <a:latin typeface="Century Gothic" panose="020B0502020202020204" pitchFamily="34" charset="0"/>
                        </a:rPr>
                        <a:t>I-80 Gilman Interchange Improvements</a:t>
                      </a:r>
                    </a:p>
                  </a:txBody>
                  <a:tcPr marR="9525" marT="9525" marB="0" anchor="ctr">
                    <a:lnL w="12700" cmpd="sng">
                      <a:noFill/>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ctr"/>
                      <a:r>
                        <a:rPr lang="en-US" sz="1100" b="0" i="0" u="none" strike="noStrike">
                          <a:solidFill>
                            <a:srgbClr val="000000"/>
                          </a:solidFill>
                          <a:effectLst/>
                          <a:latin typeface="Century Gothic" panose="020B0502020202020204" pitchFamily="34" charset="0"/>
                        </a:rPr>
                        <a:t>2021</a:t>
                      </a:r>
                    </a:p>
                  </a:txBody>
                  <a:tcPr marL="9525" marR="9525" marT="952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fontAlgn="ctr"/>
                      <a:r>
                        <a:rPr lang="en-US" sz="1100" b="0" i="0" u="none" strike="noStrike" dirty="0" smtClean="0">
                          <a:solidFill>
                            <a:srgbClr val="000000"/>
                          </a:solidFill>
                          <a:effectLst/>
                          <a:latin typeface="Century Gothic" panose="020B0502020202020204" pitchFamily="34" charset="0"/>
                        </a:rPr>
                        <a:t>$45</a:t>
                      </a:r>
                      <a:endParaRPr lang="en-US" sz="1100" b="0" i="0" u="none" strike="noStrike" dirty="0">
                        <a:solidFill>
                          <a:srgbClr val="000000"/>
                        </a:solidFill>
                        <a:effectLst/>
                        <a:latin typeface="Century Gothic" panose="020B0502020202020204" pitchFamily="34" charset="0"/>
                      </a:endParaRPr>
                    </a:p>
                  </a:txBody>
                  <a:tcPr marL="9525" marR="548640" marT="9525" marB="0" anchor="ctr">
                    <a:lnL w="9525"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274320">
                <a:tc>
                  <a:txBody>
                    <a:bodyPr/>
                    <a:lstStyle/>
                    <a:p>
                      <a:pPr algn="l" fontAlgn="b"/>
                      <a:r>
                        <a:rPr lang="en-US" sz="1100" b="0" i="0" u="none" strike="noStrike" dirty="0">
                          <a:solidFill>
                            <a:srgbClr val="000000"/>
                          </a:solidFill>
                          <a:effectLst/>
                          <a:latin typeface="Century Gothic" panose="020B0502020202020204" pitchFamily="34" charset="0"/>
                        </a:rPr>
                        <a:t>East Bay Greenway </a:t>
                      </a:r>
                      <a:r>
                        <a:rPr lang="en-US" sz="1100" b="0" i="0" u="none" strike="noStrike" dirty="0" smtClean="0">
                          <a:solidFill>
                            <a:srgbClr val="000000"/>
                          </a:solidFill>
                          <a:effectLst/>
                          <a:latin typeface="Century Gothic" panose="020B0502020202020204" pitchFamily="34" charset="0"/>
                        </a:rPr>
                        <a:t>(Lake </a:t>
                      </a:r>
                      <a:r>
                        <a:rPr lang="en-US" sz="1100" b="0" i="0" u="none" strike="noStrike" dirty="0">
                          <a:solidFill>
                            <a:srgbClr val="000000"/>
                          </a:solidFill>
                          <a:effectLst/>
                          <a:latin typeface="Century Gothic" panose="020B0502020202020204" pitchFamily="34" charset="0"/>
                        </a:rPr>
                        <a:t>Merritt </a:t>
                      </a:r>
                      <a:r>
                        <a:rPr lang="en-US" sz="1100" b="0" i="0" u="none" strike="noStrike" dirty="0" smtClean="0">
                          <a:solidFill>
                            <a:srgbClr val="000000"/>
                          </a:solidFill>
                          <a:effectLst/>
                          <a:latin typeface="Century Gothic" panose="020B0502020202020204" pitchFamily="34" charset="0"/>
                        </a:rPr>
                        <a:t>BART </a:t>
                      </a:r>
                      <a:r>
                        <a:rPr lang="en-US" sz="1100" b="0" i="0" u="none" strike="noStrike" dirty="0">
                          <a:solidFill>
                            <a:srgbClr val="000000"/>
                          </a:solidFill>
                          <a:effectLst/>
                          <a:latin typeface="Century Gothic" panose="020B0502020202020204" pitchFamily="34" charset="0"/>
                        </a:rPr>
                        <a:t>to South Hayward </a:t>
                      </a:r>
                      <a:r>
                        <a:rPr lang="en-US" sz="1100" b="0" i="0" u="none" strike="noStrike" dirty="0" smtClean="0">
                          <a:solidFill>
                            <a:srgbClr val="000000"/>
                          </a:solidFill>
                          <a:effectLst/>
                          <a:latin typeface="Century Gothic" panose="020B0502020202020204" pitchFamily="34" charset="0"/>
                        </a:rPr>
                        <a:t>BART)</a:t>
                      </a:r>
                      <a:endParaRPr lang="en-US" sz="1100" b="0" i="0" u="none" strike="noStrike" dirty="0">
                        <a:solidFill>
                          <a:srgbClr val="000000"/>
                        </a:solidFill>
                        <a:effectLst/>
                        <a:latin typeface="Century Gothic" panose="020B0502020202020204" pitchFamily="34" charset="0"/>
                      </a:endParaRPr>
                    </a:p>
                  </a:txBody>
                  <a:tcPr marR="9525" marT="9525" marB="0" anchor="ctr">
                    <a:lnL w="12700" cmpd="sng">
                      <a:noFill/>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a:solidFill>
                            <a:srgbClr val="000000"/>
                          </a:solidFill>
                          <a:effectLst/>
                          <a:latin typeface="Century Gothic" panose="020B0502020202020204" pitchFamily="34" charset="0"/>
                        </a:rPr>
                        <a:t>2021</a:t>
                      </a:r>
                    </a:p>
                  </a:txBody>
                  <a:tcPr marL="9525" marR="9525" marT="952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100" b="0" i="0" u="none" strike="noStrike" dirty="0" smtClean="0">
                          <a:solidFill>
                            <a:srgbClr val="000000"/>
                          </a:solidFill>
                          <a:effectLst/>
                          <a:latin typeface="Century Gothic" panose="020B0502020202020204" pitchFamily="34" charset="0"/>
                        </a:rPr>
                        <a:t>$200</a:t>
                      </a:r>
                      <a:endParaRPr lang="en-US" sz="1100" b="0" i="0" u="none" strike="noStrike" dirty="0">
                        <a:solidFill>
                          <a:srgbClr val="000000"/>
                        </a:solidFill>
                        <a:effectLst/>
                        <a:latin typeface="Century Gothic" panose="020B0502020202020204" pitchFamily="34" charset="0"/>
                      </a:endParaRPr>
                    </a:p>
                  </a:txBody>
                  <a:tcPr marL="9525" marR="548640" marT="9525" marB="0" anchor="ctr">
                    <a:lnL w="9525"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r>
              <a:tr h="274320">
                <a:tc>
                  <a:txBody>
                    <a:bodyPr/>
                    <a:lstStyle/>
                    <a:p>
                      <a:pPr algn="l" fontAlgn="b"/>
                      <a:r>
                        <a:rPr lang="en-US" sz="1100" b="0" i="0" u="none" strike="noStrike" dirty="0">
                          <a:solidFill>
                            <a:srgbClr val="000000"/>
                          </a:solidFill>
                          <a:effectLst/>
                          <a:latin typeface="Century Gothic" panose="020B0502020202020204" pitchFamily="34" charset="0"/>
                        </a:rPr>
                        <a:t>I-80 </a:t>
                      </a:r>
                      <a:r>
                        <a:rPr lang="en-US" sz="1100" b="0" i="0" u="none" strike="noStrike" dirty="0" smtClean="0">
                          <a:solidFill>
                            <a:srgbClr val="000000"/>
                          </a:solidFill>
                          <a:effectLst/>
                          <a:latin typeface="Century Gothic" panose="020B0502020202020204" pitchFamily="34" charset="0"/>
                        </a:rPr>
                        <a:t>Ashby (SR-13) Interchange </a:t>
                      </a:r>
                      <a:r>
                        <a:rPr lang="en-US" sz="1100" b="0" i="0" u="none" strike="noStrike" dirty="0">
                          <a:solidFill>
                            <a:srgbClr val="000000"/>
                          </a:solidFill>
                          <a:effectLst/>
                          <a:latin typeface="Century Gothic" panose="020B0502020202020204" pitchFamily="34" charset="0"/>
                        </a:rPr>
                        <a:t>Improvements</a:t>
                      </a:r>
                    </a:p>
                  </a:txBody>
                  <a:tcPr marR="9525" marT="9525" marB="0" anchor="ctr">
                    <a:lnL w="12700" cmpd="sng">
                      <a:noFill/>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ctr"/>
                      <a:r>
                        <a:rPr lang="en-US" sz="1100" b="0" i="0" u="none" strike="noStrike">
                          <a:solidFill>
                            <a:srgbClr val="000000"/>
                          </a:solidFill>
                          <a:effectLst/>
                          <a:latin typeface="Century Gothic" panose="020B0502020202020204" pitchFamily="34" charset="0"/>
                        </a:rPr>
                        <a:t>2022</a:t>
                      </a:r>
                    </a:p>
                  </a:txBody>
                  <a:tcPr marL="9525" marR="9525" marT="952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fontAlgn="ctr"/>
                      <a:r>
                        <a:rPr lang="en-US" sz="1100" b="0" i="0" u="none" strike="noStrike" dirty="0" smtClean="0">
                          <a:solidFill>
                            <a:srgbClr val="000000"/>
                          </a:solidFill>
                          <a:effectLst/>
                          <a:latin typeface="Century Gothic" panose="020B0502020202020204" pitchFamily="34" charset="0"/>
                        </a:rPr>
                        <a:t>$45</a:t>
                      </a:r>
                      <a:endParaRPr lang="en-US" sz="1100" b="0" i="0" u="none" strike="noStrike" dirty="0">
                        <a:solidFill>
                          <a:srgbClr val="000000"/>
                        </a:solidFill>
                        <a:effectLst/>
                        <a:latin typeface="Century Gothic" panose="020B0502020202020204" pitchFamily="34" charset="0"/>
                      </a:endParaRPr>
                    </a:p>
                  </a:txBody>
                  <a:tcPr marL="9525" marR="548640" marT="9525" marB="0" anchor="ctr">
                    <a:lnL w="9525"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274320">
                <a:tc>
                  <a:txBody>
                    <a:bodyPr/>
                    <a:lstStyle/>
                    <a:p>
                      <a:pPr algn="l" fontAlgn="b"/>
                      <a:r>
                        <a:rPr lang="en-US" sz="1100" b="0" i="0" u="none" strike="noStrike" dirty="0">
                          <a:solidFill>
                            <a:srgbClr val="000000"/>
                          </a:solidFill>
                          <a:effectLst/>
                          <a:latin typeface="Century Gothic" panose="020B0502020202020204" pitchFamily="34" charset="0"/>
                        </a:rPr>
                        <a:t>Oakland/Alameda </a:t>
                      </a:r>
                      <a:r>
                        <a:rPr lang="en-US" sz="1100" b="0" i="0" u="none" strike="noStrike" dirty="0" smtClean="0">
                          <a:solidFill>
                            <a:srgbClr val="000000"/>
                          </a:solidFill>
                          <a:effectLst/>
                          <a:latin typeface="Century Gothic" panose="020B0502020202020204" pitchFamily="34" charset="0"/>
                        </a:rPr>
                        <a:t>Access Project</a:t>
                      </a:r>
                      <a:endParaRPr lang="en-US" sz="1100" b="0" i="0" u="none" strike="noStrike" dirty="0">
                        <a:solidFill>
                          <a:srgbClr val="000000"/>
                        </a:solidFill>
                        <a:effectLst/>
                        <a:latin typeface="Century Gothic" panose="020B0502020202020204" pitchFamily="34" charset="0"/>
                      </a:endParaRPr>
                    </a:p>
                  </a:txBody>
                  <a:tcPr marR="9525" marT="9525" marB="0" anchor="ctr">
                    <a:lnL w="12700" cmpd="sng">
                      <a:noFill/>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a:solidFill>
                            <a:srgbClr val="000000"/>
                          </a:solidFill>
                          <a:effectLst/>
                          <a:latin typeface="Century Gothic" panose="020B0502020202020204" pitchFamily="34" charset="0"/>
                        </a:rPr>
                        <a:t>2022</a:t>
                      </a:r>
                    </a:p>
                  </a:txBody>
                  <a:tcPr marL="9525" marR="9525" marT="952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100" b="0" i="0" u="none" strike="noStrike" dirty="0" smtClean="0">
                          <a:solidFill>
                            <a:srgbClr val="000000"/>
                          </a:solidFill>
                          <a:effectLst/>
                          <a:latin typeface="Century Gothic" panose="020B0502020202020204" pitchFamily="34" charset="0"/>
                        </a:rPr>
                        <a:t>$90</a:t>
                      </a:r>
                      <a:endParaRPr lang="en-US" sz="1100" b="0" i="0" u="none" strike="noStrike" dirty="0">
                        <a:solidFill>
                          <a:srgbClr val="000000"/>
                        </a:solidFill>
                        <a:effectLst/>
                        <a:latin typeface="Century Gothic" panose="020B0502020202020204" pitchFamily="34" charset="0"/>
                      </a:endParaRPr>
                    </a:p>
                  </a:txBody>
                  <a:tcPr marL="9525" marR="548640" marT="9525" marB="0" anchor="ctr">
                    <a:lnL w="9525"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r>
              <a:tr h="274320">
                <a:tc>
                  <a:txBody>
                    <a:bodyPr/>
                    <a:lstStyle/>
                    <a:p>
                      <a:pPr algn="l" fontAlgn="b"/>
                      <a:r>
                        <a:rPr lang="en-US" sz="1100" b="0" i="0" u="none" strike="noStrike" dirty="0">
                          <a:solidFill>
                            <a:srgbClr val="000000"/>
                          </a:solidFill>
                          <a:effectLst/>
                          <a:latin typeface="Century Gothic" panose="020B0502020202020204" pitchFamily="34" charset="0"/>
                        </a:rPr>
                        <a:t>I-680 </a:t>
                      </a:r>
                      <a:r>
                        <a:rPr lang="en-US" sz="1100" b="0" i="0" u="none" strike="noStrike" dirty="0" err="1">
                          <a:solidFill>
                            <a:srgbClr val="000000"/>
                          </a:solidFill>
                          <a:effectLst/>
                          <a:latin typeface="Century Gothic" panose="020B0502020202020204" pitchFamily="34" charset="0"/>
                        </a:rPr>
                        <a:t>Sunol</a:t>
                      </a:r>
                      <a:r>
                        <a:rPr lang="en-US" sz="1100" b="0" i="0" u="none" strike="noStrike" dirty="0">
                          <a:solidFill>
                            <a:srgbClr val="000000"/>
                          </a:solidFill>
                          <a:effectLst/>
                          <a:latin typeface="Century Gothic" panose="020B0502020202020204" pitchFamily="34" charset="0"/>
                        </a:rPr>
                        <a:t> Express </a:t>
                      </a:r>
                      <a:r>
                        <a:rPr lang="en-US" sz="1100" b="0" i="0" u="none" strike="noStrike" dirty="0" smtClean="0">
                          <a:solidFill>
                            <a:srgbClr val="000000"/>
                          </a:solidFill>
                          <a:effectLst/>
                          <a:latin typeface="Century Gothic" panose="020B0502020202020204" pitchFamily="34" charset="0"/>
                        </a:rPr>
                        <a:t>Lanes </a:t>
                      </a:r>
                      <a:r>
                        <a:rPr lang="en-US" sz="1100" b="0" i="0" u="none" strike="noStrike" dirty="0">
                          <a:solidFill>
                            <a:srgbClr val="000000"/>
                          </a:solidFill>
                          <a:effectLst/>
                          <a:latin typeface="Century Gothic" panose="020B0502020202020204" pitchFamily="34" charset="0"/>
                        </a:rPr>
                        <a:t>(Phase </a:t>
                      </a:r>
                      <a:r>
                        <a:rPr lang="en-US" sz="1100" b="0" i="0" u="none" strike="noStrike" dirty="0" smtClean="0">
                          <a:solidFill>
                            <a:srgbClr val="000000"/>
                          </a:solidFill>
                          <a:effectLst/>
                          <a:latin typeface="Century Gothic" panose="020B0502020202020204" pitchFamily="34" charset="0"/>
                        </a:rPr>
                        <a:t>II)</a:t>
                      </a:r>
                      <a:endParaRPr lang="en-US" sz="1100" b="0" i="0" u="none" strike="noStrike" dirty="0">
                        <a:solidFill>
                          <a:srgbClr val="000000"/>
                        </a:solidFill>
                        <a:effectLst/>
                        <a:latin typeface="Century Gothic" panose="020B0502020202020204" pitchFamily="34" charset="0"/>
                      </a:endParaRPr>
                    </a:p>
                  </a:txBody>
                  <a:tcPr marR="9525" marT="9525" marB="0" anchor="ctr">
                    <a:lnL w="12700" cmpd="sng">
                      <a:noFill/>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ctr"/>
                      <a:r>
                        <a:rPr lang="en-US" sz="1100" b="0" i="0" u="none" strike="noStrike" dirty="0">
                          <a:solidFill>
                            <a:srgbClr val="000000"/>
                          </a:solidFill>
                          <a:effectLst/>
                          <a:latin typeface="Century Gothic" panose="020B0502020202020204" pitchFamily="34" charset="0"/>
                        </a:rPr>
                        <a:t>2022</a:t>
                      </a:r>
                    </a:p>
                  </a:txBody>
                  <a:tcPr marL="9525" marR="9525" marT="952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fontAlgn="ctr"/>
                      <a:r>
                        <a:rPr lang="en-US" sz="1100" b="0" i="0" u="none" strike="noStrike" dirty="0" smtClean="0">
                          <a:solidFill>
                            <a:srgbClr val="000000"/>
                          </a:solidFill>
                          <a:effectLst/>
                          <a:latin typeface="Century Gothic" panose="020B0502020202020204" pitchFamily="34" charset="0"/>
                        </a:rPr>
                        <a:t>$115</a:t>
                      </a:r>
                      <a:endParaRPr lang="en-US" sz="1100" b="0" i="0" u="none" strike="noStrike" dirty="0">
                        <a:solidFill>
                          <a:srgbClr val="000000"/>
                        </a:solidFill>
                        <a:effectLst/>
                        <a:latin typeface="Century Gothic" panose="020B0502020202020204" pitchFamily="34" charset="0"/>
                      </a:endParaRPr>
                    </a:p>
                  </a:txBody>
                  <a:tcPr marL="9525" marR="548640" marT="9525" marB="0" anchor="ctr">
                    <a:lnL w="9525"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274320">
                <a:tc>
                  <a:txBody>
                    <a:bodyPr/>
                    <a:lstStyle/>
                    <a:p>
                      <a:pPr algn="l" fontAlgn="b"/>
                      <a:r>
                        <a:rPr lang="en-US" sz="1100" b="0" i="0" u="none" strike="noStrike" dirty="0">
                          <a:solidFill>
                            <a:srgbClr val="000000"/>
                          </a:solidFill>
                          <a:effectLst/>
                          <a:latin typeface="Century Gothic" panose="020B0502020202020204" pitchFamily="34" charset="0"/>
                        </a:rPr>
                        <a:t>Alameda County Grade Crossing Program</a:t>
                      </a:r>
                    </a:p>
                  </a:txBody>
                  <a:tcPr marR="9525" marT="9525" marB="0" anchor="ctr">
                    <a:lnL w="12700" cmpd="sng">
                      <a:noFill/>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dirty="0">
                          <a:solidFill>
                            <a:srgbClr val="000000"/>
                          </a:solidFill>
                          <a:effectLst/>
                          <a:latin typeface="Century Gothic" panose="020B0502020202020204" pitchFamily="34" charset="0"/>
                        </a:rPr>
                        <a:t>2022</a:t>
                      </a:r>
                    </a:p>
                  </a:txBody>
                  <a:tcPr marL="9525" marR="9525" marT="952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100" b="0" i="0" u="none" strike="noStrike" dirty="0" smtClean="0">
                          <a:solidFill>
                            <a:srgbClr val="000000"/>
                          </a:solidFill>
                          <a:effectLst/>
                          <a:latin typeface="Century Gothic" panose="020B0502020202020204" pitchFamily="34" charset="0"/>
                        </a:rPr>
                        <a:t>$665</a:t>
                      </a:r>
                      <a:endParaRPr lang="en-US" sz="1100" b="0" i="0" u="none" strike="noStrike" dirty="0">
                        <a:solidFill>
                          <a:srgbClr val="000000"/>
                        </a:solidFill>
                        <a:effectLst/>
                        <a:latin typeface="Century Gothic" panose="020B0502020202020204" pitchFamily="34" charset="0"/>
                      </a:endParaRPr>
                    </a:p>
                  </a:txBody>
                  <a:tcPr marL="9525" marR="548640" marT="9525" marB="0" anchor="ctr">
                    <a:lnL w="9525"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r>
              <a:tr h="274320">
                <a:tc>
                  <a:txBody>
                    <a:bodyPr/>
                    <a:lstStyle/>
                    <a:p>
                      <a:pPr algn="l" fontAlgn="b"/>
                      <a:r>
                        <a:rPr lang="en-US" sz="1100" b="0" i="0" u="none" strike="noStrike" dirty="0">
                          <a:solidFill>
                            <a:srgbClr val="000000"/>
                          </a:solidFill>
                          <a:effectLst/>
                          <a:latin typeface="Century Gothic" panose="020B0502020202020204" pitchFamily="34" charset="0"/>
                        </a:rPr>
                        <a:t>I-680 Express Lanes from SR-84 to </a:t>
                      </a:r>
                      <a:r>
                        <a:rPr lang="en-US" sz="1100" b="0" i="0" u="none" strike="noStrike" dirty="0" err="1">
                          <a:solidFill>
                            <a:srgbClr val="000000"/>
                          </a:solidFill>
                          <a:effectLst/>
                          <a:latin typeface="Century Gothic" panose="020B0502020202020204" pitchFamily="34" charset="0"/>
                        </a:rPr>
                        <a:t>Alcosta</a:t>
                      </a:r>
                      <a:r>
                        <a:rPr lang="en-US" sz="1100" b="0" i="0" u="none" strike="noStrike" dirty="0">
                          <a:solidFill>
                            <a:srgbClr val="000000"/>
                          </a:solidFill>
                          <a:effectLst/>
                          <a:latin typeface="Century Gothic" panose="020B0502020202020204" pitchFamily="34" charset="0"/>
                        </a:rPr>
                        <a:t> </a:t>
                      </a:r>
                      <a:r>
                        <a:rPr lang="en-US" sz="1100" b="0" i="0" u="none" strike="noStrike" dirty="0" smtClean="0">
                          <a:solidFill>
                            <a:srgbClr val="000000"/>
                          </a:solidFill>
                          <a:effectLst/>
                          <a:latin typeface="Century Gothic" panose="020B0502020202020204" pitchFamily="34" charset="0"/>
                        </a:rPr>
                        <a:t>Boulevard</a:t>
                      </a:r>
                      <a:endParaRPr lang="en-US" sz="1100" b="0" i="0" u="none" strike="noStrike" dirty="0">
                        <a:solidFill>
                          <a:srgbClr val="000000"/>
                        </a:solidFill>
                        <a:effectLst/>
                        <a:latin typeface="Century Gothic" panose="020B0502020202020204" pitchFamily="34" charset="0"/>
                      </a:endParaRPr>
                    </a:p>
                  </a:txBody>
                  <a:tcPr marR="9525" marT="9525" marB="0" anchor="ctr">
                    <a:lnL w="12700" cmpd="sng">
                      <a:noFill/>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ctr"/>
                      <a:r>
                        <a:rPr lang="en-US" sz="1100" b="0" i="0" u="none" strike="noStrike" dirty="0">
                          <a:solidFill>
                            <a:srgbClr val="000000"/>
                          </a:solidFill>
                          <a:effectLst/>
                          <a:latin typeface="Century Gothic" panose="020B0502020202020204" pitchFamily="34" charset="0"/>
                        </a:rPr>
                        <a:t>2023</a:t>
                      </a:r>
                    </a:p>
                  </a:txBody>
                  <a:tcPr marL="9525" marR="9525" marT="952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fontAlgn="ctr"/>
                      <a:r>
                        <a:rPr lang="en-US" sz="1100" b="0" i="0" u="none" strike="noStrike" dirty="0" smtClean="0">
                          <a:solidFill>
                            <a:srgbClr val="000000"/>
                          </a:solidFill>
                          <a:effectLst/>
                          <a:latin typeface="Century Gothic" panose="020B0502020202020204" pitchFamily="34" charset="0"/>
                        </a:rPr>
                        <a:t>$435</a:t>
                      </a:r>
                      <a:endParaRPr lang="en-US" sz="1100" b="0" i="0" u="none" strike="noStrike" dirty="0">
                        <a:solidFill>
                          <a:srgbClr val="000000"/>
                        </a:solidFill>
                        <a:effectLst/>
                        <a:latin typeface="Century Gothic" panose="020B0502020202020204" pitchFamily="34" charset="0"/>
                      </a:endParaRPr>
                    </a:p>
                  </a:txBody>
                  <a:tcPr marL="9525" marR="548640" marT="9525" marB="0" anchor="ctr">
                    <a:lnL w="9525"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274320">
                <a:tc>
                  <a:txBody>
                    <a:bodyPr/>
                    <a:lstStyle/>
                    <a:p>
                      <a:pPr algn="l" fontAlgn="b"/>
                      <a:r>
                        <a:rPr lang="en-US" sz="1100" b="0" i="0" u="none" strike="noStrike" dirty="0">
                          <a:solidFill>
                            <a:srgbClr val="000000"/>
                          </a:solidFill>
                          <a:effectLst/>
                          <a:latin typeface="Century Gothic" panose="020B0502020202020204" pitchFamily="34" charset="0"/>
                        </a:rPr>
                        <a:t>I-880 Interchange Improvements (Whipple Road/Industrial Parkway Southwest and Industrial Parkway)</a:t>
                      </a:r>
                    </a:p>
                  </a:txBody>
                  <a:tcPr marR="9525" marT="9525" marB="0" anchor="ctr">
                    <a:lnL w="12700" cmpd="sng">
                      <a:noFill/>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dirty="0">
                          <a:solidFill>
                            <a:srgbClr val="000000"/>
                          </a:solidFill>
                          <a:effectLst/>
                          <a:latin typeface="Century Gothic" panose="020B0502020202020204" pitchFamily="34" charset="0"/>
                        </a:rPr>
                        <a:t>2023</a:t>
                      </a:r>
                    </a:p>
                  </a:txBody>
                  <a:tcPr marL="9525" marR="9525" marT="952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100" b="0" i="0" u="none" strike="noStrike" dirty="0" smtClean="0">
                          <a:solidFill>
                            <a:srgbClr val="000000"/>
                          </a:solidFill>
                          <a:effectLst/>
                          <a:latin typeface="Century Gothic" panose="020B0502020202020204" pitchFamily="34" charset="0"/>
                        </a:rPr>
                        <a:t>$125</a:t>
                      </a:r>
                      <a:endParaRPr lang="en-US" sz="1100" b="0" i="0" u="none" strike="noStrike" dirty="0">
                        <a:solidFill>
                          <a:srgbClr val="000000"/>
                        </a:solidFill>
                        <a:effectLst/>
                        <a:latin typeface="Century Gothic" panose="020B0502020202020204" pitchFamily="34" charset="0"/>
                      </a:endParaRPr>
                    </a:p>
                  </a:txBody>
                  <a:tcPr marL="9525" marR="548640" marT="9525" marB="0" anchor="ctr">
                    <a:lnL w="9525"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r>
              <a:tr h="274320">
                <a:tc>
                  <a:txBody>
                    <a:bodyPr/>
                    <a:lstStyle/>
                    <a:p>
                      <a:pPr algn="l" fontAlgn="ctr"/>
                      <a:r>
                        <a:rPr lang="en-US" sz="1100" b="0" i="0" u="none" strike="noStrike" dirty="0">
                          <a:solidFill>
                            <a:srgbClr val="000000"/>
                          </a:solidFill>
                          <a:effectLst/>
                          <a:latin typeface="Century Gothic" panose="020B0502020202020204" pitchFamily="34" charset="0"/>
                        </a:rPr>
                        <a:t>Dublin Boulevard – North Canyons Parkway Extension</a:t>
                      </a:r>
                    </a:p>
                  </a:txBody>
                  <a:tcPr marR="9525" marT="9525" marB="0" anchor="ctr">
                    <a:lnL w="12700" cmpd="sng">
                      <a:noFill/>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ctr"/>
                      <a:r>
                        <a:rPr lang="en-US" sz="1100" b="0" i="0" u="none" strike="noStrike" dirty="0">
                          <a:solidFill>
                            <a:srgbClr val="000000"/>
                          </a:solidFill>
                          <a:effectLst/>
                          <a:latin typeface="Century Gothic" panose="020B0502020202020204" pitchFamily="34" charset="0"/>
                        </a:rPr>
                        <a:t>2023</a:t>
                      </a:r>
                    </a:p>
                  </a:txBody>
                  <a:tcPr marL="9525" marR="9525" marT="952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fontAlgn="ctr"/>
                      <a:r>
                        <a:rPr lang="en-US" sz="1100" b="0" i="0" u="none" strike="noStrike" dirty="0" smtClean="0">
                          <a:solidFill>
                            <a:srgbClr val="000000"/>
                          </a:solidFill>
                          <a:effectLst/>
                          <a:latin typeface="Century Gothic" panose="020B0502020202020204" pitchFamily="34" charset="0"/>
                        </a:rPr>
                        <a:t>$95</a:t>
                      </a:r>
                      <a:endParaRPr lang="en-US" sz="1100" b="0" i="0" u="none" strike="noStrike" dirty="0">
                        <a:solidFill>
                          <a:srgbClr val="000000"/>
                        </a:solidFill>
                        <a:effectLst/>
                        <a:latin typeface="Century Gothic" panose="020B0502020202020204" pitchFamily="34" charset="0"/>
                      </a:endParaRPr>
                    </a:p>
                  </a:txBody>
                  <a:tcPr marL="9525" marR="548640" marT="9525" marB="0" anchor="ctr">
                    <a:lnL w="9525"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274320">
                <a:tc>
                  <a:txBody>
                    <a:bodyPr/>
                    <a:lstStyle/>
                    <a:p>
                      <a:pPr algn="l" fontAlgn="b"/>
                      <a:r>
                        <a:rPr lang="en-US" sz="1100" b="0" i="0" u="none" strike="noStrike" dirty="0">
                          <a:solidFill>
                            <a:srgbClr val="000000"/>
                          </a:solidFill>
                          <a:effectLst/>
                          <a:latin typeface="Century Gothic" panose="020B0502020202020204" pitchFamily="34" charset="0"/>
                        </a:rPr>
                        <a:t>I-880 Interchange Improvements (Winton </a:t>
                      </a:r>
                      <a:r>
                        <a:rPr lang="en-US" sz="1100" b="0" i="0" u="none" strike="noStrike" dirty="0" smtClean="0">
                          <a:solidFill>
                            <a:srgbClr val="000000"/>
                          </a:solidFill>
                          <a:effectLst/>
                          <a:latin typeface="Century Gothic" panose="020B0502020202020204" pitchFamily="34" charset="0"/>
                        </a:rPr>
                        <a:t>Avenue/A </a:t>
                      </a:r>
                      <a:r>
                        <a:rPr lang="en-US" sz="1100" b="0" i="0" u="none" strike="noStrike" dirty="0">
                          <a:solidFill>
                            <a:srgbClr val="000000"/>
                          </a:solidFill>
                          <a:effectLst/>
                          <a:latin typeface="Century Gothic" panose="020B0502020202020204" pitchFamily="34" charset="0"/>
                        </a:rPr>
                        <a:t>Street)</a:t>
                      </a:r>
                    </a:p>
                  </a:txBody>
                  <a:tcPr marR="9525" marT="9525" marB="0" anchor="ctr">
                    <a:lnL w="12700" cmpd="sng">
                      <a:noFill/>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a:solidFill>
                            <a:srgbClr val="000000"/>
                          </a:solidFill>
                          <a:effectLst/>
                          <a:latin typeface="Century Gothic" panose="020B0502020202020204" pitchFamily="34" charset="0"/>
                        </a:rPr>
                        <a:t>2024</a:t>
                      </a:r>
                    </a:p>
                  </a:txBody>
                  <a:tcPr marL="9525" marR="9525" marT="952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100" b="0" i="0" u="none" strike="noStrike" dirty="0" smtClean="0">
                          <a:solidFill>
                            <a:srgbClr val="000000"/>
                          </a:solidFill>
                          <a:effectLst/>
                          <a:latin typeface="Century Gothic" panose="020B0502020202020204" pitchFamily="34" charset="0"/>
                        </a:rPr>
                        <a:t>$90</a:t>
                      </a:r>
                      <a:endParaRPr lang="en-US" sz="1100" b="0" i="0" u="none" strike="noStrike" dirty="0">
                        <a:solidFill>
                          <a:srgbClr val="000000"/>
                        </a:solidFill>
                        <a:effectLst/>
                        <a:latin typeface="Century Gothic" panose="020B0502020202020204" pitchFamily="34" charset="0"/>
                      </a:endParaRPr>
                    </a:p>
                  </a:txBody>
                  <a:tcPr marL="9525" marR="548640" marT="9525" marB="0" anchor="ctr">
                    <a:lnL w="9525"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r>
              <a:tr h="274320">
                <a:tc>
                  <a:txBody>
                    <a:bodyPr/>
                    <a:lstStyle/>
                    <a:p>
                      <a:pPr algn="l" fontAlgn="b"/>
                      <a:r>
                        <a:rPr lang="en-US" sz="1100" b="0" i="0" u="none" strike="noStrike" dirty="0">
                          <a:solidFill>
                            <a:srgbClr val="000000"/>
                          </a:solidFill>
                          <a:effectLst/>
                          <a:latin typeface="Century Gothic" panose="020B0502020202020204" pitchFamily="34" charset="0"/>
                        </a:rPr>
                        <a:t>San Pablo (</a:t>
                      </a:r>
                      <a:r>
                        <a:rPr lang="en-US" sz="1100" b="0" i="0" u="none" strike="noStrike" dirty="0" smtClean="0">
                          <a:solidFill>
                            <a:srgbClr val="000000"/>
                          </a:solidFill>
                          <a:effectLst/>
                          <a:latin typeface="Century Gothic" panose="020B0502020202020204" pitchFamily="34" charset="0"/>
                        </a:rPr>
                        <a:t>SR-123</a:t>
                      </a:r>
                      <a:r>
                        <a:rPr lang="en-US" sz="1100" b="0" i="0" u="none" strike="noStrike" dirty="0">
                          <a:solidFill>
                            <a:srgbClr val="000000"/>
                          </a:solidFill>
                          <a:effectLst/>
                          <a:latin typeface="Century Gothic" panose="020B0502020202020204" pitchFamily="34" charset="0"/>
                        </a:rPr>
                        <a:t>) </a:t>
                      </a:r>
                      <a:r>
                        <a:rPr lang="en-US" sz="1100" b="0" i="0" u="none" strike="noStrike" dirty="0" smtClean="0">
                          <a:solidFill>
                            <a:srgbClr val="000000"/>
                          </a:solidFill>
                          <a:effectLst/>
                          <a:latin typeface="Century Gothic" panose="020B0502020202020204" pitchFamily="34" charset="0"/>
                        </a:rPr>
                        <a:t>Multimodal </a:t>
                      </a:r>
                      <a:r>
                        <a:rPr lang="en-US" sz="1100" b="0" i="0" u="none" strike="noStrike" dirty="0">
                          <a:solidFill>
                            <a:srgbClr val="000000"/>
                          </a:solidFill>
                          <a:effectLst/>
                          <a:latin typeface="Century Gothic" panose="020B0502020202020204" pitchFamily="34" charset="0"/>
                        </a:rPr>
                        <a:t>Corridor </a:t>
                      </a:r>
                    </a:p>
                  </a:txBody>
                  <a:tcPr marR="9525" marT="9525" marB="0" anchor="ctr">
                    <a:lnL w="12700" cmpd="sng">
                      <a:noFill/>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ctr"/>
                      <a:r>
                        <a:rPr lang="en-US" sz="1100" b="0" i="0" u="none" strike="noStrike">
                          <a:solidFill>
                            <a:srgbClr val="000000"/>
                          </a:solidFill>
                          <a:effectLst/>
                          <a:latin typeface="Century Gothic" panose="020B0502020202020204" pitchFamily="34" charset="0"/>
                        </a:rPr>
                        <a:t>2024</a:t>
                      </a:r>
                    </a:p>
                  </a:txBody>
                  <a:tcPr marL="9525" marR="9525" marT="952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fontAlgn="ctr"/>
                      <a:r>
                        <a:rPr lang="en-US" sz="1100" b="0" i="0" u="none" strike="noStrike" dirty="0" smtClean="0">
                          <a:solidFill>
                            <a:srgbClr val="000000"/>
                          </a:solidFill>
                          <a:effectLst/>
                          <a:latin typeface="Century Gothic" panose="020B0502020202020204" pitchFamily="34" charset="0"/>
                        </a:rPr>
                        <a:t>$310</a:t>
                      </a:r>
                      <a:endParaRPr lang="en-US" sz="1100" b="0" i="0" u="none" strike="noStrike" dirty="0">
                        <a:solidFill>
                          <a:srgbClr val="000000"/>
                        </a:solidFill>
                        <a:effectLst/>
                        <a:latin typeface="Century Gothic" panose="020B0502020202020204" pitchFamily="34" charset="0"/>
                      </a:endParaRPr>
                    </a:p>
                  </a:txBody>
                  <a:tcPr marL="9525" marR="548640" marT="9525" marB="0" anchor="ctr">
                    <a:lnL w="9525"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274320">
                <a:tc>
                  <a:txBody>
                    <a:bodyPr/>
                    <a:lstStyle/>
                    <a:p>
                      <a:pPr algn="l" fontAlgn="b"/>
                      <a:r>
                        <a:rPr lang="en-US" sz="1100" b="0" i="0" u="none" strike="noStrike" dirty="0">
                          <a:solidFill>
                            <a:srgbClr val="000000"/>
                          </a:solidFill>
                          <a:effectLst/>
                          <a:latin typeface="Century Gothic" panose="020B0502020202020204" pitchFamily="34" charset="0"/>
                        </a:rPr>
                        <a:t>East 14th Street/Mission and Fremont Boulevard </a:t>
                      </a:r>
                      <a:r>
                        <a:rPr lang="en-US" sz="1100" b="0" i="0" u="none" strike="noStrike" dirty="0" smtClean="0">
                          <a:solidFill>
                            <a:srgbClr val="000000"/>
                          </a:solidFill>
                          <a:effectLst/>
                          <a:latin typeface="Century Gothic" panose="020B0502020202020204" pitchFamily="34" charset="0"/>
                        </a:rPr>
                        <a:t>Multimodal </a:t>
                      </a:r>
                      <a:r>
                        <a:rPr lang="en-US" sz="1100" b="0" i="0" u="none" strike="noStrike" dirty="0">
                          <a:solidFill>
                            <a:srgbClr val="000000"/>
                          </a:solidFill>
                          <a:effectLst/>
                          <a:latin typeface="Century Gothic" panose="020B0502020202020204" pitchFamily="34" charset="0"/>
                        </a:rPr>
                        <a:t>Corridor</a:t>
                      </a:r>
                    </a:p>
                  </a:txBody>
                  <a:tcPr marR="9525" marT="9525" marB="0" anchor="ctr">
                    <a:lnL w="12700" cmpd="sng">
                      <a:noFill/>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a:solidFill>
                            <a:srgbClr val="000000"/>
                          </a:solidFill>
                          <a:effectLst/>
                          <a:latin typeface="Century Gothic" panose="020B0502020202020204" pitchFamily="34" charset="0"/>
                        </a:rPr>
                        <a:t>2024</a:t>
                      </a:r>
                    </a:p>
                  </a:txBody>
                  <a:tcPr marL="9525" marR="9525" marT="952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100" b="0" i="0" u="none" strike="noStrike" dirty="0" smtClean="0">
                          <a:solidFill>
                            <a:srgbClr val="000000"/>
                          </a:solidFill>
                          <a:effectLst/>
                          <a:latin typeface="Century Gothic" panose="020B0502020202020204" pitchFamily="34" charset="0"/>
                        </a:rPr>
                        <a:t>$380</a:t>
                      </a:r>
                      <a:endParaRPr lang="en-US" sz="1100" b="0" i="0" u="none" strike="noStrike" dirty="0">
                        <a:solidFill>
                          <a:srgbClr val="000000"/>
                        </a:solidFill>
                        <a:effectLst/>
                        <a:latin typeface="Century Gothic" panose="020B0502020202020204" pitchFamily="34" charset="0"/>
                      </a:endParaRPr>
                    </a:p>
                  </a:txBody>
                  <a:tcPr marL="9525" marR="548640" marT="9525" marB="0" anchor="ctr">
                    <a:lnL w="9525"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r>
              <a:tr h="274320">
                <a:tc>
                  <a:txBody>
                    <a:bodyPr/>
                    <a:lstStyle/>
                    <a:p>
                      <a:pPr algn="l" fontAlgn="b"/>
                      <a:r>
                        <a:rPr lang="en-US" sz="1100" b="0" i="0" u="none" strike="noStrike" dirty="0">
                          <a:solidFill>
                            <a:srgbClr val="000000"/>
                          </a:solidFill>
                          <a:effectLst/>
                          <a:latin typeface="Century Gothic" panose="020B0502020202020204" pitchFamily="34" charset="0"/>
                        </a:rPr>
                        <a:t>SR-262 (Mission </a:t>
                      </a:r>
                      <a:r>
                        <a:rPr lang="en-US" sz="1100" b="0" i="0" u="none" strike="noStrike" dirty="0" smtClean="0">
                          <a:solidFill>
                            <a:srgbClr val="000000"/>
                          </a:solidFill>
                          <a:effectLst/>
                          <a:latin typeface="Century Gothic" panose="020B0502020202020204" pitchFamily="34" charset="0"/>
                        </a:rPr>
                        <a:t>Boulevard) </a:t>
                      </a:r>
                      <a:r>
                        <a:rPr lang="en-US" sz="1100" b="0" i="0" u="none" strike="noStrike" dirty="0">
                          <a:solidFill>
                            <a:srgbClr val="000000"/>
                          </a:solidFill>
                          <a:effectLst/>
                          <a:latin typeface="Century Gothic" panose="020B0502020202020204" pitchFamily="34" charset="0"/>
                        </a:rPr>
                        <a:t>Cross Connector </a:t>
                      </a:r>
                    </a:p>
                  </a:txBody>
                  <a:tcPr marR="9525" marT="9525" marB="0" anchor="ctr">
                    <a:lnL w="12700" cmpd="sng">
                      <a:noFill/>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ctr"/>
                      <a:r>
                        <a:rPr lang="en-US" sz="1100" b="0" i="0" u="none" strike="noStrike">
                          <a:solidFill>
                            <a:srgbClr val="000000"/>
                          </a:solidFill>
                          <a:effectLst/>
                          <a:latin typeface="Century Gothic" panose="020B0502020202020204" pitchFamily="34" charset="0"/>
                        </a:rPr>
                        <a:t>2025</a:t>
                      </a:r>
                    </a:p>
                  </a:txBody>
                  <a:tcPr marL="9525" marR="9525" marT="952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fontAlgn="ctr"/>
                      <a:r>
                        <a:rPr lang="en-US" sz="1100" b="0" i="0" u="none" strike="noStrike" dirty="0" smtClean="0">
                          <a:solidFill>
                            <a:srgbClr val="000000"/>
                          </a:solidFill>
                          <a:effectLst/>
                          <a:latin typeface="Century Gothic" panose="020B0502020202020204" pitchFamily="34" charset="0"/>
                        </a:rPr>
                        <a:t>$600</a:t>
                      </a:r>
                      <a:endParaRPr lang="en-US" sz="1100" b="0" i="0" u="none" strike="noStrike" dirty="0">
                        <a:solidFill>
                          <a:srgbClr val="000000"/>
                        </a:solidFill>
                        <a:effectLst/>
                        <a:latin typeface="Century Gothic" panose="020B0502020202020204" pitchFamily="34" charset="0"/>
                      </a:endParaRPr>
                    </a:p>
                  </a:txBody>
                  <a:tcPr marL="9525" marR="548640" marT="9525" marB="0" anchor="ctr">
                    <a:lnL w="9525"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274320">
                <a:tc>
                  <a:txBody>
                    <a:bodyPr/>
                    <a:lstStyle/>
                    <a:p>
                      <a:pPr algn="l" fontAlgn="ctr"/>
                      <a:r>
                        <a:rPr lang="en-US" sz="1100" b="1" i="0" u="none" strike="noStrike">
                          <a:solidFill>
                            <a:srgbClr val="000000"/>
                          </a:solidFill>
                          <a:effectLst/>
                          <a:latin typeface="Century Gothic" panose="020B0502020202020204" pitchFamily="34" charset="0"/>
                        </a:rPr>
                        <a:t> </a:t>
                      </a:r>
                    </a:p>
                  </a:txBody>
                  <a:tcPr marL="171450" marR="9525" marT="9525" marB="0" anchor="ctr">
                    <a:lnL w="12700" cmpd="sng">
                      <a:noFill/>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ctr"/>
                      <a:r>
                        <a:rPr lang="en-US" sz="1100" b="1" i="0" u="none" strike="noStrike">
                          <a:solidFill>
                            <a:srgbClr val="000000"/>
                          </a:solidFill>
                          <a:effectLst/>
                          <a:latin typeface="Century Gothic" panose="020B0502020202020204" pitchFamily="34" charset="0"/>
                        </a:rPr>
                        <a:t> </a:t>
                      </a:r>
                    </a:p>
                  </a:txBody>
                  <a:tcPr marL="9525" marR="9525" marT="9525"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fontAlgn="ctr"/>
                      <a:r>
                        <a:rPr lang="en-US" sz="1100" b="1" i="0" u="none" strike="noStrike" dirty="0" smtClean="0">
                          <a:solidFill>
                            <a:srgbClr val="000000"/>
                          </a:solidFill>
                          <a:effectLst/>
                          <a:latin typeface="Century Gothic" panose="020B0502020202020204" pitchFamily="34" charset="0"/>
                        </a:rPr>
                        <a:t>$3,590</a:t>
                      </a:r>
                      <a:endParaRPr lang="en-US" sz="1100" b="1" i="0" u="none" strike="noStrike" dirty="0">
                        <a:solidFill>
                          <a:srgbClr val="000000"/>
                        </a:solidFill>
                        <a:effectLst/>
                        <a:latin typeface="Century Gothic" panose="020B0502020202020204" pitchFamily="34" charset="0"/>
                      </a:endParaRPr>
                    </a:p>
                  </a:txBody>
                  <a:tcPr marL="9525" marR="548640" marT="9525" marB="0" anchor="ctr">
                    <a:lnL w="9525"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3" name="Rectangle 2"/>
          <p:cNvSpPr/>
          <p:nvPr/>
        </p:nvSpPr>
        <p:spPr>
          <a:xfrm>
            <a:off x="949888" y="5873912"/>
            <a:ext cx="9869683" cy="215444"/>
          </a:xfrm>
          <a:prstGeom prst="rect">
            <a:avLst/>
          </a:prstGeom>
        </p:spPr>
        <p:txBody>
          <a:bodyPr wrap="square">
            <a:spAutoFit/>
          </a:bodyPr>
          <a:lstStyle/>
          <a:p>
            <a:pPr defTabSz="457200">
              <a:defRPr/>
            </a:pPr>
            <a:r>
              <a:rPr lang="en-US" sz="800" b="1" dirty="0" smtClean="0">
                <a:solidFill>
                  <a:prstClr val="black"/>
                </a:solidFill>
                <a:latin typeface="Century Gothic" panose="020B0502020202020204" pitchFamily="34" charset="0"/>
              </a:rPr>
              <a:t>*Dollars shown reflect the mid-point of construction. Full funding is assumed.</a:t>
            </a:r>
            <a:endParaRPr lang="en-US" sz="800" b="1"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5563383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  We’ve Delivered in Alameda County</a:t>
            </a:r>
            <a:endParaRPr lang="en-US" dirty="0"/>
          </a:p>
        </p:txBody>
      </p:sp>
      <p:grpSp>
        <p:nvGrpSpPr>
          <p:cNvPr id="3" name="Group 2"/>
          <p:cNvGrpSpPr/>
          <p:nvPr/>
        </p:nvGrpSpPr>
        <p:grpSpPr>
          <a:xfrm>
            <a:off x="5442168" y="1648307"/>
            <a:ext cx="6371371" cy="4271578"/>
            <a:chOff x="4661969" y="1203159"/>
            <a:chExt cx="7151571" cy="4794649"/>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365"/>
            <a:stretch/>
          </p:blipFill>
          <p:spPr>
            <a:xfrm>
              <a:off x="4681219" y="1203159"/>
              <a:ext cx="3456271" cy="230107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0842" y="1203159"/>
              <a:ext cx="3456741" cy="2301072"/>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6004" t="6214"/>
            <a:stretch/>
          </p:blipFill>
          <p:spPr>
            <a:xfrm>
              <a:off x="4671595" y="3696735"/>
              <a:ext cx="3465896" cy="2301073"/>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50842" y="3692779"/>
              <a:ext cx="3457543" cy="2305029"/>
            </a:xfrm>
            <a:prstGeom prst="rect">
              <a:avLst/>
            </a:prstGeom>
          </p:spPr>
        </p:pic>
        <p:cxnSp>
          <p:nvCxnSpPr>
            <p:cNvPr id="12" name="Straight Connector 11"/>
            <p:cNvCxnSpPr/>
            <p:nvPr/>
          </p:nvCxnSpPr>
          <p:spPr>
            <a:xfrm>
              <a:off x="4661969" y="3599849"/>
              <a:ext cx="7151571" cy="0"/>
            </a:xfrm>
            <a:prstGeom prst="line">
              <a:avLst/>
            </a:prstGeom>
            <a:ln w="19050">
              <a:solidFill>
                <a:srgbClr val="00857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240346" y="1203159"/>
              <a:ext cx="0" cy="4794649"/>
            </a:xfrm>
            <a:prstGeom prst="line">
              <a:avLst/>
            </a:prstGeom>
            <a:ln w="19050">
              <a:solidFill>
                <a:srgbClr val="008576"/>
              </a:solidFill>
            </a:ln>
          </p:spPr>
          <p:style>
            <a:lnRef idx="1">
              <a:schemeClr val="accent1"/>
            </a:lnRef>
            <a:fillRef idx="0">
              <a:schemeClr val="accent1"/>
            </a:fillRef>
            <a:effectRef idx="0">
              <a:schemeClr val="accent1"/>
            </a:effectRef>
            <a:fontRef idx="minor">
              <a:schemeClr val="tx1"/>
            </a:fontRef>
          </p:style>
        </p:cxnSp>
      </p:grpSp>
      <p:sp>
        <p:nvSpPr>
          <p:cNvPr id="13" name="Content Placeholder 2"/>
          <p:cNvSpPr>
            <a:spLocks noGrp="1"/>
          </p:cNvSpPr>
          <p:nvPr>
            <p:ph idx="1"/>
          </p:nvPr>
        </p:nvSpPr>
        <p:spPr>
          <a:xfrm>
            <a:off x="850900" y="1527785"/>
            <a:ext cx="4774045" cy="5064562"/>
          </a:xfrm>
        </p:spPr>
        <p:txBody>
          <a:bodyPr>
            <a:normAutofit/>
          </a:bodyPr>
          <a:lstStyle/>
          <a:p>
            <a:pPr>
              <a:lnSpc>
                <a:spcPct val="110000"/>
              </a:lnSpc>
              <a:spcBef>
                <a:spcPts val="800"/>
              </a:spcBef>
            </a:pPr>
            <a:r>
              <a:rPr lang="en-US" sz="2500" dirty="0" smtClean="0"/>
              <a:t>Since 2000, Alameda </a:t>
            </a:r>
            <a:r>
              <a:rPr lang="en-US" sz="2500" dirty="0"/>
              <a:t>CTC </a:t>
            </a:r>
            <a:r>
              <a:rPr lang="en-US" sz="2500" dirty="0" smtClean="0"/>
              <a:t>has </a:t>
            </a:r>
            <a:r>
              <a:rPr lang="en-US" sz="2500" b="1" dirty="0" smtClean="0"/>
              <a:t>leveraged $2.6 billion</a:t>
            </a:r>
            <a:r>
              <a:rPr lang="en-US" sz="2500" b="1" dirty="0" smtClean="0">
                <a:solidFill>
                  <a:schemeClr val="tx1"/>
                </a:solidFill>
              </a:rPr>
              <a:t/>
            </a:r>
            <a:br>
              <a:rPr lang="en-US" sz="2500" b="1" dirty="0" smtClean="0">
                <a:solidFill>
                  <a:schemeClr val="tx1"/>
                </a:solidFill>
              </a:rPr>
            </a:br>
            <a:r>
              <a:rPr lang="en-US" sz="2500" b="1" dirty="0" smtClean="0"/>
              <a:t>in external funds with our local $1.5 billion </a:t>
            </a:r>
            <a:r>
              <a:rPr lang="en-US" sz="2500" dirty="0" smtClean="0"/>
              <a:t>to </a:t>
            </a:r>
            <a:br>
              <a:rPr lang="en-US" sz="2500" dirty="0" smtClean="0"/>
            </a:br>
            <a:r>
              <a:rPr lang="en-US" sz="2500" dirty="0" smtClean="0"/>
              <a:t>invest </a:t>
            </a:r>
            <a:r>
              <a:rPr lang="en-US" sz="2500" b="1" dirty="0" smtClean="0"/>
              <a:t>over $4.1 billion </a:t>
            </a:r>
            <a:br>
              <a:rPr lang="en-US" sz="2500" b="1" dirty="0" smtClean="0"/>
            </a:br>
            <a:r>
              <a:rPr lang="en-US" sz="2500" dirty="0" smtClean="0"/>
              <a:t>along the highway </a:t>
            </a:r>
            <a:br>
              <a:rPr lang="en-US" sz="2500" dirty="0" smtClean="0"/>
            </a:br>
            <a:r>
              <a:rPr lang="en-US" sz="2500" dirty="0" smtClean="0"/>
              <a:t>corridors </a:t>
            </a:r>
            <a:r>
              <a:rPr lang="en-US" sz="2500" dirty="0"/>
              <a:t>in the </a:t>
            </a:r>
            <a:r>
              <a:rPr lang="en-US" sz="2500" dirty="0" smtClean="0">
                <a:solidFill>
                  <a:schemeClr val="tx1"/>
                </a:solidFill>
              </a:rPr>
              <a:t>County</a:t>
            </a:r>
            <a:r>
              <a:rPr lang="en-US" sz="2500" dirty="0" smtClean="0">
                <a:solidFill>
                  <a:srgbClr val="FF0000"/>
                </a:solidFill>
              </a:rPr>
              <a:t/>
            </a:r>
            <a:br>
              <a:rPr lang="en-US" sz="2500" dirty="0" smtClean="0">
                <a:solidFill>
                  <a:srgbClr val="FF0000"/>
                </a:solidFill>
              </a:rPr>
            </a:br>
            <a:r>
              <a:rPr lang="en-US" sz="2500" dirty="0" smtClean="0"/>
              <a:t>to improve </a:t>
            </a:r>
            <a:r>
              <a:rPr lang="en-US" sz="2500" dirty="0"/>
              <a:t>mobility </a:t>
            </a:r>
            <a:r>
              <a:rPr lang="en-US" sz="2500" dirty="0" smtClean="0"/>
              <a:t/>
            </a:r>
            <a:br>
              <a:rPr lang="en-US" sz="2500" dirty="0" smtClean="0"/>
            </a:br>
            <a:r>
              <a:rPr lang="en-US" sz="2500" dirty="0" smtClean="0"/>
              <a:t>and </a:t>
            </a:r>
            <a:r>
              <a:rPr lang="en-US" sz="2500" dirty="0"/>
              <a:t>connectivity </a:t>
            </a:r>
            <a:endParaRPr lang="en-US" sz="2500" dirty="0" smtClean="0"/>
          </a:p>
        </p:txBody>
      </p:sp>
    </p:spTree>
    <p:extLst>
      <p:ext uri="{BB962C8B-B14F-4D97-AF65-F5344CB8AC3E}">
        <p14:creationId xmlns:p14="http://schemas.microsoft.com/office/powerpoint/2010/main" val="19779520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200" y="222488"/>
            <a:ext cx="10515600" cy="1325563"/>
          </a:xfrm>
        </p:spPr>
        <p:txBody>
          <a:bodyPr/>
          <a:lstStyle/>
          <a:p>
            <a:pPr algn="ctr"/>
            <a:r>
              <a:rPr lang="en-US" dirty="0" smtClean="0"/>
              <a:t>The Cost</a:t>
            </a:r>
            <a:endParaRPr lang="en-US" dirty="0"/>
          </a:p>
        </p:txBody>
      </p:sp>
      <p:sp>
        <p:nvSpPr>
          <p:cNvPr id="2" name="Content Placeholder 1"/>
          <p:cNvSpPr>
            <a:spLocks noGrp="1"/>
          </p:cNvSpPr>
          <p:nvPr>
            <p:ph idx="1"/>
          </p:nvPr>
        </p:nvSpPr>
        <p:spPr>
          <a:xfrm>
            <a:off x="838200" y="1548051"/>
            <a:ext cx="10609604" cy="4351338"/>
          </a:xfrm>
        </p:spPr>
        <p:txBody>
          <a:bodyPr>
            <a:normAutofit/>
          </a:bodyPr>
          <a:lstStyle/>
          <a:p>
            <a:pPr>
              <a:spcAft>
                <a:spcPts val="1200"/>
              </a:spcAft>
            </a:pPr>
            <a:r>
              <a:rPr lang="en-US" dirty="0" smtClean="0"/>
              <a:t>Californians pay an average of $762 per year in vehicle repair and maintenance due to bad roads</a:t>
            </a:r>
          </a:p>
          <a:p>
            <a:pPr>
              <a:spcAft>
                <a:spcPts val="1200"/>
              </a:spcAft>
            </a:pPr>
            <a:r>
              <a:rPr lang="en-US" dirty="0" smtClean="0"/>
              <a:t>The cost to repair a road in bad condition </a:t>
            </a:r>
            <a:br>
              <a:rPr lang="en-US" dirty="0" smtClean="0"/>
            </a:br>
            <a:r>
              <a:rPr lang="en-US" dirty="0" smtClean="0"/>
              <a:t>is exponentially higher than to maintain a </a:t>
            </a:r>
            <a:br>
              <a:rPr lang="en-US" dirty="0" smtClean="0"/>
            </a:br>
            <a:r>
              <a:rPr lang="en-US" dirty="0" smtClean="0"/>
              <a:t>road in good condition</a:t>
            </a:r>
          </a:p>
          <a:p>
            <a:pPr>
              <a:spcAft>
                <a:spcPts val="1200"/>
              </a:spcAft>
            </a:pPr>
            <a:r>
              <a:rPr lang="en-US" dirty="0" smtClean="0"/>
              <a:t>Pay now or pay later</a:t>
            </a:r>
          </a:p>
        </p:txBody>
      </p:sp>
      <p:sp>
        <p:nvSpPr>
          <p:cNvPr id="5" name="Rectangle 4"/>
          <p:cNvSpPr/>
          <p:nvPr/>
        </p:nvSpPr>
        <p:spPr>
          <a:xfrm>
            <a:off x="941718" y="5752457"/>
            <a:ext cx="10668000" cy="253146"/>
          </a:xfrm>
          <a:prstGeom prst="rect">
            <a:avLst/>
          </a:prstGeom>
          <a:effectLst/>
        </p:spPr>
        <p:txBody>
          <a:bodyPr wrap="square">
            <a:spAutoFit/>
          </a:bodyPr>
          <a:lstStyle/>
          <a:p>
            <a:pPr>
              <a:lnSpc>
                <a:spcPct val="150000"/>
              </a:lnSpc>
            </a:pPr>
            <a:r>
              <a:rPr lang="en-US" sz="800" b="1" spc="-40" dirty="0" smtClean="0">
                <a:latin typeface="Century Gothic" panose="020B0502020202020204" pitchFamily="34" charset="0"/>
              </a:rPr>
              <a:t>Data Source:  Trip Report, August 2018</a:t>
            </a:r>
            <a:endParaRPr lang="en-US" sz="800" b="1" spc="-40" dirty="0">
              <a:latin typeface="Century Gothic" panose="020B0502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7836"/>
          <a:stretch/>
        </p:blipFill>
        <p:spPr>
          <a:xfrm>
            <a:off x="8242127" y="2248497"/>
            <a:ext cx="3111673" cy="3262955"/>
          </a:xfrm>
          <a:prstGeom prst="rect">
            <a:avLst/>
          </a:prstGeom>
        </p:spPr>
      </p:pic>
    </p:spTree>
    <p:extLst>
      <p:ext uri="{BB962C8B-B14F-4D97-AF65-F5344CB8AC3E}">
        <p14:creationId xmlns:p14="http://schemas.microsoft.com/office/powerpoint/2010/main" val="24446118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SB 1 Costs Less Than $10 per Month</a:t>
            </a:r>
            <a:endParaRPr lang="en-US" dirty="0"/>
          </a:p>
        </p:txBody>
      </p:sp>
      <p:sp>
        <p:nvSpPr>
          <p:cNvPr id="3" name="Content Placeholder 2"/>
          <p:cNvSpPr>
            <a:spLocks noGrp="1"/>
          </p:cNvSpPr>
          <p:nvPr>
            <p:ph idx="1"/>
          </p:nvPr>
        </p:nvSpPr>
        <p:spPr>
          <a:xfrm>
            <a:off x="605656" y="1790306"/>
            <a:ext cx="10991088" cy="4520031"/>
          </a:xfrm>
        </p:spPr>
        <p:txBody>
          <a:bodyPr>
            <a:normAutofit/>
          </a:bodyPr>
          <a:lstStyle/>
          <a:p>
            <a:pPr>
              <a:spcAft>
                <a:spcPts val="600"/>
              </a:spcAft>
            </a:pPr>
            <a:r>
              <a:rPr lang="en-US" sz="2400" dirty="0" smtClean="0"/>
              <a:t>California’s </a:t>
            </a:r>
            <a:r>
              <a:rPr lang="en-US" sz="2400" dirty="0"/>
              <a:t>26 million licensed drivers consume 15.5 billion gallons </a:t>
            </a:r>
            <a:r>
              <a:rPr lang="en-US" sz="2400" dirty="0" smtClean="0"/>
              <a:t>of </a:t>
            </a:r>
            <a:br>
              <a:rPr lang="en-US" sz="2400" dirty="0" smtClean="0"/>
            </a:br>
            <a:r>
              <a:rPr lang="en-US" sz="2400" dirty="0" smtClean="0"/>
              <a:t>fuel per year</a:t>
            </a:r>
          </a:p>
          <a:p>
            <a:pPr lvl="1"/>
            <a:r>
              <a:rPr lang="en-US" sz="2000" dirty="0" smtClean="0"/>
              <a:t>577 </a:t>
            </a:r>
            <a:r>
              <a:rPr lang="en-US" sz="2000" dirty="0"/>
              <a:t>gallons per </a:t>
            </a:r>
            <a:r>
              <a:rPr lang="en-US" sz="2000" dirty="0" smtClean="0"/>
              <a:t>driver</a:t>
            </a:r>
          </a:p>
          <a:p>
            <a:pPr lvl="1"/>
            <a:r>
              <a:rPr lang="en-US" sz="2000" dirty="0" smtClean="0"/>
              <a:t>12 </a:t>
            </a:r>
            <a:r>
              <a:rPr lang="en-US" sz="2000" dirty="0"/>
              <a:t>cents per </a:t>
            </a:r>
            <a:r>
              <a:rPr lang="en-US" sz="2000" dirty="0" smtClean="0"/>
              <a:t>gallon</a:t>
            </a:r>
          </a:p>
          <a:p>
            <a:pPr lvl="1">
              <a:spcAft>
                <a:spcPts val="1600"/>
              </a:spcAft>
            </a:pPr>
            <a:r>
              <a:rPr lang="en-US" sz="2000" dirty="0" smtClean="0"/>
              <a:t>$69.24 average fuel cost</a:t>
            </a:r>
            <a:endParaRPr lang="en-US" sz="2000" dirty="0"/>
          </a:p>
          <a:p>
            <a:pPr>
              <a:spcAft>
                <a:spcPts val="600"/>
              </a:spcAft>
            </a:pPr>
            <a:r>
              <a:rPr lang="en-US" sz="2400" dirty="0" smtClean="0"/>
              <a:t>Annual </a:t>
            </a:r>
            <a:r>
              <a:rPr lang="en-US" sz="2400" dirty="0"/>
              <a:t>average cost per </a:t>
            </a:r>
            <a:r>
              <a:rPr lang="en-US" sz="2400" dirty="0" smtClean="0"/>
              <a:t>driver </a:t>
            </a:r>
            <a:endParaRPr lang="en-US" sz="2400" dirty="0"/>
          </a:p>
          <a:p>
            <a:pPr lvl="1"/>
            <a:r>
              <a:rPr lang="en-US" sz="2000" dirty="0" smtClean="0"/>
              <a:t>Average vehicle registration fee is $47.85 </a:t>
            </a:r>
            <a:endParaRPr lang="en-US" sz="2000" dirty="0"/>
          </a:p>
          <a:p>
            <a:pPr lvl="1"/>
            <a:r>
              <a:rPr lang="en-US" sz="2000" dirty="0" smtClean="0"/>
              <a:t>Average fuel consumption equals $69.24 </a:t>
            </a:r>
            <a:endParaRPr lang="en-US" sz="2000" dirty="0"/>
          </a:p>
          <a:p>
            <a:pPr lvl="1"/>
            <a:r>
              <a:rPr lang="en-US" sz="2000" b="1" dirty="0" smtClean="0"/>
              <a:t>Average total costs per driver is $117.09 </a:t>
            </a:r>
            <a:r>
              <a:rPr lang="en-US" sz="2000" b="1" dirty="0"/>
              <a:t>per year </a:t>
            </a:r>
            <a:r>
              <a:rPr lang="en-US" sz="2000" b="1" dirty="0" smtClean="0"/>
              <a:t>(or $9.76 </a:t>
            </a:r>
            <a:r>
              <a:rPr lang="en-US" sz="2000" b="1" dirty="0"/>
              <a:t>per </a:t>
            </a:r>
            <a:r>
              <a:rPr lang="en-US" sz="2000" b="1" dirty="0" smtClean="0"/>
              <a:t>month)</a:t>
            </a:r>
            <a:endParaRPr lang="en-US" sz="2000" dirty="0"/>
          </a:p>
        </p:txBody>
      </p:sp>
      <p:sp>
        <p:nvSpPr>
          <p:cNvPr id="4" name="Content Placeholder 3"/>
          <p:cNvSpPr>
            <a:spLocks noGrp="1"/>
          </p:cNvSpPr>
          <p:nvPr>
            <p:ph sz="half" idx="13"/>
          </p:nvPr>
        </p:nvSpPr>
        <p:spPr>
          <a:xfrm>
            <a:off x="684519" y="1140223"/>
            <a:ext cx="10926234" cy="454437"/>
          </a:xfrm>
        </p:spPr>
        <p:txBody>
          <a:bodyPr/>
          <a:lstStyle/>
          <a:p>
            <a:pPr algn="ctr"/>
            <a:r>
              <a:rPr lang="en-US" dirty="0" smtClean="0"/>
              <a:t>Average cost per driver</a:t>
            </a:r>
            <a:endParaRPr lang="en-US" dirty="0"/>
          </a:p>
        </p:txBody>
      </p:sp>
      <p:sp>
        <p:nvSpPr>
          <p:cNvPr id="6" name="Rectangle 5"/>
          <p:cNvSpPr/>
          <p:nvPr/>
        </p:nvSpPr>
        <p:spPr>
          <a:xfrm>
            <a:off x="610526" y="5875631"/>
            <a:ext cx="10012680" cy="276999"/>
          </a:xfrm>
          <a:prstGeom prst="rect">
            <a:avLst/>
          </a:prstGeom>
          <a:effectLst/>
        </p:spPr>
        <p:txBody>
          <a:bodyPr wrap="square">
            <a:spAutoFit/>
          </a:bodyPr>
          <a:lstStyle/>
          <a:p>
            <a:pPr>
              <a:lnSpc>
                <a:spcPct val="120000"/>
              </a:lnSpc>
              <a:spcAft>
                <a:spcPts val="600"/>
              </a:spcAft>
            </a:pPr>
            <a:r>
              <a:rPr lang="en-US" sz="1000" spc="-30" dirty="0" smtClean="0">
                <a:latin typeface="Century Gothic" panose="020B0502020202020204" pitchFamily="34" charset="0"/>
              </a:rPr>
              <a:t>Data </a:t>
            </a:r>
            <a:r>
              <a:rPr lang="en-US" sz="1000" spc="-30" dirty="0">
                <a:latin typeface="Century Gothic" panose="020B0502020202020204" pitchFamily="34" charset="0"/>
              </a:rPr>
              <a:t>Source:  http</a:t>
            </a:r>
            <a:r>
              <a:rPr lang="en-US" sz="1000" spc="-30" dirty="0" smtClean="0">
                <a:latin typeface="Century Gothic" panose="020B0502020202020204" pitchFamily="34" charset="0"/>
              </a:rPr>
              <a:t>://www.counties.org/</a:t>
            </a:r>
            <a:endParaRPr lang="en-US" sz="1000" spc="-30" dirty="0">
              <a:latin typeface="Century Gothic" panose="020B0502020202020204" pitchFamily="34" charset="0"/>
            </a:endParaRPr>
          </a:p>
        </p:txBody>
      </p:sp>
    </p:spTree>
    <p:extLst>
      <p:ext uri="{BB962C8B-B14F-4D97-AF65-F5344CB8AC3E}">
        <p14:creationId xmlns:p14="http://schemas.microsoft.com/office/powerpoint/2010/main" val="37987601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200" y="222488"/>
            <a:ext cx="10515600" cy="1325563"/>
          </a:xfrm>
        </p:spPr>
        <p:txBody>
          <a:bodyPr/>
          <a:lstStyle/>
          <a:p>
            <a:pPr algn="ctr"/>
            <a:r>
              <a:rPr lang="en-US" dirty="0" smtClean="0"/>
              <a:t>What’s at Stake?</a:t>
            </a:r>
            <a:endParaRPr lang="en-US" dirty="0"/>
          </a:p>
        </p:txBody>
      </p:sp>
      <p:sp>
        <p:nvSpPr>
          <p:cNvPr id="2" name="Content Placeholder 1"/>
          <p:cNvSpPr>
            <a:spLocks noGrp="1"/>
          </p:cNvSpPr>
          <p:nvPr>
            <p:ph idx="1"/>
          </p:nvPr>
        </p:nvSpPr>
        <p:spPr>
          <a:xfrm>
            <a:off x="838200" y="1548051"/>
            <a:ext cx="10609604" cy="4351338"/>
          </a:xfrm>
        </p:spPr>
        <p:txBody>
          <a:bodyPr>
            <a:normAutofit lnSpcReduction="10000"/>
          </a:bodyPr>
          <a:lstStyle/>
          <a:p>
            <a:pPr>
              <a:spcAft>
                <a:spcPts val="1200"/>
              </a:spcAft>
            </a:pPr>
            <a:r>
              <a:rPr lang="en-US" dirty="0" smtClean="0"/>
              <a:t>Passage of Proposition 6 puts projects at risk delaying projects that provide maintenance and safety indefinitely</a:t>
            </a:r>
          </a:p>
          <a:p>
            <a:pPr>
              <a:spcAft>
                <a:spcPts val="1200"/>
              </a:spcAft>
            </a:pPr>
            <a:r>
              <a:rPr lang="en-US" dirty="0" smtClean="0"/>
              <a:t>Over $40 million per year in road </a:t>
            </a:r>
            <a:br>
              <a:rPr lang="en-US" dirty="0" smtClean="0"/>
            </a:br>
            <a:r>
              <a:rPr lang="en-US" dirty="0" smtClean="0"/>
              <a:t>maintenance funds would vanish from </a:t>
            </a:r>
            <a:br>
              <a:rPr lang="en-US" dirty="0" smtClean="0"/>
            </a:br>
            <a:r>
              <a:rPr lang="en-US" dirty="0" smtClean="0"/>
              <a:t>city and county budgets</a:t>
            </a:r>
          </a:p>
          <a:p>
            <a:pPr>
              <a:spcAft>
                <a:spcPts val="1200"/>
              </a:spcAft>
            </a:pPr>
            <a:r>
              <a:rPr lang="en-US" dirty="0" smtClean="0"/>
              <a:t>State highway funding would be lost</a:t>
            </a:r>
          </a:p>
          <a:p>
            <a:pPr>
              <a:spcAft>
                <a:spcPts val="1200"/>
              </a:spcAft>
            </a:pPr>
            <a:r>
              <a:rPr lang="en-US" dirty="0" smtClean="0"/>
              <a:t>Over $30 million per year in transit funding </a:t>
            </a:r>
            <a:br>
              <a:rPr lang="en-US" dirty="0" smtClean="0"/>
            </a:br>
            <a:r>
              <a:rPr lang="en-US" dirty="0" smtClean="0"/>
              <a:t>in Alameda County would be eliminated</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77" t="8618" r="22038" b="17646"/>
          <a:stretch/>
        </p:blipFill>
        <p:spPr>
          <a:xfrm>
            <a:off x="8002503" y="2809463"/>
            <a:ext cx="3659412" cy="2611768"/>
          </a:xfrm>
          <a:prstGeom prst="rect">
            <a:avLst/>
          </a:prstGeom>
          <a:ln>
            <a:solidFill>
              <a:srgbClr val="008576"/>
            </a:solidFill>
          </a:ln>
        </p:spPr>
      </p:pic>
    </p:spTree>
    <p:extLst>
      <p:ext uri="{BB962C8B-B14F-4D97-AF65-F5344CB8AC3E}">
        <p14:creationId xmlns:p14="http://schemas.microsoft.com/office/powerpoint/2010/main" val="17004391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Gridlock</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12606" y="1309009"/>
            <a:ext cx="3135482" cy="4680369"/>
          </a:xfrm>
          <a:ln>
            <a:solidFill>
              <a:srgbClr val="008576"/>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5187" y="1309010"/>
            <a:ext cx="6240493" cy="4680369"/>
          </a:xfrm>
          <a:prstGeom prst="rect">
            <a:avLst/>
          </a:prstGeom>
          <a:ln>
            <a:solidFill>
              <a:srgbClr val="008576"/>
            </a:solidFill>
          </a:ln>
        </p:spPr>
      </p:pic>
    </p:spTree>
    <p:extLst>
      <p:ext uri="{BB962C8B-B14F-4D97-AF65-F5344CB8AC3E}">
        <p14:creationId xmlns:p14="http://schemas.microsoft.com/office/powerpoint/2010/main" val="9745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125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Transit Overcrowding</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0190" t="56928" r="51745"/>
          <a:stretch/>
        </p:blipFill>
        <p:spPr>
          <a:xfrm>
            <a:off x="8653266" y="1247587"/>
            <a:ext cx="2957487" cy="4711034"/>
          </a:xfrm>
          <a:prstGeom prst="rect">
            <a:avLst/>
          </a:prstGeom>
          <a:ln>
            <a:solidFill>
              <a:srgbClr val="008576"/>
            </a:solidFill>
          </a:ln>
        </p:spPr>
      </p:pic>
      <p:pic>
        <p:nvPicPr>
          <p:cNvPr id="5" name="Picture 4"/>
          <p:cNvPicPr>
            <a:picLocks noChangeAspect="1"/>
          </p:cNvPicPr>
          <p:nvPr/>
        </p:nvPicPr>
        <p:blipFill>
          <a:blip r:embed="rId4" cstate="print"/>
          <a:stretch>
            <a:fillRect/>
          </a:stretch>
        </p:blipFill>
        <p:spPr>
          <a:xfrm>
            <a:off x="777507" y="2627290"/>
            <a:ext cx="5922368" cy="3331331"/>
          </a:xfrm>
          <a:prstGeom prst="rect">
            <a:avLst/>
          </a:prstGeom>
          <a:ln>
            <a:solidFill>
              <a:srgbClr val="008576"/>
            </a:solidFill>
          </a:ln>
        </p:spPr>
      </p:pic>
      <p:pic>
        <p:nvPicPr>
          <p:cNvPr id="6" name="Picture 5"/>
          <p:cNvPicPr>
            <a:picLocks noChangeAspect="1"/>
          </p:cNvPicPr>
          <p:nvPr/>
        </p:nvPicPr>
        <p:blipFill>
          <a:blip r:embed="rId5" cstate="print"/>
          <a:stretch>
            <a:fillRect/>
          </a:stretch>
        </p:blipFill>
        <p:spPr>
          <a:xfrm>
            <a:off x="5268414" y="1897876"/>
            <a:ext cx="3194857" cy="2395079"/>
          </a:xfrm>
          <a:prstGeom prst="rect">
            <a:avLst/>
          </a:prstGeom>
          <a:ln>
            <a:solidFill>
              <a:srgbClr val="008576"/>
            </a:solidFill>
          </a:ln>
        </p:spPr>
      </p:pic>
    </p:spTree>
    <p:extLst>
      <p:ext uri="{BB962C8B-B14F-4D97-AF65-F5344CB8AC3E}">
        <p14:creationId xmlns:p14="http://schemas.microsoft.com/office/powerpoint/2010/main" val="305916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Potholes</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13584" y="1253868"/>
            <a:ext cx="3556938" cy="4742585"/>
          </a:xfrm>
          <a:ln>
            <a:solidFill>
              <a:srgbClr val="008576"/>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0584" y="1253361"/>
            <a:ext cx="7111166" cy="4743091"/>
          </a:xfrm>
          <a:prstGeom prst="rect">
            <a:avLst/>
          </a:prstGeom>
          <a:ln>
            <a:solidFill>
              <a:srgbClr val="008576"/>
            </a:solidFill>
          </a:ln>
        </p:spPr>
      </p:pic>
    </p:spTree>
    <p:extLst>
      <p:ext uri="{BB962C8B-B14F-4D97-AF65-F5344CB8AC3E}">
        <p14:creationId xmlns:p14="http://schemas.microsoft.com/office/powerpoint/2010/main" val="145156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125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16131" y="5951913"/>
            <a:ext cx="12553905" cy="98899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043818" y="6207784"/>
            <a:ext cx="6125696" cy="464743"/>
          </a:xfrm>
          <a:prstGeom prst="rect">
            <a:avLst/>
          </a:prstGeom>
          <a:solidFill>
            <a:schemeClr val="bg1"/>
          </a:solidFill>
        </p:spPr>
        <p:txBody>
          <a:bodyPr wrap="square">
            <a:spAutoFit/>
          </a:bodyPr>
          <a:lstStyle/>
          <a:p>
            <a:pPr algn="ctr">
              <a:lnSpc>
                <a:spcPct val="110000"/>
              </a:lnSpc>
            </a:pPr>
            <a:r>
              <a:rPr lang="en-US" sz="1100" dirty="0" smtClean="0">
                <a:solidFill>
                  <a:schemeClr val="tx1">
                    <a:lumMod val="75000"/>
                    <a:lumOff val="25000"/>
                  </a:schemeClr>
                </a:solidFill>
                <a:latin typeface="Century Gothic" panose="020B0502020202020204" pitchFamily="34" charset="0"/>
              </a:rPr>
              <a:t>Alameda County Transportation Commission    </a:t>
            </a:r>
            <a:r>
              <a:rPr lang="en-US" sz="1100" dirty="0" smtClean="0">
                <a:solidFill>
                  <a:srgbClr val="C00000"/>
                </a:solidFill>
                <a:latin typeface="Century Gothic" panose="020B0502020202020204" pitchFamily="34" charset="0"/>
              </a:rPr>
              <a:t>•    </a:t>
            </a:r>
            <a:r>
              <a:rPr lang="en-US" sz="1100" dirty="0" smtClean="0">
                <a:solidFill>
                  <a:schemeClr val="tx1">
                    <a:lumMod val="75000"/>
                    <a:lumOff val="25000"/>
                  </a:schemeClr>
                </a:solidFill>
                <a:latin typeface="Century Gothic" panose="020B0502020202020204" pitchFamily="34" charset="0"/>
              </a:rPr>
              <a:t>1111 Broadway, Suite 800</a:t>
            </a:r>
          </a:p>
          <a:p>
            <a:pPr algn="ctr">
              <a:lnSpc>
                <a:spcPct val="110000"/>
              </a:lnSpc>
            </a:pPr>
            <a:r>
              <a:rPr lang="en-US" sz="1100" dirty="0" smtClean="0">
                <a:solidFill>
                  <a:schemeClr val="tx1">
                    <a:lumMod val="75000"/>
                    <a:lumOff val="25000"/>
                  </a:schemeClr>
                </a:solidFill>
                <a:latin typeface="Century Gothic" panose="020B0502020202020204" pitchFamily="34" charset="0"/>
              </a:rPr>
              <a:t>Oakland, CA 94607    </a:t>
            </a:r>
            <a:r>
              <a:rPr lang="en-US" sz="1100" dirty="0" smtClean="0">
                <a:solidFill>
                  <a:srgbClr val="C00000"/>
                </a:solidFill>
                <a:latin typeface="Century Gothic" panose="020B0502020202020204" pitchFamily="34" charset="0"/>
              </a:rPr>
              <a:t>•    </a:t>
            </a:r>
            <a:r>
              <a:rPr lang="en-US" sz="1100" dirty="0" smtClean="0">
                <a:solidFill>
                  <a:schemeClr val="tx1">
                    <a:lumMod val="75000"/>
                    <a:lumOff val="25000"/>
                  </a:schemeClr>
                </a:solidFill>
                <a:latin typeface="Century Gothic" panose="020B0502020202020204" pitchFamily="34" charset="0"/>
              </a:rPr>
              <a:t>510.208.7400</a:t>
            </a:r>
            <a:endParaRPr lang="en-US" sz="1000" dirty="0" smtClean="0">
              <a:latin typeface="Century Gothic" panose="020B0502020202020204" pitchFamily="34" charset="0"/>
            </a:endParaRPr>
          </a:p>
        </p:txBody>
      </p:sp>
      <p:sp>
        <p:nvSpPr>
          <p:cNvPr id="11" name="Rectangle 10"/>
          <p:cNvSpPr/>
          <p:nvPr/>
        </p:nvSpPr>
        <p:spPr>
          <a:xfrm>
            <a:off x="2839090" y="1923262"/>
            <a:ext cx="6133101" cy="1455527"/>
          </a:xfrm>
          <a:prstGeom prst="rect">
            <a:avLst/>
          </a:prstGeom>
          <a:effectLst/>
        </p:spPr>
        <p:txBody>
          <a:bodyPr wrap="square">
            <a:spAutoFit/>
          </a:bodyPr>
          <a:lstStyle/>
          <a:p>
            <a:pPr algn="ctr">
              <a:lnSpc>
                <a:spcPct val="110000"/>
              </a:lnSpc>
            </a:pPr>
            <a:r>
              <a:rPr lang="en-US" sz="8800" b="1" dirty="0" smtClean="0">
                <a:solidFill>
                  <a:srgbClr val="008576"/>
                </a:solidFill>
                <a:latin typeface="Century Gothic" panose="020B0502020202020204" pitchFamily="34" charset="0"/>
              </a:rPr>
              <a:t>Thank You</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1168" t="9893" r="13198" b="11874"/>
          <a:stretch/>
        </p:blipFill>
        <p:spPr>
          <a:xfrm>
            <a:off x="5483780" y="3942772"/>
            <a:ext cx="1154081" cy="1231536"/>
          </a:xfrm>
          <a:prstGeom prst="rect">
            <a:avLst/>
          </a:prstGeom>
        </p:spPr>
      </p:pic>
    </p:spTree>
    <p:extLst>
      <p:ext uri="{BB962C8B-B14F-4D97-AF65-F5344CB8AC3E}">
        <p14:creationId xmlns:p14="http://schemas.microsoft.com/office/powerpoint/2010/main" val="2942977229"/>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474" y="278119"/>
            <a:ext cx="11012372" cy="1325563"/>
          </a:xfrm>
        </p:spPr>
        <p:txBody>
          <a:bodyPr>
            <a:normAutofit/>
          </a:bodyPr>
          <a:lstStyle/>
          <a:p>
            <a:pPr algn="ctr"/>
            <a:r>
              <a:rPr lang="en-US" dirty="0" smtClean="0"/>
              <a:t>Local Dollars Create Powerful Returns</a:t>
            </a:r>
            <a:endParaRPr lang="en-US" dirty="0"/>
          </a:p>
        </p:txBody>
      </p:sp>
      <p:sp>
        <p:nvSpPr>
          <p:cNvPr id="3" name="Content Placeholder 2"/>
          <p:cNvSpPr>
            <a:spLocks noGrp="1"/>
          </p:cNvSpPr>
          <p:nvPr>
            <p:ph idx="1"/>
          </p:nvPr>
        </p:nvSpPr>
        <p:spPr>
          <a:xfrm>
            <a:off x="593474" y="1567300"/>
            <a:ext cx="11012372" cy="4585529"/>
          </a:xfrm>
        </p:spPr>
        <p:txBody>
          <a:bodyPr>
            <a:normAutofit lnSpcReduction="10000"/>
          </a:bodyPr>
          <a:lstStyle/>
          <a:p>
            <a:r>
              <a:rPr lang="en-US" dirty="0" smtClean="0"/>
              <a:t>Alameda County voters have supported three transportation </a:t>
            </a:r>
            <a:br>
              <a:rPr lang="en-US" dirty="0" smtClean="0"/>
            </a:br>
            <a:r>
              <a:rPr lang="en-US" dirty="0" smtClean="0"/>
              <a:t>sales tax measures to deliver major projects and programs</a:t>
            </a:r>
          </a:p>
          <a:p>
            <a:pPr>
              <a:spcAft>
                <a:spcPts val="600"/>
              </a:spcAft>
            </a:pPr>
            <a:r>
              <a:rPr lang="en-US" dirty="0" smtClean="0"/>
              <a:t>Local tax dollars attract significant state and federal funds</a:t>
            </a:r>
          </a:p>
          <a:p>
            <a:pPr lvl="1">
              <a:spcAft>
                <a:spcPts val="600"/>
              </a:spcAft>
            </a:pPr>
            <a:r>
              <a:rPr lang="en-US" b="1" dirty="0" smtClean="0"/>
              <a:t>1986 Measure B: One-to-one leveraging</a:t>
            </a:r>
          </a:p>
          <a:p>
            <a:pPr lvl="1"/>
            <a:r>
              <a:rPr lang="en-US" b="1" dirty="0" smtClean="0"/>
              <a:t>2000 Measure B: Three-to-one leveraging  </a:t>
            </a:r>
          </a:p>
          <a:p>
            <a:pPr lvl="2">
              <a:spcAft>
                <a:spcPts val="600"/>
              </a:spcAft>
            </a:pPr>
            <a:r>
              <a:rPr lang="en-US" sz="2000" dirty="0" smtClean="0"/>
              <a:t>Delivered $3 billion program with $750 million of local sales tax money</a:t>
            </a:r>
          </a:p>
          <a:p>
            <a:pPr lvl="1"/>
            <a:r>
              <a:rPr lang="en-US" b="1" dirty="0" smtClean="0"/>
              <a:t>2014 Measure BB: Project delivery WILL depend on Senate Bill 1 (SB 1) and </a:t>
            </a:r>
            <a:br>
              <a:rPr lang="en-US" b="1" dirty="0" smtClean="0"/>
            </a:br>
            <a:r>
              <a:rPr lang="en-US" b="1" dirty="0" smtClean="0"/>
              <a:t>Regional Measure 3 (RM 3)</a:t>
            </a:r>
          </a:p>
          <a:p>
            <a:pPr lvl="2"/>
            <a:r>
              <a:rPr lang="en-US" sz="2000" dirty="0" smtClean="0"/>
              <a:t>Almost </a:t>
            </a:r>
            <a:r>
              <a:rPr lang="en-US" sz="2000" b="1" dirty="0" smtClean="0"/>
              <a:t>10-fold leveraging </a:t>
            </a:r>
            <a:r>
              <a:rPr lang="en-US" sz="2000" dirty="0" smtClean="0"/>
              <a:t>of funds on recent projects: Port modernization projects serving Northern California – $19 million local money attracts over </a:t>
            </a:r>
            <a:br>
              <a:rPr lang="en-US" sz="2000" dirty="0" smtClean="0"/>
            </a:br>
            <a:r>
              <a:rPr lang="en-US" sz="2000" dirty="0" smtClean="0"/>
              <a:t>$183 million in SB 1 funds</a:t>
            </a:r>
          </a:p>
          <a:p>
            <a:endParaRPr lang="en-US" sz="2000" dirty="0"/>
          </a:p>
        </p:txBody>
      </p:sp>
    </p:spTree>
    <p:extLst>
      <p:ext uri="{BB962C8B-B14F-4D97-AF65-F5344CB8AC3E}">
        <p14:creationId xmlns:p14="http://schemas.microsoft.com/office/powerpoint/2010/main" val="35933462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302404" y="2111239"/>
            <a:ext cx="10404204" cy="5064562"/>
          </a:xfrm>
        </p:spPr>
        <p:txBody>
          <a:bodyPr>
            <a:normAutofit/>
          </a:bodyPr>
          <a:lstStyle/>
          <a:p>
            <a:pPr>
              <a:spcAft>
                <a:spcPts val="600"/>
              </a:spcAft>
            </a:pPr>
            <a:r>
              <a:rPr lang="en-US" altLang="en-US" dirty="0" smtClean="0">
                <a:solidFill>
                  <a:schemeClr val="tx1"/>
                </a:solidFill>
              </a:rPr>
              <a:t>Local sales tax investments include </a:t>
            </a:r>
            <a:br>
              <a:rPr lang="en-US" altLang="en-US" dirty="0" smtClean="0">
                <a:solidFill>
                  <a:schemeClr val="tx1"/>
                </a:solidFill>
              </a:rPr>
            </a:br>
            <a:r>
              <a:rPr lang="en-US" altLang="en-US" dirty="0" smtClean="0">
                <a:solidFill>
                  <a:schemeClr val="tx1"/>
                </a:solidFill>
              </a:rPr>
              <a:t>improvements </a:t>
            </a:r>
            <a:r>
              <a:rPr lang="en-US" altLang="en-US" dirty="0">
                <a:solidFill>
                  <a:schemeClr val="tx1"/>
                </a:solidFill>
              </a:rPr>
              <a:t>and </a:t>
            </a:r>
            <a:r>
              <a:rPr lang="en-US" altLang="en-US" dirty="0" smtClean="0">
                <a:solidFill>
                  <a:schemeClr val="tx1"/>
                </a:solidFill>
              </a:rPr>
              <a:t>maintenance for:</a:t>
            </a:r>
          </a:p>
          <a:p>
            <a:pPr lvl="1">
              <a:spcAft>
                <a:spcPts val="600"/>
              </a:spcAft>
            </a:pPr>
            <a:r>
              <a:rPr lang="en-US" altLang="en-US" dirty="0" smtClean="0">
                <a:solidFill>
                  <a:schemeClr val="tx1"/>
                </a:solidFill>
              </a:rPr>
              <a:t>Roadway reconstruction</a:t>
            </a:r>
          </a:p>
          <a:p>
            <a:pPr lvl="1">
              <a:spcAft>
                <a:spcPts val="600"/>
              </a:spcAft>
            </a:pPr>
            <a:r>
              <a:rPr lang="en-US" altLang="en-US" dirty="0" smtClean="0">
                <a:solidFill>
                  <a:schemeClr val="tx1"/>
                </a:solidFill>
              </a:rPr>
              <a:t>Ongoing </a:t>
            </a:r>
            <a:r>
              <a:rPr lang="en-US" altLang="en-US" dirty="0">
                <a:solidFill>
                  <a:schemeClr val="tx1"/>
                </a:solidFill>
              </a:rPr>
              <a:t>pavement </a:t>
            </a:r>
            <a:r>
              <a:rPr lang="en-US" altLang="en-US" dirty="0" smtClean="0">
                <a:solidFill>
                  <a:schemeClr val="tx1"/>
                </a:solidFill>
              </a:rPr>
              <a:t>rehabilitation</a:t>
            </a:r>
          </a:p>
          <a:p>
            <a:pPr lvl="1">
              <a:spcAft>
                <a:spcPts val="600"/>
              </a:spcAft>
            </a:pPr>
            <a:r>
              <a:rPr lang="en-US" altLang="en-US" dirty="0" smtClean="0">
                <a:solidFill>
                  <a:schemeClr val="tx1"/>
                </a:solidFill>
              </a:rPr>
              <a:t>Construction </a:t>
            </a:r>
            <a:r>
              <a:rPr lang="en-US" altLang="en-US" dirty="0">
                <a:solidFill>
                  <a:schemeClr val="tx1"/>
                </a:solidFill>
              </a:rPr>
              <a:t>of </a:t>
            </a:r>
            <a:r>
              <a:rPr lang="en-US" altLang="en-US" dirty="0" smtClean="0">
                <a:solidFill>
                  <a:schemeClr val="tx1"/>
                </a:solidFill>
              </a:rPr>
              <a:t>bicycle/pedestrian paths</a:t>
            </a:r>
          </a:p>
          <a:p>
            <a:pPr lvl="1">
              <a:spcAft>
                <a:spcPts val="600"/>
              </a:spcAft>
            </a:pPr>
            <a:r>
              <a:rPr lang="en-US" altLang="en-US" dirty="0" smtClean="0">
                <a:solidFill>
                  <a:schemeClr val="tx1"/>
                </a:solidFill>
              </a:rPr>
              <a:t>Senior and disabled transportation</a:t>
            </a:r>
          </a:p>
          <a:p>
            <a:pPr lvl="1">
              <a:spcAft>
                <a:spcPts val="600"/>
              </a:spcAft>
            </a:pPr>
            <a:r>
              <a:rPr lang="en-US" dirty="0" smtClean="0">
                <a:solidFill>
                  <a:schemeClr val="tx1"/>
                </a:solidFill>
              </a:rPr>
              <a:t>Transit operations</a:t>
            </a:r>
            <a:endParaRPr lang="en-US" dirty="0"/>
          </a:p>
        </p:txBody>
      </p:sp>
      <p:sp>
        <p:nvSpPr>
          <p:cNvPr id="10" name="Title 4"/>
          <p:cNvSpPr txBox="1">
            <a:spLocks/>
          </p:cNvSpPr>
          <p:nvPr/>
        </p:nvSpPr>
        <p:spPr>
          <a:xfrm>
            <a:off x="306090" y="158453"/>
            <a:ext cx="7651661" cy="17943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rgbClr val="0069AA"/>
                </a:solidFill>
                <a:latin typeface="Century Gothic" panose="020B0502020202020204" pitchFamily="34" charset="0"/>
                <a:ea typeface="+mj-ea"/>
                <a:cs typeface="+mj-cs"/>
              </a:defRPr>
            </a:lvl1pPr>
          </a:lstStyle>
          <a:p>
            <a:pPr algn="ctr">
              <a:lnSpc>
                <a:spcPct val="114000"/>
              </a:lnSpc>
            </a:pPr>
            <a:r>
              <a:rPr lang="en-US" b="1" dirty="0" smtClean="0">
                <a:solidFill>
                  <a:srgbClr val="008576"/>
                </a:solidFill>
              </a:rPr>
              <a:t>Local Sales Tax Dollars </a:t>
            </a:r>
            <a:br>
              <a:rPr lang="en-US" b="1" dirty="0" smtClean="0">
                <a:solidFill>
                  <a:srgbClr val="008576"/>
                </a:solidFill>
              </a:rPr>
            </a:br>
            <a:r>
              <a:rPr lang="en-US" b="1" dirty="0" smtClean="0">
                <a:solidFill>
                  <a:srgbClr val="008576"/>
                </a:solidFill>
              </a:rPr>
              <a:t>Deliver Local Improvements</a:t>
            </a:r>
            <a:endParaRPr lang="en-US" b="1" dirty="0">
              <a:solidFill>
                <a:srgbClr val="008576"/>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8711" r="4997"/>
          <a:stretch/>
        </p:blipFill>
        <p:spPr>
          <a:xfrm>
            <a:off x="8018109" y="0"/>
            <a:ext cx="4208323" cy="6048345"/>
          </a:xfrm>
          <a:prstGeom prst="rect">
            <a:avLst/>
          </a:prstGeom>
        </p:spPr>
      </p:pic>
    </p:spTree>
    <p:extLst>
      <p:ext uri="{BB962C8B-B14F-4D97-AF65-F5344CB8AC3E}">
        <p14:creationId xmlns:p14="http://schemas.microsoft.com/office/powerpoint/2010/main" val="3328907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200" y="222488"/>
            <a:ext cx="10515600" cy="1634377"/>
          </a:xfrm>
        </p:spPr>
        <p:txBody>
          <a:bodyPr>
            <a:normAutofit/>
          </a:bodyPr>
          <a:lstStyle/>
          <a:p>
            <a:pPr algn="ctr">
              <a:lnSpc>
                <a:spcPct val="114000"/>
              </a:lnSpc>
            </a:pPr>
            <a:r>
              <a:rPr lang="en-US" dirty="0" smtClean="0"/>
              <a:t>Senate Bill 1 – Approved New Transportation Funding</a:t>
            </a:r>
            <a:endParaRPr lang="en-US" dirty="0"/>
          </a:p>
        </p:txBody>
      </p:sp>
      <p:sp>
        <p:nvSpPr>
          <p:cNvPr id="2" name="Content Placeholder 1"/>
          <p:cNvSpPr>
            <a:spLocks noGrp="1"/>
          </p:cNvSpPr>
          <p:nvPr>
            <p:ph idx="1"/>
          </p:nvPr>
        </p:nvSpPr>
        <p:spPr>
          <a:xfrm>
            <a:off x="917268" y="2008736"/>
            <a:ext cx="7958508" cy="4351338"/>
          </a:xfrm>
        </p:spPr>
        <p:txBody>
          <a:bodyPr>
            <a:normAutofit/>
          </a:bodyPr>
          <a:lstStyle/>
          <a:p>
            <a:pPr>
              <a:spcAft>
                <a:spcPts val="1200"/>
              </a:spcAft>
            </a:pPr>
            <a:r>
              <a:rPr lang="en-US" b="1" dirty="0" smtClean="0"/>
              <a:t>Invests $5.4 billion annually </a:t>
            </a:r>
            <a:r>
              <a:rPr lang="en-US" dirty="0" smtClean="0"/>
              <a:t>to repair California’s transportation network</a:t>
            </a:r>
          </a:p>
          <a:p>
            <a:pPr>
              <a:spcAft>
                <a:spcPts val="1200"/>
              </a:spcAft>
            </a:pPr>
            <a:r>
              <a:rPr lang="en-US" dirty="0" smtClean="0"/>
              <a:t>Reliable funding to deliver major projects</a:t>
            </a:r>
          </a:p>
          <a:p>
            <a:pPr>
              <a:spcAft>
                <a:spcPts val="1200"/>
              </a:spcAft>
            </a:pPr>
            <a:r>
              <a:rPr lang="en-US" dirty="0" smtClean="0"/>
              <a:t>Stable funding for potholes repair and for mass transit capital improvements</a:t>
            </a:r>
          </a:p>
          <a:p>
            <a:r>
              <a:rPr lang="en-US" dirty="0" smtClean="0"/>
              <a:t>Funds are constitutionally protected under Proposition 69</a:t>
            </a:r>
          </a:p>
        </p:txBody>
      </p:sp>
      <p:sp>
        <p:nvSpPr>
          <p:cNvPr id="8" name="Content Placeholder 1"/>
          <p:cNvSpPr txBox="1">
            <a:spLocks/>
          </p:cNvSpPr>
          <p:nvPr/>
        </p:nvSpPr>
        <p:spPr>
          <a:xfrm>
            <a:off x="9159786" y="4596882"/>
            <a:ext cx="2630465" cy="71575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0"/>
              </a:spcBef>
              <a:buFont typeface="Arial" panose="020B0604020202020204" pitchFamily="34" charset="0"/>
              <a:buChar char="•"/>
              <a:defRPr sz="2600" kern="1200">
                <a:solidFill>
                  <a:schemeClr val="tx1">
                    <a:lumMod val="75000"/>
                    <a:lumOff val="25000"/>
                  </a:schemeClr>
                </a:solidFill>
                <a:latin typeface="Century Gothic" panose="020B0502020202020204" pitchFamily="34" charset="0"/>
                <a:ea typeface="+mn-ea"/>
                <a:cs typeface="+mn-cs"/>
              </a:defRPr>
            </a:lvl1pPr>
            <a:lvl2pPr marL="688975" indent="-342900" algn="l" defTabSz="914400" rtl="0" eaLnBrk="1" latinLnBrk="0" hangingPunct="1">
              <a:lnSpc>
                <a:spcPct val="120000"/>
              </a:lnSpc>
              <a:spcBef>
                <a:spcPts val="0"/>
              </a:spcBef>
              <a:buSzPct val="80000"/>
              <a:buFont typeface="Wingdings" panose="05000000000000000000" pitchFamily="2" charset="2"/>
              <a:buChar char="Ø"/>
              <a:defRPr sz="2200" kern="1200">
                <a:solidFill>
                  <a:schemeClr val="tx1">
                    <a:lumMod val="75000"/>
                    <a:lumOff val="25000"/>
                  </a:schemeClr>
                </a:solidFill>
                <a:latin typeface="Century Gothic" panose="020B0502020202020204" pitchFamily="34" charset="0"/>
                <a:ea typeface="+mn-ea"/>
                <a:cs typeface="+mn-cs"/>
              </a:defRPr>
            </a:lvl2pPr>
            <a:lvl3pPr marL="1033463" indent="-228600" algn="l" defTabSz="914400" rtl="0" eaLnBrk="1" latinLnBrk="0" hangingPunct="1">
              <a:lnSpc>
                <a:spcPct val="120000"/>
              </a:lnSpc>
              <a:spcBef>
                <a:spcPts val="0"/>
              </a:spcBef>
              <a:buSzPct val="70000"/>
              <a:buFont typeface="Wingdings" panose="05000000000000000000" pitchFamily="2" charset="2"/>
              <a:buChar char="§"/>
              <a:defRPr sz="1800" kern="1200">
                <a:solidFill>
                  <a:schemeClr val="tx1">
                    <a:lumMod val="75000"/>
                    <a:lumOff val="25000"/>
                  </a:schemeClr>
                </a:solidFill>
                <a:latin typeface="Century Gothic" panose="020B0502020202020204" pitchFamily="34" charset="0"/>
                <a:ea typeface="+mn-ea"/>
                <a:cs typeface="+mn-cs"/>
              </a:defRPr>
            </a:lvl3pPr>
            <a:lvl4pPr marL="1425575" indent="-228600" algn="l" defTabSz="914400" rtl="0" eaLnBrk="1" latinLnBrk="0" hangingPunct="1">
              <a:lnSpc>
                <a:spcPct val="120000"/>
              </a:lnSpc>
              <a:spcBef>
                <a:spcPts val="0"/>
              </a:spcBef>
              <a:buFont typeface="Wingdings" panose="05000000000000000000" pitchFamily="2" charset="2"/>
              <a:buChar char="ü"/>
              <a:defRPr sz="1600" kern="1200">
                <a:solidFill>
                  <a:schemeClr val="tx1">
                    <a:lumMod val="75000"/>
                    <a:lumOff val="25000"/>
                  </a:schemeClr>
                </a:solidFill>
                <a:latin typeface="Century Gothic" panose="020B0502020202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t>SB 1 is a gas tax, vehicle fees fund to support transportation maintenance and operations</a:t>
            </a:r>
            <a:endParaRPr lang="en-US" sz="1200" b="1" dirty="0"/>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1168" t="9893" r="13198" b="11874"/>
          <a:stretch/>
        </p:blipFill>
        <p:spPr>
          <a:xfrm>
            <a:off x="9043195" y="2008736"/>
            <a:ext cx="2429692" cy="2592759"/>
          </a:xfrm>
          <a:prstGeom prst="rect">
            <a:avLst/>
          </a:prstGeom>
        </p:spPr>
      </p:pic>
    </p:spTree>
    <p:extLst>
      <p:ext uri="{BB962C8B-B14F-4D97-AF65-F5344CB8AC3E}">
        <p14:creationId xmlns:p14="http://schemas.microsoft.com/office/powerpoint/2010/main" val="2007302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200" y="222488"/>
            <a:ext cx="10515600" cy="1325563"/>
          </a:xfrm>
        </p:spPr>
        <p:txBody>
          <a:bodyPr/>
          <a:lstStyle/>
          <a:p>
            <a:pPr algn="ctr"/>
            <a:r>
              <a:rPr lang="en-US" dirty="0" smtClean="0"/>
              <a:t>SB 1 – The State Has Finally Stepped Up!</a:t>
            </a:r>
            <a:endParaRPr lang="en-US" dirty="0"/>
          </a:p>
        </p:txBody>
      </p:sp>
      <p:sp>
        <p:nvSpPr>
          <p:cNvPr id="2" name="Content Placeholder 1"/>
          <p:cNvSpPr>
            <a:spLocks noGrp="1"/>
          </p:cNvSpPr>
          <p:nvPr>
            <p:ph idx="1"/>
          </p:nvPr>
        </p:nvSpPr>
        <p:spPr>
          <a:xfrm>
            <a:off x="838200" y="1435476"/>
            <a:ext cx="8197312" cy="4351338"/>
          </a:xfrm>
        </p:spPr>
        <p:txBody>
          <a:bodyPr>
            <a:noAutofit/>
          </a:bodyPr>
          <a:lstStyle/>
          <a:p>
            <a:pPr>
              <a:spcAft>
                <a:spcPts val="0"/>
              </a:spcAft>
            </a:pPr>
            <a:r>
              <a:rPr lang="en-US" dirty="0" smtClean="0"/>
              <a:t>Funds backlog </a:t>
            </a:r>
            <a:r>
              <a:rPr lang="en-US" b="1" dirty="0" smtClean="0"/>
              <a:t>highway, bridge and pedestrian safety, and transit systems</a:t>
            </a:r>
          </a:p>
          <a:p>
            <a:pPr lvl="1">
              <a:spcAft>
                <a:spcPts val="1200"/>
              </a:spcAft>
            </a:pPr>
            <a:r>
              <a:rPr lang="en-US" dirty="0" smtClean="0"/>
              <a:t>State gas tax had not been increased for a </a:t>
            </a:r>
            <a:br>
              <a:rPr lang="en-US" dirty="0" smtClean="0"/>
            </a:br>
            <a:r>
              <a:rPr lang="en-US" dirty="0" smtClean="0"/>
              <a:t>quarter century</a:t>
            </a:r>
          </a:p>
          <a:p>
            <a:pPr>
              <a:spcAft>
                <a:spcPts val="600"/>
              </a:spcAft>
            </a:pPr>
            <a:r>
              <a:rPr lang="en-US" dirty="0" smtClean="0"/>
              <a:t>Enables </a:t>
            </a:r>
            <a:r>
              <a:rPr lang="en-US" dirty="0"/>
              <a:t>cities and counties to </a:t>
            </a:r>
            <a:r>
              <a:rPr lang="en-US" b="1" dirty="0"/>
              <a:t>address significant </a:t>
            </a:r>
            <a:r>
              <a:rPr lang="en-US" b="1" dirty="0" smtClean="0"/>
              <a:t>maintenance</a:t>
            </a:r>
            <a:r>
              <a:rPr lang="en-US" b="1" dirty="0"/>
              <a:t>, rehabilitation and safety needs</a:t>
            </a:r>
            <a:r>
              <a:rPr lang="en-US" dirty="0"/>
              <a:t> on the </a:t>
            </a:r>
            <a:r>
              <a:rPr lang="en-US" dirty="0" smtClean="0"/>
              <a:t>local street </a:t>
            </a:r>
            <a:r>
              <a:rPr lang="en-US" dirty="0"/>
              <a:t>and road </a:t>
            </a:r>
            <a:r>
              <a:rPr lang="en-US" dirty="0" smtClean="0"/>
              <a:t>system</a:t>
            </a:r>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b="7810"/>
          <a:stretch/>
        </p:blipFill>
        <p:spPr>
          <a:xfrm>
            <a:off x="10023343" y="1435476"/>
            <a:ext cx="1700644" cy="2367106"/>
          </a:xfrm>
          <a:prstGeom prst="rect">
            <a:avLst/>
          </a:prstGeom>
          <a:ln w="9525">
            <a:solidFill>
              <a:srgbClr val="008576"/>
            </a:solidFill>
          </a:ln>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5895" r="1049"/>
          <a:stretch/>
        </p:blipFill>
        <p:spPr>
          <a:xfrm>
            <a:off x="9225678" y="3962400"/>
            <a:ext cx="2498308" cy="2005328"/>
          </a:xfrm>
          <a:prstGeom prst="rect">
            <a:avLst/>
          </a:prstGeom>
          <a:ln w="9525">
            <a:solidFill>
              <a:srgbClr val="008576"/>
            </a:solidFill>
          </a:ln>
        </p:spPr>
      </p:pic>
    </p:spTree>
    <p:extLst>
      <p:ext uri="{BB962C8B-B14F-4D97-AF65-F5344CB8AC3E}">
        <p14:creationId xmlns:p14="http://schemas.microsoft.com/office/powerpoint/2010/main" val="38912025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p:cNvPicPr>
            <a:picLocks noChangeAspect="1"/>
          </p:cNvPicPr>
          <p:nvPr/>
        </p:nvPicPr>
        <p:blipFill rotWithShape="1">
          <a:blip r:embed="rId3" cstate="print">
            <a:extLst>
              <a:ext uri="{28A0092B-C50C-407E-A947-70E740481C1C}">
                <a14:useLocalDpi xmlns:a14="http://schemas.microsoft.com/office/drawing/2010/main" val="0"/>
              </a:ext>
            </a:extLst>
          </a:blip>
          <a:srcRect t="8647" b="15384"/>
          <a:stretch/>
        </p:blipFill>
        <p:spPr>
          <a:xfrm>
            <a:off x="8241146" y="1598553"/>
            <a:ext cx="3474720" cy="1759789"/>
          </a:xfrm>
          <a:prstGeom prst="rect">
            <a:avLst/>
          </a:prstGeom>
        </p:spPr>
      </p:pic>
      <p:pic>
        <p:nvPicPr>
          <p:cNvPr id="66" name="Picture 65"/>
          <p:cNvPicPr>
            <a:picLocks noChangeAspect="1"/>
          </p:cNvPicPr>
          <p:nvPr/>
        </p:nvPicPr>
        <p:blipFill rotWithShape="1">
          <a:blip r:embed="rId4" cstate="print">
            <a:extLst>
              <a:ext uri="{28A0092B-C50C-407E-A947-70E740481C1C}">
                <a14:useLocalDpi xmlns:a14="http://schemas.microsoft.com/office/drawing/2010/main" val="0"/>
              </a:ext>
            </a:extLst>
          </a:blip>
          <a:srcRect l="7689" r="7462"/>
          <a:stretch/>
        </p:blipFill>
        <p:spPr>
          <a:xfrm>
            <a:off x="4545761" y="3827888"/>
            <a:ext cx="3474720" cy="1905976"/>
          </a:xfrm>
          <a:prstGeom prst="rect">
            <a:avLst/>
          </a:prstGeom>
        </p:spPr>
      </p:pic>
      <p:pic>
        <p:nvPicPr>
          <p:cNvPr id="65" name="Picture 64"/>
          <p:cNvPicPr>
            <a:picLocks noChangeAspect="1"/>
          </p:cNvPicPr>
          <p:nvPr/>
        </p:nvPicPr>
        <p:blipFill rotWithShape="1">
          <a:blip r:embed="rId5" cstate="print">
            <a:extLst>
              <a:ext uri="{28A0092B-C50C-407E-A947-70E740481C1C}">
                <a14:useLocalDpi xmlns:a14="http://schemas.microsoft.com/office/drawing/2010/main" val="0"/>
              </a:ext>
            </a:extLst>
          </a:blip>
          <a:srcRect t="18883"/>
          <a:stretch/>
        </p:blipFill>
        <p:spPr>
          <a:xfrm>
            <a:off x="8241146" y="3847441"/>
            <a:ext cx="3474720" cy="1886423"/>
          </a:xfrm>
          <a:prstGeom prst="rect">
            <a:avLst/>
          </a:prstGeom>
        </p:spPr>
      </p:pic>
      <p:pic>
        <p:nvPicPr>
          <p:cNvPr id="64" name="Picture 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0509" y="3886837"/>
            <a:ext cx="3474720" cy="1847027"/>
          </a:xfrm>
          <a:prstGeom prst="rect">
            <a:avLst/>
          </a:prstGeom>
        </p:spPr>
      </p:pic>
      <p:pic>
        <p:nvPicPr>
          <p:cNvPr id="62" name="Picture 61"/>
          <p:cNvPicPr>
            <a:picLocks noChangeAspect="1"/>
          </p:cNvPicPr>
          <p:nvPr/>
        </p:nvPicPr>
        <p:blipFill rotWithShape="1">
          <a:blip r:embed="rId7" cstate="print">
            <a:extLst>
              <a:ext uri="{28A0092B-C50C-407E-A947-70E740481C1C}">
                <a14:useLocalDpi xmlns:a14="http://schemas.microsoft.com/office/drawing/2010/main" val="0"/>
              </a:ext>
            </a:extLst>
          </a:blip>
          <a:srcRect l="2060" t="24262" r="1289" b="1473"/>
          <a:stretch/>
        </p:blipFill>
        <p:spPr>
          <a:xfrm>
            <a:off x="843049" y="1512922"/>
            <a:ext cx="3474720" cy="1845420"/>
          </a:xfrm>
          <a:prstGeom prst="rect">
            <a:avLst/>
          </a:prstGeom>
        </p:spPr>
      </p:pic>
      <p:pic>
        <p:nvPicPr>
          <p:cNvPr id="61" name="Picture 60"/>
          <p:cNvPicPr>
            <a:picLocks noChangeAspect="1"/>
          </p:cNvPicPr>
          <p:nvPr/>
        </p:nvPicPr>
        <p:blipFill rotWithShape="1">
          <a:blip r:embed="rId8" cstate="print">
            <a:extLst>
              <a:ext uri="{28A0092B-C50C-407E-A947-70E740481C1C}">
                <a14:useLocalDpi xmlns:a14="http://schemas.microsoft.com/office/drawing/2010/main" val="0"/>
              </a:ext>
            </a:extLst>
          </a:blip>
          <a:srcRect b="16449"/>
          <a:stretch/>
        </p:blipFill>
        <p:spPr>
          <a:xfrm>
            <a:off x="4555727" y="1625774"/>
            <a:ext cx="3474720" cy="1732568"/>
          </a:xfrm>
          <a:prstGeom prst="rect">
            <a:avLst/>
          </a:prstGeom>
        </p:spPr>
      </p:pic>
      <p:sp>
        <p:nvSpPr>
          <p:cNvPr id="7" name="Title 1"/>
          <p:cNvSpPr>
            <a:spLocks noGrp="1"/>
          </p:cNvSpPr>
          <p:nvPr>
            <p:ph type="title"/>
          </p:nvPr>
        </p:nvSpPr>
        <p:spPr>
          <a:xfrm>
            <a:off x="838199" y="222488"/>
            <a:ext cx="10877665" cy="1325563"/>
          </a:xfrm>
        </p:spPr>
        <p:txBody>
          <a:bodyPr>
            <a:normAutofit/>
          </a:bodyPr>
          <a:lstStyle/>
          <a:p>
            <a:pPr algn="ctr"/>
            <a:r>
              <a:rPr lang="en-US" dirty="0" smtClean="0"/>
              <a:t>Over $350 Million in New Funding From SB 1</a:t>
            </a:r>
            <a:endParaRPr lang="en-US" dirty="0"/>
          </a:p>
        </p:txBody>
      </p:sp>
      <p:cxnSp>
        <p:nvCxnSpPr>
          <p:cNvPr id="11" name="Straight Connector 10"/>
          <p:cNvCxnSpPr/>
          <p:nvPr/>
        </p:nvCxnSpPr>
        <p:spPr>
          <a:xfrm flipV="1">
            <a:off x="838201" y="3457575"/>
            <a:ext cx="10877665" cy="5173"/>
          </a:xfrm>
          <a:prstGeom prst="line">
            <a:avLst/>
          </a:prstGeom>
          <a:ln w="19050">
            <a:solidFill>
              <a:srgbClr val="00857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416578" y="1299786"/>
            <a:ext cx="0" cy="4434840"/>
          </a:xfrm>
          <a:prstGeom prst="line">
            <a:avLst/>
          </a:prstGeom>
          <a:ln w="19050">
            <a:solidFill>
              <a:srgbClr val="008576"/>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843049" y="1321371"/>
            <a:ext cx="3474720" cy="321029"/>
          </a:xfrm>
          <a:prstGeom prst="rect">
            <a:avLst/>
          </a:prstGeom>
          <a:solidFill>
            <a:srgbClr val="008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854682" y="1327997"/>
            <a:ext cx="1654708" cy="307777"/>
          </a:xfrm>
          <a:prstGeom prst="rect">
            <a:avLst/>
          </a:prstGeom>
          <a:effectLst/>
        </p:spPr>
        <p:txBody>
          <a:bodyPr wrap="square">
            <a:spAutoFit/>
          </a:bodyPr>
          <a:lstStyle/>
          <a:p>
            <a:pPr>
              <a:spcAft>
                <a:spcPts val="600"/>
              </a:spcAft>
            </a:pPr>
            <a:r>
              <a:rPr lang="en-US" sz="1400" b="1" dirty="0" smtClean="0">
                <a:solidFill>
                  <a:schemeClr val="bg1"/>
                </a:solidFill>
                <a:latin typeface="Century Gothic" panose="020B0502020202020204" pitchFamily="34" charset="0"/>
              </a:rPr>
              <a:t>BIKEWAYS</a:t>
            </a:r>
            <a:endParaRPr lang="en-US" sz="1400" b="1" spc="-40" dirty="0">
              <a:solidFill>
                <a:schemeClr val="bg1"/>
              </a:solidFill>
              <a:latin typeface="Century Gothic" panose="020B0502020202020204" pitchFamily="34" charset="0"/>
            </a:endParaRPr>
          </a:p>
        </p:txBody>
      </p:sp>
      <p:cxnSp>
        <p:nvCxnSpPr>
          <p:cNvPr id="40" name="Straight Connector 39"/>
          <p:cNvCxnSpPr/>
          <p:nvPr/>
        </p:nvCxnSpPr>
        <p:spPr>
          <a:xfrm>
            <a:off x="8124053" y="1299786"/>
            <a:ext cx="0" cy="4434840"/>
          </a:xfrm>
          <a:prstGeom prst="line">
            <a:avLst/>
          </a:prstGeom>
          <a:ln w="19050">
            <a:solidFill>
              <a:srgbClr val="008576"/>
            </a:solidFill>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845133" y="3565808"/>
            <a:ext cx="3474720" cy="321029"/>
          </a:xfrm>
          <a:prstGeom prst="rect">
            <a:avLst/>
          </a:prstGeom>
          <a:solidFill>
            <a:srgbClr val="008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849918" y="3572434"/>
            <a:ext cx="3390165" cy="307777"/>
          </a:xfrm>
          <a:prstGeom prst="rect">
            <a:avLst/>
          </a:prstGeom>
          <a:effectLst/>
        </p:spPr>
        <p:txBody>
          <a:bodyPr wrap="square">
            <a:spAutoFit/>
          </a:bodyPr>
          <a:lstStyle/>
          <a:p>
            <a:pPr>
              <a:spcAft>
                <a:spcPts val="600"/>
              </a:spcAft>
            </a:pPr>
            <a:r>
              <a:rPr lang="en-US" sz="1400" b="1" dirty="0" smtClean="0">
                <a:solidFill>
                  <a:schemeClr val="bg1"/>
                </a:solidFill>
                <a:latin typeface="Century Gothic" panose="020B0502020202020204" pitchFamily="34" charset="0"/>
              </a:rPr>
              <a:t>INTERCHANGES AND HIGHWAYS</a:t>
            </a:r>
            <a:endParaRPr lang="en-US" sz="1400" b="1" spc="-40" dirty="0">
              <a:solidFill>
                <a:schemeClr val="bg1"/>
              </a:solidFill>
              <a:latin typeface="Century Gothic" panose="020B0502020202020204" pitchFamily="34" charset="0"/>
            </a:endParaRPr>
          </a:p>
        </p:txBody>
      </p:sp>
      <p:sp>
        <p:nvSpPr>
          <p:cNvPr id="53" name="Rectangle 52"/>
          <p:cNvSpPr/>
          <p:nvPr/>
        </p:nvSpPr>
        <p:spPr>
          <a:xfrm>
            <a:off x="4555727" y="1321371"/>
            <a:ext cx="3474720" cy="321029"/>
          </a:xfrm>
          <a:prstGeom prst="rect">
            <a:avLst/>
          </a:prstGeom>
          <a:solidFill>
            <a:srgbClr val="008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4559732" y="1327997"/>
            <a:ext cx="1654708" cy="307777"/>
          </a:xfrm>
          <a:prstGeom prst="rect">
            <a:avLst/>
          </a:prstGeom>
          <a:effectLst/>
        </p:spPr>
        <p:txBody>
          <a:bodyPr wrap="square">
            <a:spAutoFit/>
          </a:bodyPr>
          <a:lstStyle/>
          <a:p>
            <a:pPr>
              <a:spcAft>
                <a:spcPts val="600"/>
              </a:spcAft>
            </a:pPr>
            <a:r>
              <a:rPr lang="en-US" sz="1400" b="1" dirty="0" smtClean="0">
                <a:solidFill>
                  <a:schemeClr val="bg1"/>
                </a:solidFill>
                <a:latin typeface="Century Gothic" panose="020B0502020202020204" pitchFamily="34" charset="0"/>
              </a:rPr>
              <a:t>EXPRESS LANES</a:t>
            </a:r>
            <a:endParaRPr lang="en-US" sz="1400" b="1" spc="-40" dirty="0">
              <a:solidFill>
                <a:schemeClr val="bg1"/>
              </a:solidFill>
              <a:latin typeface="Century Gothic" panose="020B0502020202020204" pitchFamily="34" charset="0"/>
            </a:endParaRPr>
          </a:p>
        </p:txBody>
      </p:sp>
      <p:sp>
        <p:nvSpPr>
          <p:cNvPr id="55" name="Rectangle 54"/>
          <p:cNvSpPr/>
          <p:nvPr/>
        </p:nvSpPr>
        <p:spPr>
          <a:xfrm>
            <a:off x="4545761" y="3565808"/>
            <a:ext cx="3474720" cy="321029"/>
          </a:xfrm>
          <a:prstGeom prst="rect">
            <a:avLst/>
          </a:prstGeom>
          <a:solidFill>
            <a:srgbClr val="008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4550206" y="3572434"/>
            <a:ext cx="3298500" cy="307777"/>
          </a:xfrm>
          <a:prstGeom prst="rect">
            <a:avLst/>
          </a:prstGeom>
          <a:effectLst/>
        </p:spPr>
        <p:txBody>
          <a:bodyPr wrap="square">
            <a:spAutoFit/>
          </a:bodyPr>
          <a:lstStyle/>
          <a:p>
            <a:pPr>
              <a:spcAft>
                <a:spcPts val="600"/>
              </a:spcAft>
            </a:pPr>
            <a:r>
              <a:rPr lang="en-US" sz="1400" b="1" dirty="0" smtClean="0">
                <a:solidFill>
                  <a:schemeClr val="bg1"/>
                </a:solidFill>
                <a:latin typeface="Century Gothic" panose="020B0502020202020204" pitchFamily="34" charset="0"/>
              </a:rPr>
              <a:t>INTERREGIONAL RAIL SERVCIES</a:t>
            </a:r>
            <a:endParaRPr lang="en-US" sz="1400" b="1" spc="-40" dirty="0">
              <a:solidFill>
                <a:schemeClr val="bg1"/>
              </a:solidFill>
              <a:latin typeface="Century Gothic" panose="020B0502020202020204" pitchFamily="34" charset="0"/>
            </a:endParaRPr>
          </a:p>
        </p:txBody>
      </p:sp>
      <p:sp>
        <p:nvSpPr>
          <p:cNvPr id="57" name="Rectangle 56"/>
          <p:cNvSpPr/>
          <p:nvPr/>
        </p:nvSpPr>
        <p:spPr>
          <a:xfrm>
            <a:off x="8241145" y="1321371"/>
            <a:ext cx="3474720" cy="321029"/>
          </a:xfrm>
          <a:prstGeom prst="rect">
            <a:avLst/>
          </a:prstGeom>
          <a:solidFill>
            <a:srgbClr val="008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8241146" y="1327997"/>
            <a:ext cx="3396671" cy="307777"/>
          </a:xfrm>
          <a:prstGeom prst="rect">
            <a:avLst/>
          </a:prstGeom>
          <a:effectLst/>
        </p:spPr>
        <p:txBody>
          <a:bodyPr wrap="square">
            <a:spAutoFit/>
          </a:bodyPr>
          <a:lstStyle/>
          <a:p>
            <a:pPr>
              <a:spcAft>
                <a:spcPts val="600"/>
              </a:spcAft>
            </a:pPr>
            <a:r>
              <a:rPr lang="en-US" sz="1400" b="1" dirty="0" smtClean="0">
                <a:solidFill>
                  <a:schemeClr val="bg1"/>
                </a:solidFill>
                <a:latin typeface="Century Gothic" panose="020B0502020202020204" pitchFamily="34" charset="0"/>
              </a:rPr>
              <a:t>GOODS MOVEMENT</a:t>
            </a:r>
            <a:endParaRPr lang="en-US" sz="1400" b="1" spc="-40" dirty="0">
              <a:solidFill>
                <a:schemeClr val="bg1"/>
              </a:solidFill>
              <a:latin typeface="Century Gothic" panose="020B0502020202020204" pitchFamily="34" charset="0"/>
            </a:endParaRPr>
          </a:p>
        </p:txBody>
      </p:sp>
      <p:sp>
        <p:nvSpPr>
          <p:cNvPr id="59" name="Rectangle 58"/>
          <p:cNvSpPr/>
          <p:nvPr/>
        </p:nvSpPr>
        <p:spPr>
          <a:xfrm>
            <a:off x="8241146" y="3565808"/>
            <a:ext cx="3474720" cy="321029"/>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8241146" y="3572434"/>
            <a:ext cx="3474720" cy="307777"/>
          </a:xfrm>
          <a:prstGeom prst="rect">
            <a:avLst/>
          </a:prstGeom>
          <a:solidFill>
            <a:srgbClr val="008576"/>
          </a:solidFill>
          <a:effectLst/>
        </p:spPr>
        <p:txBody>
          <a:bodyPr wrap="square">
            <a:spAutoFit/>
          </a:bodyPr>
          <a:lstStyle/>
          <a:p>
            <a:pPr>
              <a:spcAft>
                <a:spcPts val="600"/>
              </a:spcAft>
            </a:pPr>
            <a:r>
              <a:rPr lang="en-US" sz="1400" b="1" dirty="0" smtClean="0">
                <a:solidFill>
                  <a:schemeClr val="bg1"/>
                </a:solidFill>
                <a:latin typeface="Century Gothic" panose="020B0502020202020204" pitchFamily="34" charset="0"/>
              </a:rPr>
              <a:t>MULTIMODAL ARTERIAL CORRIDORS</a:t>
            </a:r>
            <a:endParaRPr lang="en-US" sz="1400" b="1" spc="-4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66595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750" fill="hold"/>
                                        <p:tgtEl>
                                          <p:spTgt spid="11"/>
                                        </p:tgtEl>
                                        <p:attrNameLst>
                                          <p:attrName>ppt_x</p:attrName>
                                        </p:attrNameLst>
                                      </p:cBhvr>
                                      <p:tavLst>
                                        <p:tav tm="0">
                                          <p:val>
                                            <p:strVal val="0-#ppt_w/2"/>
                                          </p:val>
                                        </p:tav>
                                        <p:tav tm="100000">
                                          <p:val>
                                            <p:strVal val="#ppt_x"/>
                                          </p:val>
                                        </p:tav>
                                      </p:tavLst>
                                    </p:anim>
                                    <p:anim calcmode="lin" valueType="num">
                                      <p:cBhvr additive="base">
                                        <p:cTn id="13" dur="75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750" fill="hold"/>
                                        <p:tgtEl>
                                          <p:spTgt spid="40"/>
                                        </p:tgtEl>
                                        <p:attrNameLst>
                                          <p:attrName>ppt_x</p:attrName>
                                        </p:attrNameLst>
                                      </p:cBhvr>
                                      <p:tavLst>
                                        <p:tav tm="0">
                                          <p:val>
                                            <p:strVal val="#ppt_x"/>
                                          </p:val>
                                        </p:tav>
                                        <p:tav tm="100000">
                                          <p:val>
                                            <p:strVal val="#ppt_x"/>
                                          </p:val>
                                        </p:tav>
                                      </p:tavLst>
                                    </p:anim>
                                    <p:anim calcmode="lin" valueType="num">
                                      <p:cBhvr additive="base">
                                        <p:cTn id="18" dur="75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Is Proposition 6?</a:t>
            </a:r>
            <a:endParaRPr lang="en-US" dirty="0"/>
          </a:p>
        </p:txBody>
      </p:sp>
      <p:sp>
        <p:nvSpPr>
          <p:cNvPr id="3" name="Content Placeholder 2"/>
          <p:cNvSpPr>
            <a:spLocks noGrp="1"/>
          </p:cNvSpPr>
          <p:nvPr>
            <p:ph idx="1"/>
          </p:nvPr>
        </p:nvSpPr>
        <p:spPr>
          <a:xfrm>
            <a:off x="684518" y="1318579"/>
            <a:ext cx="11075681" cy="5006021"/>
          </a:xfrm>
        </p:spPr>
        <p:txBody>
          <a:bodyPr>
            <a:normAutofit/>
          </a:bodyPr>
          <a:lstStyle/>
          <a:p>
            <a:pPr>
              <a:lnSpc>
                <a:spcPct val="110000"/>
              </a:lnSpc>
              <a:spcAft>
                <a:spcPts val="1200"/>
              </a:spcAft>
            </a:pPr>
            <a:r>
              <a:rPr lang="en-US" sz="2400" dirty="0" smtClean="0"/>
              <a:t>Repeals SB 1 funding for transportation infrastructure </a:t>
            </a:r>
          </a:p>
          <a:p>
            <a:pPr>
              <a:lnSpc>
                <a:spcPct val="110000"/>
              </a:lnSpc>
              <a:spcAft>
                <a:spcPts val="200"/>
              </a:spcAft>
            </a:pPr>
            <a:r>
              <a:rPr lang="en-US" sz="2400" dirty="0" smtClean="0"/>
              <a:t>Proposition 6 eliminates:</a:t>
            </a:r>
          </a:p>
          <a:p>
            <a:pPr lvl="1">
              <a:lnSpc>
                <a:spcPct val="110000"/>
              </a:lnSpc>
              <a:spcAft>
                <a:spcPts val="400"/>
              </a:spcAft>
            </a:pPr>
            <a:r>
              <a:rPr lang="en-US" sz="2000" b="1" dirty="0" smtClean="0"/>
              <a:t>Over </a:t>
            </a:r>
            <a:r>
              <a:rPr lang="en-US" sz="2000" b="1" dirty="0"/>
              <a:t>$40 million per year in road maintenance funds from city and </a:t>
            </a:r>
            <a:r>
              <a:rPr lang="en-US" sz="2000" b="1" dirty="0" smtClean="0"/>
              <a:t>county budgets</a:t>
            </a:r>
            <a:endParaRPr lang="en-US" sz="2000" b="1" dirty="0"/>
          </a:p>
          <a:p>
            <a:pPr lvl="1">
              <a:lnSpc>
                <a:spcPct val="110000"/>
              </a:lnSpc>
              <a:spcAft>
                <a:spcPts val="400"/>
              </a:spcAft>
            </a:pPr>
            <a:r>
              <a:rPr lang="en-US" sz="2000" b="1" dirty="0" smtClean="0"/>
              <a:t>All </a:t>
            </a:r>
            <a:r>
              <a:rPr lang="en-US" sz="2000" b="1" dirty="0"/>
              <a:t>SB 1 funding designated for state </a:t>
            </a:r>
            <a:r>
              <a:rPr lang="en-US" sz="2000" b="1" dirty="0" smtClean="0"/>
              <a:t>highways</a:t>
            </a:r>
            <a:endParaRPr lang="en-US" sz="2000" b="1" dirty="0"/>
          </a:p>
          <a:p>
            <a:pPr lvl="1">
              <a:lnSpc>
                <a:spcPct val="110000"/>
              </a:lnSpc>
              <a:spcAft>
                <a:spcPts val="400"/>
              </a:spcAft>
            </a:pPr>
            <a:r>
              <a:rPr lang="en-US" sz="2000" b="1" dirty="0" smtClean="0"/>
              <a:t>More </a:t>
            </a:r>
            <a:r>
              <a:rPr lang="en-US" sz="2000" b="1" dirty="0"/>
              <a:t>than $30 million per year in transit funds </a:t>
            </a:r>
            <a:r>
              <a:rPr lang="en-US" sz="2000" dirty="0"/>
              <a:t>in </a:t>
            </a:r>
            <a:r>
              <a:rPr lang="en-US" sz="2000" dirty="0" smtClean="0"/>
              <a:t>Alameda County</a:t>
            </a:r>
          </a:p>
          <a:p>
            <a:pPr lvl="1">
              <a:lnSpc>
                <a:spcPct val="110000"/>
              </a:lnSpc>
              <a:spcAft>
                <a:spcPts val="1200"/>
              </a:spcAft>
            </a:pPr>
            <a:r>
              <a:rPr lang="en-US" sz="2000" b="1" dirty="0" smtClean="0"/>
              <a:t>Potential future </a:t>
            </a:r>
            <a:r>
              <a:rPr lang="en-US" sz="2000" b="1" dirty="0"/>
              <a:t>transportation tax </a:t>
            </a:r>
            <a:r>
              <a:rPr lang="en-US" sz="2000" b="1" dirty="0" smtClean="0"/>
              <a:t>revenues</a:t>
            </a:r>
            <a:endParaRPr lang="en-US" sz="2000" dirty="0"/>
          </a:p>
          <a:p>
            <a:pPr>
              <a:lnSpc>
                <a:spcPct val="110000"/>
              </a:lnSpc>
              <a:spcAft>
                <a:spcPts val="200"/>
              </a:spcAft>
            </a:pPr>
            <a:r>
              <a:rPr lang="en-US" sz="2400" dirty="0" smtClean="0"/>
              <a:t>Requires legislation </a:t>
            </a:r>
            <a:r>
              <a:rPr lang="en-US" sz="2400" dirty="0"/>
              <a:t>to submit any measure enacting specified taxes or fees on gas or diesel fuel, or on the privilege to operate a vehicle on public highways, to the electorate for </a:t>
            </a:r>
            <a:r>
              <a:rPr lang="en-US" sz="2400" dirty="0" smtClean="0"/>
              <a:t>approval</a:t>
            </a:r>
            <a:endParaRPr lang="en-US" sz="2400" dirty="0"/>
          </a:p>
          <a:p>
            <a:pPr>
              <a:lnSpc>
                <a:spcPct val="110000"/>
              </a:lnSpc>
              <a:spcAft>
                <a:spcPts val="800"/>
              </a:spcAft>
            </a:pPr>
            <a:r>
              <a:rPr lang="en-US" sz="2400" dirty="0" smtClean="0"/>
              <a:t>Jeopardizes improvements to highways, rail, goods movement, roads, bridges, trails and pedestrian safety</a:t>
            </a:r>
            <a:endParaRPr lang="en-US" sz="2400" dirty="0"/>
          </a:p>
        </p:txBody>
      </p:sp>
    </p:spTree>
    <p:extLst>
      <p:ext uri="{BB962C8B-B14F-4D97-AF65-F5344CB8AC3E}">
        <p14:creationId xmlns:p14="http://schemas.microsoft.com/office/powerpoint/2010/main" val="35771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490" y="258822"/>
            <a:ext cx="11598526" cy="1325563"/>
          </a:xfrm>
        </p:spPr>
        <p:txBody>
          <a:bodyPr>
            <a:normAutofit/>
          </a:bodyPr>
          <a:lstStyle/>
          <a:p>
            <a:pPr algn="ctr"/>
            <a:r>
              <a:rPr lang="en-US" dirty="0" smtClean="0"/>
              <a:t>What’s At Risk? </a:t>
            </a:r>
            <a:br>
              <a:rPr lang="en-US" dirty="0" smtClean="0"/>
            </a:br>
            <a:r>
              <a:rPr lang="en-US" dirty="0" smtClean="0"/>
              <a:t>Local Street and Road Funding</a:t>
            </a:r>
            <a:endParaRPr lang="en-US" dirty="0"/>
          </a:p>
        </p:txBody>
      </p:sp>
      <p:sp>
        <p:nvSpPr>
          <p:cNvPr id="6" name="Rectangle 5"/>
          <p:cNvSpPr/>
          <p:nvPr/>
        </p:nvSpPr>
        <p:spPr>
          <a:xfrm>
            <a:off x="1068736" y="5388126"/>
            <a:ext cx="4259905" cy="387798"/>
          </a:xfrm>
          <a:prstGeom prst="rect">
            <a:avLst/>
          </a:prstGeom>
          <a:effectLst/>
        </p:spPr>
        <p:txBody>
          <a:bodyPr wrap="square">
            <a:spAutoFit/>
          </a:bodyPr>
          <a:lstStyle/>
          <a:p>
            <a:pPr>
              <a:lnSpc>
                <a:spcPct val="120000"/>
              </a:lnSpc>
            </a:pPr>
            <a:r>
              <a:rPr lang="en-US" sz="800" spc="-30" dirty="0" smtClean="0">
                <a:latin typeface="Century Gothic" panose="020B0502020202020204" pitchFamily="34" charset="0"/>
              </a:rPr>
              <a:t>* Represents increase expected in FY2018-19 with new vehicle fee, phasing in of </a:t>
            </a:r>
            <a:br>
              <a:rPr lang="en-US" sz="800" spc="-30" dirty="0" smtClean="0">
                <a:latin typeface="Century Gothic" panose="020B0502020202020204" pitchFamily="34" charset="0"/>
              </a:rPr>
            </a:br>
            <a:r>
              <a:rPr lang="en-US" sz="800" spc="-30" dirty="0" smtClean="0">
                <a:latin typeface="Century Gothic" panose="020B0502020202020204" pitchFamily="34" charset="0"/>
              </a:rPr>
              <a:t>   taxes and adjustment of variable excise tax rate. </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r="5057"/>
          <a:stretch/>
        </p:blipFill>
        <p:spPr>
          <a:xfrm>
            <a:off x="1168860" y="3122958"/>
            <a:ext cx="3776472" cy="2142792"/>
          </a:xfrm>
          <a:prstGeom prst="rect">
            <a:avLst/>
          </a:prstGeom>
          <a:ln>
            <a:solidFill>
              <a:srgbClr val="008576"/>
            </a:solidFill>
          </a:ln>
        </p:spPr>
      </p:pic>
      <p:graphicFrame>
        <p:nvGraphicFramePr>
          <p:cNvPr id="12" name="Table 11"/>
          <p:cNvGraphicFramePr>
            <a:graphicFrameLocks noGrp="1"/>
          </p:cNvGraphicFramePr>
          <p:nvPr>
            <p:extLst>
              <p:ext uri="{D42A27DB-BD31-4B8C-83A1-F6EECF244321}">
                <p14:modId xmlns:p14="http://schemas.microsoft.com/office/powerpoint/2010/main" val="2321877279"/>
              </p:ext>
            </p:extLst>
          </p:nvPr>
        </p:nvGraphicFramePr>
        <p:xfrm>
          <a:off x="1157468" y="1559334"/>
          <a:ext cx="3796496" cy="1563624"/>
        </p:xfrm>
        <a:graphic>
          <a:graphicData uri="http://schemas.openxmlformats.org/drawingml/2006/table">
            <a:tbl>
              <a:tblPr>
                <a:tableStyleId>{5C22544A-7EE6-4342-B048-85BDC9FD1C3A}</a:tableStyleId>
              </a:tblPr>
              <a:tblGrid>
                <a:gridCol w="1930116"/>
                <a:gridCol w="1866380"/>
              </a:tblGrid>
              <a:tr h="521208">
                <a:tc>
                  <a:txBody>
                    <a:bodyPr/>
                    <a:lstStyle/>
                    <a:p>
                      <a:pPr marL="182880" algn="l" fontAlgn="b"/>
                      <a:r>
                        <a:rPr lang="en-US" sz="2000" b="1" u="none" strike="noStrike" dirty="0" smtClean="0">
                          <a:solidFill>
                            <a:schemeClr val="bg1"/>
                          </a:solidFill>
                          <a:effectLst/>
                          <a:latin typeface="Century Gothic" panose="020B0502020202020204" pitchFamily="34" charset="0"/>
                        </a:rPr>
                        <a:t>City Total:</a:t>
                      </a:r>
                      <a:endParaRPr lang="en-US" sz="2000" b="1" i="0" u="none" strike="noStrike" dirty="0">
                        <a:solidFill>
                          <a:schemeClr val="bg1"/>
                        </a:solidFill>
                        <a:effectLst/>
                        <a:latin typeface="Century Gothic" panose="020B0502020202020204" pitchFamily="34" charset="0"/>
                      </a:endParaRP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solidFill>
                      <a:srgbClr val="008576"/>
                    </a:solidFill>
                  </a:tcPr>
                </a:tc>
                <a:tc>
                  <a:txBody>
                    <a:bodyPr/>
                    <a:lstStyle/>
                    <a:p>
                      <a:pPr marL="0" indent="0" algn="r">
                        <a:lnSpc>
                          <a:spcPct val="150000"/>
                        </a:lnSpc>
                        <a:buNone/>
                      </a:pPr>
                      <a:r>
                        <a:rPr lang="en-US" sz="2000" b="1" dirty="0" smtClean="0">
                          <a:solidFill>
                            <a:schemeClr val="bg1"/>
                          </a:solidFill>
                          <a:latin typeface="Century Gothic" panose="020B0502020202020204" pitchFamily="34" charset="0"/>
                        </a:rPr>
                        <a:t>&gt;$60 million </a:t>
                      </a:r>
                    </a:p>
                  </a:txBody>
                  <a:tcPr marL="9525" marR="182880" marT="9525" marB="0" anchor="ctr">
                    <a:lnL w="12700" cap="flat" cmpd="sng" algn="ctr">
                      <a:noFill/>
                      <a:prstDash val="solid"/>
                      <a:round/>
                      <a:headEnd type="none" w="med" len="med"/>
                      <a:tailEnd type="none" w="med" len="med"/>
                    </a:lnL>
                    <a:lnR w="12700" cmpd="sng">
                      <a:noFill/>
                    </a:lnR>
                    <a:lnT w="12700" cmpd="sng">
                      <a:noFill/>
                    </a:lnT>
                    <a:lnB w="12700" cmpd="sng">
                      <a:noFill/>
                    </a:lnB>
                    <a:solidFill>
                      <a:srgbClr val="008576"/>
                    </a:solidFill>
                  </a:tcPr>
                </a:tc>
              </a:tr>
              <a:tr h="521208">
                <a:tc>
                  <a:txBody>
                    <a:bodyPr/>
                    <a:lstStyle/>
                    <a:p>
                      <a:pPr marL="182880" algn="l" fontAlgn="b"/>
                      <a:r>
                        <a:rPr lang="en-US" sz="2000" b="1" i="0" u="none" strike="noStrike" dirty="0" smtClean="0">
                          <a:solidFill>
                            <a:schemeClr val="bg1"/>
                          </a:solidFill>
                          <a:effectLst/>
                          <a:latin typeface="Century Gothic" panose="020B0502020202020204" pitchFamily="34" charset="0"/>
                        </a:rPr>
                        <a:t>County</a:t>
                      </a:r>
                      <a:r>
                        <a:rPr lang="en-US" sz="2000" b="1" i="0" u="none" strike="noStrike" baseline="0" dirty="0" smtClean="0">
                          <a:solidFill>
                            <a:schemeClr val="bg1"/>
                          </a:solidFill>
                          <a:effectLst/>
                          <a:latin typeface="Century Gothic" panose="020B0502020202020204" pitchFamily="34" charset="0"/>
                        </a:rPr>
                        <a:t> Total:</a:t>
                      </a:r>
                      <a:endParaRPr lang="en-US" sz="2000" b="1" i="0" u="none" strike="noStrike" dirty="0">
                        <a:solidFill>
                          <a:schemeClr val="bg1"/>
                        </a:solidFill>
                        <a:effectLst/>
                        <a:latin typeface="Century Gothic" panose="020B0502020202020204" pitchFamily="34" charset="0"/>
                      </a:endParaRPr>
                    </a:p>
                  </a:txBody>
                  <a:tcPr marL="9525" marR="9525" marT="9525" marB="0" anchor="ctr">
                    <a:lnL w="12700" cmpd="sng">
                      <a:noFill/>
                    </a:lnL>
                    <a:lnR w="12700" cap="flat" cmpd="sng" algn="ctr">
                      <a:noFill/>
                      <a:prstDash val="solid"/>
                      <a:round/>
                      <a:headEnd type="none" w="med" len="med"/>
                      <a:tailEnd type="none" w="med" len="med"/>
                    </a:lnR>
                    <a:lnT w="12700" cmpd="sng">
                      <a:noFill/>
                    </a:lnT>
                    <a:lnB w="12700" cmpd="sng">
                      <a:noFill/>
                    </a:lnB>
                    <a:solidFill>
                      <a:srgbClr val="008576"/>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2000" b="1" dirty="0" smtClean="0">
                          <a:solidFill>
                            <a:schemeClr val="bg1"/>
                          </a:solidFill>
                          <a:latin typeface="Century Gothic" panose="020B0502020202020204" pitchFamily="34" charset="0"/>
                        </a:rPr>
                        <a:t>&gt;$42 million</a:t>
                      </a:r>
                    </a:p>
                  </a:txBody>
                  <a:tcPr marL="9525" marR="182880" marT="9525" marB="0" anchor="ctr">
                    <a:lnL w="12700" cap="flat" cmpd="sng" algn="ctr">
                      <a:noFill/>
                      <a:prstDash val="solid"/>
                      <a:round/>
                      <a:headEnd type="none" w="med" len="med"/>
                      <a:tailEnd type="none" w="med" len="med"/>
                    </a:lnL>
                    <a:lnR w="12700" cmpd="sng">
                      <a:noFill/>
                    </a:lnR>
                    <a:lnT w="12700" cmpd="sng">
                      <a:noFill/>
                    </a:lnT>
                    <a:lnB w="12700" cmpd="sng">
                      <a:noFill/>
                    </a:lnB>
                    <a:solidFill>
                      <a:srgbClr val="008576"/>
                    </a:solidFill>
                  </a:tcPr>
                </a:tc>
              </a:tr>
              <a:tr h="521208">
                <a:tc>
                  <a:txBody>
                    <a:bodyPr/>
                    <a:lstStyle/>
                    <a:p>
                      <a:pPr marL="182880" algn="l" fontAlgn="b"/>
                      <a:r>
                        <a:rPr lang="en-US" sz="2000" b="1" i="0" u="none" strike="noStrike" dirty="0" smtClean="0">
                          <a:solidFill>
                            <a:schemeClr val="bg1"/>
                          </a:solidFill>
                          <a:effectLst/>
                          <a:latin typeface="Century Gothic" panose="020B0502020202020204" pitchFamily="34" charset="0"/>
                        </a:rPr>
                        <a:t>Grand</a:t>
                      </a:r>
                      <a:r>
                        <a:rPr lang="en-US" sz="2000" b="1" i="0" u="none" strike="noStrike" baseline="0" dirty="0" smtClean="0">
                          <a:solidFill>
                            <a:schemeClr val="bg1"/>
                          </a:solidFill>
                          <a:effectLst/>
                          <a:latin typeface="Century Gothic" panose="020B0502020202020204" pitchFamily="34" charset="0"/>
                        </a:rPr>
                        <a:t> Total:</a:t>
                      </a:r>
                      <a:endParaRPr lang="en-US" sz="2000" b="1" i="0" u="none" strike="noStrike" dirty="0">
                        <a:solidFill>
                          <a:schemeClr val="bg1"/>
                        </a:solidFill>
                        <a:effectLst/>
                        <a:latin typeface="Century Gothic" panose="020B0502020202020204" pitchFamily="34" charset="0"/>
                      </a:endParaRPr>
                    </a:p>
                  </a:txBody>
                  <a:tcPr marL="9525" marR="9525" marT="9525"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solidFill>
                      <a:srgbClr val="008576"/>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2000" b="1" dirty="0" smtClean="0">
                          <a:solidFill>
                            <a:schemeClr val="bg1"/>
                          </a:solidFill>
                          <a:latin typeface="Century Gothic" panose="020B0502020202020204" pitchFamily="34" charset="0"/>
                        </a:rPr>
                        <a:t>$102,631,726</a:t>
                      </a:r>
                    </a:p>
                  </a:txBody>
                  <a:tcPr marL="9525" marR="182880" marT="9525" marB="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solidFill>
                      <a:srgbClr val="008576"/>
                    </a:solid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22076472"/>
              </p:ext>
            </p:extLst>
          </p:nvPr>
        </p:nvGraphicFramePr>
        <p:xfrm>
          <a:off x="6428327" y="1553389"/>
          <a:ext cx="4681633" cy="4151365"/>
        </p:xfrm>
        <a:graphic>
          <a:graphicData uri="http://schemas.openxmlformats.org/drawingml/2006/table">
            <a:tbl>
              <a:tblPr/>
              <a:tblGrid>
                <a:gridCol w="1595949"/>
                <a:gridCol w="1618492"/>
                <a:gridCol w="1467192"/>
              </a:tblGrid>
              <a:tr h="626364">
                <a:tc>
                  <a:txBody>
                    <a:bodyPr/>
                    <a:lstStyle/>
                    <a:p>
                      <a:pPr algn="l" rtl="0" fontAlgn="b"/>
                      <a:r>
                        <a:rPr lang="en-US" sz="1300" b="1" i="0" u="none" strike="noStrike" dirty="0" smtClean="0">
                          <a:solidFill>
                            <a:schemeClr val="bg1"/>
                          </a:solidFill>
                          <a:effectLst/>
                          <a:latin typeface="Century Gothic" panose="020B0502020202020204" pitchFamily="34" charset="0"/>
                        </a:rPr>
                        <a:t>Jurisdictions</a:t>
                      </a:r>
                      <a:r>
                        <a:rPr lang="en-US" sz="1300" b="1" i="0" u="none" strike="noStrike" baseline="0" dirty="0" smtClean="0">
                          <a:solidFill>
                            <a:schemeClr val="bg1"/>
                          </a:solidFill>
                          <a:effectLst/>
                          <a:latin typeface="Century Gothic" panose="020B0502020202020204" pitchFamily="34" charset="0"/>
                        </a:rPr>
                        <a:t> Funded</a:t>
                      </a:r>
                      <a:endParaRPr lang="en-US" sz="1300" b="1" i="0" u="none" strike="noStrike" dirty="0">
                        <a:solidFill>
                          <a:schemeClr val="bg1"/>
                        </a:solidFill>
                        <a:effectLst/>
                        <a:latin typeface="Century Gothic" panose="020B0502020202020204" pitchFamily="34" charset="0"/>
                      </a:endParaRPr>
                    </a:p>
                  </a:txBody>
                  <a:tcPr marL="94576" marR="10508" marT="10508" marB="50441"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8576"/>
                    </a:solidFill>
                  </a:tcPr>
                </a:tc>
                <a:tc>
                  <a:txBody>
                    <a:bodyPr/>
                    <a:lstStyle/>
                    <a:p>
                      <a:pPr algn="ctr" rtl="0" fontAlgn="b"/>
                      <a:r>
                        <a:rPr lang="en-US" sz="1300" b="1" i="0" u="none" strike="noStrike" dirty="0" smtClean="0">
                          <a:solidFill>
                            <a:schemeClr val="bg1"/>
                          </a:solidFill>
                          <a:effectLst/>
                          <a:latin typeface="Century Gothic" panose="020B0502020202020204" pitchFamily="34" charset="0"/>
                        </a:rPr>
                        <a:t>Existing State Funding*</a:t>
                      </a:r>
                      <a:r>
                        <a:rPr lang="en-US" sz="1300" b="0" i="0" u="none" strike="noStrike" dirty="0" smtClean="0">
                          <a:solidFill>
                            <a:schemeClr val="bg1"/>
                          </a:solidFill>
                          <a:effectLst/>
                          <a:latin typeface="Century Gothic" panose="020B0502020202020204" pitchFamily="34" charset="0"/>
                        </a:rPr>
                        <a:t/>
                      </a:r>
                      <a:br>
                        <a:rPr lang="en-US" sz="1300" b="0" i="0" u="none" strike="noStrike" dirty="0" smtClean="0">
                          <a:solidFill>
                            <a:schemeClr val="bg1"/>
                          </a:solidFill>
                          <a:effectLst/>
                          <a:latin typeface="Century Gothic" panose="020B0502020202020204" pitchFamily="34" charset="0"/>
                        </a:rPr>
                      </a:br>
                      <a:r>
                        <a:rPr lang="en-US" sz="1200" b="1" i="0" u="none" strike="noStrike" dirty="0" smtClean="0">
                          <a:solidFill>
                            <a:schemeClr val="bg1"/>
                          </a:solidFill>
                          <a:effectLst/>
                          <a:latin typeface="Century Gothic" panose="020B0502020202020204" pitchFamily="34" charset="0"/>
                        </a:rPr>
                        <a:t>($</a:t>
                      </a:r>
                      <a:r>
                        <a:rPr lang="en-US" sz="1200" b="1" i="0" u="none" strike="noStrike" baseline="0" dirty="0" smtClean="0">
                          <a:solidFill>
                            <a:schemeClr val="bg1"/>
                          </a:solidFill>
                          <a:effectLst/>
                          <a:latin typeface="Century Gothic" panose="020B0502020202020204" pitchFamily="34" charset="0"/>
                        </a:rPr>
                        <a:t> x 1,000)</a:t>
                      </a:r>
                      <a:endParaRPr lang="en-US" sz="1300" b="1" i="0" u="none" strike="noStrike" dirty="0">
                        <a:solidFill>
                          <a:schemeClr val="bg1"/>
                        </a:solidFill>
                        <a:effectLst/>
                        <a:latin typeface="Century Gothic" panose="020B0502020202020204" pitchFamily="34" charset="0"/>
                      </a:endParaRPr>
                    </a:p>
                  </a:txBody>
                  <a:tcPr marL="10508" marR="10508" marT="10508" marB="50441"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8576"/>
                    </a:solidFill>
                  </a:tcPr>
                </a:tc>
                <a:tc>
                  <a:txBody>
                    <a:bodyPr/>
                    <a:lstStyle/>
                    <a:p>
                      <a:pPr algn="ctr" rtl="0" fontAlgn="b"/>
                      <a:r>
                        <a:rPr lang="en-US" sz="1300" b="1" i="0" u="sng" strike="noStrike" dirty="0" smtClean="0">
                          <a:solidFill>
                            <a:schemeClr val="bg1"/>
                          </a:solidFill>
                          <a:effectLst/>
                          <a:latin typeface="Century Gothic" panose="020B0502020202020204" pitchFamily="34" charset="0"/>
                        </a:rPr>
                        <a:t>New</a:t>
                      </a:r>
                      <a:r>
                        <a:rPr lang="en-US" sz="1300" b="1" i="0" u="none" strike="noStrike" dirty="0" smtClean="0">
                          <a:solidFill>
                            <a:schemeClr val="bg1"/>
                          </a:solidFill>
                          <a:effectLst/>
                          <a:latin typeface="Century Gothic" panose="020B0502020202020204" pitchFamily="34" charset="0"/>
                        </a:rPr>
                        <a:t> SB</a:t>
                      </a:r>
                      <a:r>
                        <a:rPr lang="en-US" sz="1300" b="1" i="0" u="none" strike="noStrike" baseline="0" dirty="0" smtClean="0">
                          <a:solidFill>
                            <a:schemeClr val="bg1"/>
                          </a:solidFill>
                          <a:effectLst/>
                          <a:latin typeface="Century Gothic" panose="020B0502020202020204" pitchFamily="34" charset="0"/>
                        </a:rPr>
                        <a:t> 1 </a:t>
                      </a:r>
                      <a:br>
                        <a:rPr lang="en-US" sz="1300" b="1" i="0" u="none" strike="noStrike" baseline="0" dirty="0" smtClean="0">
                          <a:solidFill>
                            <a:schemeClr val="bg1"/>
                          </a:solidFill>
                          <a:effectLst/>
                          <a:latin typeface="Century Gothic" panose="020B0502020202020204" pitchFamily="34" charset="0"/>
                        </a:rPr>
                      </a:br>
                      <a:r>
                        <a:rPr lang="en-US" sz="1300" b="1" i="0" u="none" strike="noStrike" baseline="0" dirty="0" smtClean="0">
                          <a:solidFill>
                            <a:schemeClr val="bg1"/>
                          </a:solidFill>
                          <a:effectLst/>
                          <a:latin typeface="Century Gothic" panose="020B0502020202020204" pitchFamily="34" charset="0"/>
                        </a:rPr>
                        <a:t>Funding*</a:t>
                      </a:r>
                    </a:p>
                    <a:p>
                      <a:pPr algn="ctr" rtl="0" fontAlgn="b"/>
                      <a:r>
                        <a:rPr lang="en-US" sz="1200" b="1" i="0" u="none" strike="noStrike" dirty="0" smtClean="0">
                          <a:solidFill>
                            <a:schemeClr val="bg1"/>
                          </a:solidFill>
                          <a:effectLst/>
                          <a:latin typeface="Century Gothic" panose="020B0502020202020204" pitchFamily="34" charset="0"/>
                        </a:rPr>
                        <a:t>($</a:t>
                      </a:r>
                      <a:r>
                        <a:rPr lang="en-US" sz="1200" b="1" i="0" u="none" strike="noStrike" baseline="0" dirty="0" smtClean="0">
                          <a:solidFill>
                            <a:schemeClr val="bg1"/>
                          </a:solidFill>
                          <a:effectLst/>
                          <a:latin typeface="Century Gothic" panose="020B0502020202020204" pitchFamily="34" charset="0"/>
                        </a:rPr>
                        <a:t> x 1,000)</a:t>
                      </a:r>
                      <a:endParaRPr lang="en-US" sz="1200" b="1" i="0" u="none" strike="noStrike" dirty="0">
                        <a:solidFill>
                          <a:schemeClr val="bg1"/>
                        </a:solidFill>
                        <a:effectLst/>
                        <a:latin typeface="Century Gothic" panose="020B0502020202020204" pitchFamily="34" charset="0"/>
                      </a:endParaRPr>
                    </a:p>
                  </a:txBody>
                  <a:tcPr marL="10508" marR="10508" marT="10508" marB="50441" anchor="ctr">
                    <a:lnL w="1270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8576"/>
                    </a:solidFill>
                  </a:tcPr>
                </a:tc>
              </a:tr>
              <a:tr h="219456">
                <a:tc>
                  <a:txBody>
                    <a:bodyPr/>
                    <a:lstStyle/>
                    <a:p>
                      <a:pPr algn="l" rtl="0" fontAlgn="b"/>
                      <a:r>
                        <a:rPr lang="en-US" sz="1200" b="0" i="0" u="none" strike="noStrike" dirty="0">
                          <a:solidFill>
                            <a:srgbClr val="000000"/>
                          </a:solidFill>
                          <a:effectLst/>
                          <a:latin typeface="Century Gothic" panose="020B0502020202020204" pitchFamily="34" charset="0"/>
                        </a:rPr>
                        <a:t>Alameda</a:t>
                      </a:r>
                    </a:p>
                  </a:txBody>
                  <a:tcPr marL="94576" marR="10508" marT="10508"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fontAlgn="ctr"/>
                      <a:r>
                        <a:rPr lang="en-US" sz="1200" b="0" i="0" u="none" strike="noStrike" dirty="0">
                          <a:solidFill>
                            <a:srgbClr val="000000"/>
                          </a:solidFill>
                          <a:effectLst/>
                          <a:latin typeface="Century Gothic" panose="020B0502020202020204" pitchFamily="34" charset="0"/>
                        </a:rPr>
                        <a:t>$1,854</a:t>
                      </a:r>
                    </a:p>
                  </a:txBody>
                  <a:tcPr marL="10508" marR="100882" marT="10508"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r" defTabSz="457200" rtl="0" eaLnBrk="1" fontAlgn="ctr" latinLnBrk="0" hangingPunct="1"/>
                      <a:r>
                        <a:rPr lang="en-US" sz="1200" b="0" i="0" u="none" strike="noStrike" dirty="0">
                          <a:solidFill>
                            <a:srgbClr val="000000"/>
                          </a:solidFill>
                          <a:effectLst/>
                          <a:latin typeface="Century Gothic" panose="020B0502020202020204" pitchFamily="34" charset="0"/>
                        </a:rPr>
                        <a:t>$</a:t>
                      </a:r>
                      <a:r>
                        <a:rPr lang="en-US" sz="1200" b="0" i="0" u="none" strike="noStrike" kern="1200" dirty="0">
                          <a:solidFill>
                            <a:srgbClr val="000000"/>
                          </a:solidFill>
                          <a:effectLst/>
                          <a:latin typeface="Century Gothic" panose="020B0502020202020204" pitchFamily="34" charset="0"/>
                          <a:ea typeface="+mn-ea"/>
                          <a:cs typeface="+mn-cs"/>
                        </a:rPr>
                        <a:t>1,344</a:t>
                      </a:r>
                    </a:p>
                  </a:txBody>
                  <a:tcPr marL="10508" marR="100882" marT="10508" marB="0" anchor="ctr">
                    <a:lnL w="1270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219456">
                <a:tc>
                  <a:txBody>
                    <a:bodyPr/>
                    <a:lstStyle/>
                    <a:p>
                      <a:pPr algn="l" rtl="0" fontAlgn="b"/>
                      <a:r>
                        <a:rPr lang="en-US" sz="1200" b="0" i="0" u="none" strike="noStrike" dirty="0">
                          <a:solidFill>
                            <a:srgbClr val="000000"/>
                          </a:solidFill>
                          <a:effectLst/>
                          <a:latin typeface="Century Gothic" panose="020B0502020202020204" pitchFamily="34" charset="0"/>
                        </a:rPr>
                        <a:t>Albany</a:t>
                      </a:r>
                    </a:p>
                  </a:txBody>
                  <a:tcPr marL="94576" marR="10508" marT="10508"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200" b="0" i="0" u="none" strike="noStrike" dirty="0">
                          <a:solidFill>
                            <a:srgbClr val="000000"/>
                          </a:solidFill>
                          <a:effectLst/>
                          <a:latin typeface="Century Gothic" panose="020B0502020202020204" pitchFamily="34" charset="0"/>
                        </a:rPr>
                        <a:t>$448</a:t>
                      </a:r>
                    </a:p>
                  </a:txBody>
                  <a:tcPr marL="10508" marR="100882" marT="10508"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200" b="0" i="0" u="none" strike="noStrike" dirty="0">
                          <a:solidFill>
                            <a:srgbClr val="000000"/>
                          </a:solidFill>
                          <a:effectLst/>
                          <a:latin typeface="Century Gothic" panose="020B0502020202020204" pitchFamily="34" charset="0"/>
                        </a:rPr>
                        <a:t>$320</a:t>
                      </a:r>
                    </a:p>
                  </a:txBody>
                  <a:tcPr marL="10508" marR="100882" marT="10508" marB="0" anchor="ctr">
                    <a:lnL w="1270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r>
              <a:tr h="219456">
                <a:tc>
                  <a:txBody>
                    <a:bodyPr/>
                    <a:lstStyle/>
                    <a:p>
                      <a:pPr algn="l" rtl="0" fontAlgn="b"/>
                      <a:r>
                        <a:rPr lang="en-US" sz="1200" b="0" i="0" u="none" strike="noStrike" dirty="0">
                          <a:solidFill>
                            <a:srgbClr val="000000"/>
                          </a:solidFill>
                          <a:effectLst/>
                          <a:latin typeface="Century Gothic" panose="020B0502020202020204" pitchFamily="34" charset="0"/>
                        </a:rPr>
                        <a:t>Berkeley</a:t>
                      </a:r>
                    </a:p>
                  </a:txBody>
                  <a:tcPr marL="94576" marR="10508" marT="10508"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fontAlgn="ctr"/>
                      <a:r>
                        <a:rPr lang="en-US" sz="1200" b="0" i="0" u="none" strike="noStrike" dirty="0">
                          <a:solidFill>
                            <a:srgbClr val="000000"/>
                          </a:solidFill>
                          <a:effectLst/>
                          <a:latin typeface="Century Gothic" panose="020B0502020202020204" pitchFamily="34" charset="0"/>
                        </a:rPr>
                        <a:t>$2,801</a:t>
                      </a:r>
                    </a:p>
                  </a:txBody>
                  <a:tcPr marL="10508" marR="100882" marT="10508"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fontAlgn="ctr"/>
                      <a:r>
                        <a:rPr lang="en-US" sz="1200" b="0" i="0" u="none" strike="noStrike" dirty="0">
                          <a:solidFill>
                            <a:srgbClr val="000000"/>
                          </a:solidFill>
                          <a:effectLst/>
                          <a:latin typeface="Century Gothic" panose="020B0502020202020204" pitchFamily="34" charset="0"/>
                        </a:rPr>
                        <a:t>$2,032</a:t>
                      </a:r>
                    </a:p>
                  </a:txBody>
                  <a:tcPr marL="10508" marR="100882" marT="10508" marB="0" anchor="ctr">
                    <a:lnL w="1270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219456">
                <a:tc>
                  <a:txBody>
                    <a:bodyPr/>
                    <a:lstStyle/>
                    <a:p>
                      <a:pPr algn="l" rtl="0" fontAlgn="b"/>
                      <a:r>
                        <a:rPr lang="en-US" sz="1200" b="0" i="0" u="none" strike="noStrike" dirty="0">
                          <a:solidFill>
                            <a:srgbClr val="000000"/>
                          </a:solidFill>
                          <a:effectLst/>
                          <a:latin typeface="Century Gothic" panose="020B0502020202020204" pitchFamily="34" charset="0"/>
                        </a:rPr>
                        <a:t>Dublin</a:t>
                      </a:r>
                    </a:p>
                  </a:txBody>
                  <a:tcPr marL="94576" marR="10508" marT="10508"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200" b="0" i="0" u="none" strike="noStrike" dirty="0">
                          <a:solidFill>
                            <a:srgbClr val="000000"/>
                          </a:solidFill>
                          <a:effectLst/>
                          <a:latin typeface="Century Gothic" panose="020B0502020202020204" pitchFamily="34" charset="0"/>
                        </a:rPr>
                        <a:t>$1,345</a:t>
                      </a:r>
                    </a:p>
                  </a:txBody>
                  <a:tcPr marL="10508" marR="100882" marT="10508"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200" b="0" i="0" u="none" strike="noStrike" dirty="0">
                          <a:solidFill>
                            <a:srgbClr val="000000"/>
                          </a:solidFill>
                          <a:effectLst/>
                          <a:latin typeface="Century Gothic" panose="020B0502020202020204" pitchFamily="34" charset="0"/>
                        </a:rPr>
                        <a:t>$972</a:t>
                      </a:r>
                    </a:p>
                  </a:txBody>
                  <a:tcPr marL="10508" marR="100882" marT="10508" marB="0" anchor="ctr">
                    <a:lnL w="1270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r>
              <a:tr h="219456">
                <a:tc>
                  <a:txBody>
                    <a:bodyPr/>
                    <a:lstStyle/>
                    <a:p>
                      <a:pPr algn="l" rtl="0" fontAlgn="b"/>
                      <a:r>
                        <a:rPr lang="en-US" sz="1200" b="0" i="0" u="none" strike="noStrike" dirty="0">
                          <a:solidFill>
                            <a:srgbClr val="000000"/>
                          </a:solidFill>
                          <a:effectLst/>
                          <a:latin typeface="Century Gothic" panose="020B0502020202020204" pitchFamily="34" charset="0"/>
                        </a:rPr>
                        <a:t>Emeryville</a:t>
                      </a:r>
                    </a:p>
                  </a:txBody>
                  <a:tcPr marL="94576" marR="10508" marT="10508"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fontAlgn="ctr"/>
                      <a:r>
                        <a:rPr lang="en-US" sz="1200" b="0" i="0" u="none" strike="noStrike" dirty="0">
                          <a:solidFill>
                            <a:srgbClr val="000000"/>
                          </a:solidFill>
                          <a:effectLst/>
                          <a:latin typeface="Century Gothic" panose="020B0502020202020204" pitchFamily="34" charset="0"/>
                        </a:rPr>
                        <a:t>$280</a:t>
                      </a:r>
                    </a:p>
                  </a:txBody>
                  <a:tcPr marL="10508" marR="100882" marT="10508"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fontAlgn="ctr"/>
                      <a:r>
                        <a:rPr lang="en-US" sz="1200" b="0" i="0" u="none" strike="noStrike" dirty="0">
                          <a:solidFill>
                            <a:srgbClr val="000000"/>
                          </a:solidFill>
                          <a:effectLst/>
                          <a:latin typeface="Century Gothic" panose="020B0502020202020204" pitchFamily="34" charset="0"/>
                        </a:rPr>
                        <a:t>$199</a:t>
                      </a:r>
                    </a:p>
                  </a:txBody>
                  <a:tcPr marL="10508" marR="100882" marT="10508" marB="0" anchor="ctr">
                    <a:lnL w="1270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219456">
                <a:tc>
                  <a:txBody>
                    <a:bodyPr/>
                    <a:lstStyle/>
                    <a:p>
                      <a:pPr algn="l" rtl="0" fontAlgn="b"/>
                      <a:r>
                        <a:rPr lang="en-US" sz="1200" b="0" i="0" u="none" strike="noStrike" dirty="0">
                          <a:solidFill>
                            <a:srgbClr val="000000"/>
                          </a:solidFill>
                          <a:effectLst/>
                          <a:latin typeface="Century Gothic" panose="020B0502020202020204" pitchFamily="34" charset="0"/>
                        </a:rPr>
                        <a:t>Fremont</a:t>
                      </a:r>
                    </a:p>
                  </a:txBody>
                  <a:tcPr marL="94576" marR="10508" marT="10508"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200" b="0" i="0" u="none" strike="noStrike" dirty="0">
                          <a:solidFill>
                            <a:srgbClr val="000000"/>
                          </a:solidFill>
                          <a:effectLst/>
                          <a:latin typeface="Century Gothic" panose="020B0502020202020204" pitchFamily="34" charset="0"/>
                        </a:rPr>
                        <a:t>$5,343</a:t>
                      </a:r>
                    </a:p>
                  </a:txBody>
                  <a:tcPr marL="10508" marR="100882" marT="10508"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200" b="0" i="0" u="none" strike="noStrike" dirty="0">
                          <a:solidFill>
                            <a:srgbClr val="000000"/>
                          </a:solidFill>
                          <a:effectLst/>
                          <a:latin typeface="Century Gothic" panose="020B0502020202020204" pitchFamily="34" charset="0"/>
                        </a:rPr>
                        <a:t>$3,887</a:t>
                      </a:r>
                    </a:p>
                  </a:txBody>
                  <a:tcPr marL="10508" marR="100882" marT="10508" marB="0" anchor="ctr">
                    <a:lnL w="1270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r>
              <a:tr h="219456">
                <a:tc>
                  <a:txBody>
                    <a:bodyPr/>
                    <a:lstStyle/>
                    <a:p>
                      <a:pPr algn="l" rtl="0" fontAlgn="b"/>
                      <a:r>
                        <a:rPr lang="en-US" sz="1200" b="0" i="0" u="none" strike="noStrike" dirty="0">
                          <a:solidFill>
                            <a:srgbClr val="000000"/>
                          </a:solidFill>
                          <a:effectLst/>
                          <a:latin typeface="Century Gothic" panose="020B0502020202020204" pitchFamily="34" charset="0"/>
                        </a:rPr>
                        <a:t>Hayward</a:t>
                      </a:r>
                    </a:p>
                  </a:txBody>
                  <a:tcPr marL="94576" marR="10508" marT="10508"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fontAlgn="ctr"/>
                      <a:r>
                        <a:rPr lang="en-US" sz="1200" b="0" i="0" u="none" strike="noStrike" dirty="0">
                          <a:solidFill>
                            <a:srgbClr val="000000"/>
                          </a:solidFill>
                          <a:effectLst/>
                          <a:latin typeface="Century Gothic" panose="020B0502020202020204" pitchFamily="34" charset="0"/>
                        </a:rPr>
                        <a:t>$3,709</a:t>
                      </a:r>
                    </a:p>
                  </a:txBody>
                  <a:tcPr marL="10508" marR="100882" marT="10508"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fontAlgn="ctr"/>
                      <a:r>
                        <a:rPr lang="en-US" sz="1200" b="0" i="0" u="none" strike="noStrike" dirty="0">
                          <a:solidFill>
                            <a:srgbClr val="000000"/>
                          </a:solidFill>
                          <a:effectLst/>
                          <a:latin typeface="Century Gothic" panose="020B0502020202020204" pitchFamily="34" charset="0"/>
                        </a:rPr>
                        <a:t>$2,695</a:t>
                      </a:r>
                    </a:p>
                  </a:txBody>
                  <a:tcPr marL="10508" marR="100882" marT="10508" marB="0" anchor="ctr">
                    <a:lnL w="1270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219456">
                <a:tc>
                  <a:txBody>
                    <a:bodyPr/>
                    <a:lstStyle/>
                    <a:p>
                      <a:pPr algn="l" rtl="0" fontAlgn="b"/>
                      <a:r>
                        <a:rPr lang="en-US" sz="1200" b="0" i="0" u="none" strike="noStrike" dirty="0">
                          <a:solidFill>
                            <a:srgbClr val="000000"/>
                          </a:solidFill>
                          <a:effectLst/>
                          <a:latin typeface="Century Gothic" panose="020B0502020202020204" pitchFamily="34" charset="0"/>
                        </a:rPr>
                        <a:t>Livermore</a:t>
                      </a:r>
                    </a:p>
                  </a:txBody>
                  <a:tcPr marL="94576" marR="10508" marT="10508"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200" b="0" i="0" u="none" strike="noStrike" dirty="0">
                          <a:solidFill>
                            <a:srgbClr val="000000"/>
                          </a:solidFill>
                          <a:effectLst/>
                          <a:latin typeface="Century Gothic" panose="020B0502020202020204" pitchFamily="34" charset="0"/>
                        </a:rPr>
                        <a:t>$2,060</a:t>
                      </a:r>
                    </a:p>
                  </a:txBody>
                  <a:tcPr marL="10508" marR="100882" marT="10508"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200" b="0" i="0" u="none" strike="noStrike" dirty="0">
                          <a:solidFill>
                            <a:srgbClr val="000000"/>
                          </a:solidFill>
                          <a:effectLst/>
                          <a:latin typeface="Century Gothic" panose="020B0502020202020204" pitchFamily="34" charset="0"/>
                        </a:rPr>
                        <a:t>$1,494</a:t>
                      </a:r>
                    </a:p>
                  </a:txBody>
                  <a:tcPr marL="10508" marR="100882" marT="10508" marB="0" anchor="ctr">
                    <a:lnL w="1270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r>
              <a:tr h="219456">
                <a:tc>
                  <a:txBody>
                    <a:bodyPr/>
                    <a:lstStyle/>
                    <a:p>
                      <a:pPr algn="l" rtl="0" fontAlgn="b"/>
                      <a:r>
                        <a:rPr lang="en-US" sz="1200" b="0" i="0" u="none" strike="noStrike" dirty="0">
                          <a:solidFill>
                            <a:srgbClr val="000000"/>
                          </a:solidFill>
                          <a:effectLst/>
                          <a:latin typeface="Century Gothic" panose="020B0502020202020204" pitchFamily="34" charset="0"/>
                        </a:rPr>
                        <a:t>Newark</a:t>
                      </a:r>
                    </a:p>
                  </a:txBody>
                  <a:tcPr marL="94576" marR="10508" marT="10508"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fontAlgn="ctr"/>
                      <a:r>
                        <a:rPr lang="en-US" sz="1200" b="0" i="0" u="none" strike="noStrike" dirty="0">
                          <a:solidFill>
                            <a:srgbClr val="000000"/>
                          </a:solidFill>
                          <a:effectLst/>
                          <a:latin typeface="Century Gothic" panose="020B0502020202020204" pitchFamily="34" charset="0"/>
                        </a:rPr>
                        <a:t>$1,050</a:t>
                      </a:r>
                    </a:p>
                  </a:txBody>
                  <a:tcPr marL="10508" marR="100882" marT="10508"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fontAlgn="ctr"/>
                      <a:r>
                        <a:rPr lang="en-US" sz="1200" b="0" i="0" u="none" strike="noStrike" dirty="0">
                          <a:solidFill>
                            <a:srgbClr val="000000"/>
                          </a:solidFill>
                          <a:effectLst/>
                          <a:latin typeface="Century Gothic" panose="020B0502020202020204" pitchFamily="34" charset="0"/>
                        </a:rPr>
                        <a:t>$758</a:t>
                      </a:r>
                    </a:p>
                  </a:txBody>
                  <a:tcPr marL="10508" marR="100882" marT="10508" marB="0" anchor="ctr">
                    <a:lnL w="1270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219456">
                <a:tc>
                  <a:txBody>
                    <a:bodyPr/>
                    <a:lstStyle/>
                    <a:p>
                      <a:pPr algn="l" rtl="0" fontAlgn="b"/>
                      <a:r>
                        <a:rPr lang="en-US" sz="1200" b="0" i="0" u="none" strike="noStrike" dirty="0">
                          <a:solidFill>
                            <a:srgbClr val="000000"/>
                          </a:solidFill>
                          <a:effectLst/>
                          <a:latin typeface="Century Gothic" panose="020B0502020202020204" pitchFamily="34" charset="0"/>
                        </a:rPr>
                        <a:t>Oakland</a:t>
                      </a:r>
                    </a:p>
                  </a:txBody>
                  <a:tcPr marL="94576" marR="10508" marT="10508"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200" b="0" i="0" u="none" strike="noStrike" dirty="0">
                          <a:solidFill>
                            <a:srgbClr val="000000"/>
                          </a:solidFill>
                          <a:effectLst/>
                          <a:latin typeface="Century Gothic" panose="020B0502020202020204" pitchFamily="34" charset="0"/>
                        </a:rPr>
                        <a:t>$9,840</a:t>
                      </a:r>
                    </a:p>
                  </a:txBody>
                  <a:tcPr marL="10508" marR="100882" marT="10508"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200" b="0" i="0" u="none" strike="noStrike" dirty="0">
                          <a:solidFill>
                            <a:srgbClr val="000000"/>
                          </a:solidFill>
                          <a:effectLst/>
                          <a:latin typeface="Century Gothic" panose="020B0502020202020204" pitchFamily="34" charset="0"/>
                        </a:rPr>
                        <a:t>$7,167</a:t>
                      </a:r>
                    </a:p>
                  </a:txBody>
                  <a:tcPr marL="10508" marR="100882" marT="10508" marB="0" anchor="ctr">
                    <a:lnL w="1270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r>
              <a:tr h="219456">
                <a:tc>
                  <a:txBody>
                    <a:bodyPr/>
                    <a:lstStyle/>
                    <a:p>
                      <a:pPr algn="l" rtl="0" fontAlgn="b"/>
                      <a:r>
                        <a:rPr lang="en-US" sz="1200" b="0" i="0" u="none" strike="noStrike" dirty="0">
                          <a:solidFill>
                            <a:srgbClr val="000000"/>
                          </a:solidFill>
                          <a:effectLst/>
                          <a:latin typeface="Century Gothic" panose="020B0502020202020204" pitchFamily="34" charset="0"/>
                        </a:rPr>
                        <a:t>Piedmont</a:t>
                      </a:r>
                    </a:p>
                  </a:txBody>
                  <a:tcPr marL="94576" marR="10508" marT="10508"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fontAlgn="ctr"/>
                      <a:r>
                        <a:rPr lang="en-US" sz="1200" b="0" i="0" u="none" strike="noStrike" dirty="0">
                          <a:solidFill>
                            <a:srgbClr val="000000"/>
                          </a:solidFill>
                          <a:effectLst/>
                          <a:latin typeface="Century Gothic" panose="020B0502020202020204" pitchFamily="34" charset="0"/>
                        </a:rPr>
                        <a:t>$268</a:t>
                      </a:r>
                    </a:p>
                  </a:txBody>
                  <a:tcPr marL="10508" marR="100882" marT="10508"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fontAlgn="ctr"/>
                      <a:r>
                        <a:rPr lang="en-US" sz="1200" b="0" i="0" u="none" strike="noStrike" dirty="0">
                          <a:solidFill>
                            <a:srgbClr val="000000"/>
                          </a:solidFill>
                          <a:effectLst/>
                          <a:latin typeface="Century Gothic" panose="020B0502020202020204" pitchFamily="34" charset="0"/>
                        </a:rPr>
                        <a:t>$190</a:t>
                      </a:r>
                    </a:p>
                  </a:txBody>
                  <a:tcPr marL="10508" marR="100882" marT="10508" marB="0" anchor="ctr">
                    <a:lnL w="1270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219456">
                <a:tc>
                  <a:txBody>
                    <a:bodyPr/>
                    <a:lstStyle/>
                    <a:p>
                      <a:pPr algn="l" rtl="0" fontAlgn="b"/>
                      <a:r>
                        <a:rPr lang="en-US" sz="1200" b="0" i="0" u="none" strike="noStrike" dirty="0">
                          <a:solidFill>
                            <a:srgbClr val="000000"/>
                          </a:solidFill>
                          <a:effectLst/>
                          <a:latin typeface="Century Gothic" panose="020B0502020202020204" pitchFamily="34" charset="0"/>
                        </a:rPr>
                        <a:t>Pleasanton</a:t>
                      </a:r>
                    </a:p>
                  </a:txBody>
                  <a:tcPr marL="94576" marR="10508" marT="10508"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200" b="0" i="0" u="none" strike="noStrike" dirty="0">
                          <a:solidFill>
                            <a:srgbClr val="000000"/>
                          </a:solidFill>
                          <a:effectLst/>
                          <a:latin typeface="Century Gothic" panose="020B0502020202020204" pitchFamily="34" charset="0"/>
                        </a:rPr>
                        <a:t>$1,754</a:t>
                      </a:r>
                    </a:p>
                  </a:txBody>
                  <a:tcPr marL="10508" marR="100882" marT="10508"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200" b="0" i="0" u="none" strike="noStrike" dirty="0">
                          <a:solidFill>
                            <a:srgbClr val="000000"/>
                          </a:solidFill>
                          <a:effectLst/>
                          <a:latin typeface="Century Gothic" panose="020B0502020202020204" pitchFamily="34" charset="0"/>
                        </a:rPr>
                        <a:t>$1,271</a:t>
                      </a:r>
                    </a:p>
                  </a:txBody>
                  <a:tcPr marL="10508" marR="100882" marT="10508" marB="0" anchor="ctr">
                    <a:lnL w="1270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r>
              <a:tr h="219456">
                <a:tc>
                  <a:txBody>
                    <a:bodyPr/>
                    <a:lstStyle/>
                    <a:p>
                      <a:pPr algn="l" rtl="0" fontAlgn="b"/>
                      <a:r>
                        <a:rPr lang="en-US" sz="1200" b="0" i="0" u="none" strike="noStrike" dirty="0">
                          <a:solidFill>
                            <a:srgbClr val="000000"/>
                          </a:solidFill>
                          <a:effectLst/>
                          <a:latin typeface="Century Gothic" panose="020B0502020202020204" pitchFamily="34" charset="0"/>
                        </a:rPr>
                        <a:t>San Leandro</a:t>
                      </a:r>
                    </a:p>
                  </a:txBody>
                  <a:tcPr marL="94576" marR="10508" marT="10508"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fontAlgn="ctr"/>
                      <a:r>
                        <a:rPr lang="en-US" sz="1200" b="0" i="0" u="none" strike="noStrike" dirty="0">
                          <a:solidFill>
                            <a:srgbClr val="000000"/>
                          </a:solidFill>
                          <a:effectLst/>
                          <a:latin typeface="Century Gothic" panose="020B0502020202020204" pitchFamily="34" charset="0"/>
                        </a:rPr>
                        <a:t>$2,050</a:t>
                      </a:r>
                    </a:p>
                  </a:txBody>
                  <a:tcPr marL="10508" marR="100882" marT="10508"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fontAlgn="ctr"/>
                      <a:r>
                        <a:rPr lang="en-US" sz="1200" b="0" i="0" u="none" strike="noStrike" dirty="0">
                          <a:solidFill>
                            <a:srgbClr val="000000"/>
                          </a:solidFill>
                          <a:effectLst/>
                          <a:latin typeface="Century Gothic" panose="020B0502020202020204" pitchFamily="34" charset="0"/>
                        </a:rPr>
                        <a:t>$1,486</a:t>
                      </a:r>
                    </a:p>
                  </a:txBody>
                  <a:tcPr marL="10508" marR="100882" marT="10508" marB="0" anchor="ctr">
                    <a:lnL w="1270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219456">
                <a:tc>
                  <a:txBody>
                    <a:bodyPr/>
                    <a:lstStyle/>
                    <a:p>
                      <a:pPr algn="l" rtl="0" fontAlgn="b"/>
                      <a:r>
                        <a:rPr lang="en-US" sz="1200" b="0" i="0" u="none" strike="noStrike" dirty="0">
                          <a:solidFill>
                            <a:srgbClr val="000000"/>
                          </a:solidFill>
                          <a:effectLst/>
                          <a:latin typeface="Century Gothic" panose="020B0502020202020204" pitchFamily="34" charset="0"/>
                        </a:rPr>
                        <a:t>Union City</a:t>
                      </a:r>
                    </a:p>
                  </a:txBody>
                  <a:tcPr marL="94576" marR="10508" marT="10508"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200" b="0" i="0" u="none" strike="noStrike" dirty="0">
                          <a:solidFill>
                            <a:srgbClr val="000000"/>
                          </a:solidFill>
                          <a:effectLst/>
                          <a:latin typeface="Century Gothic" panose="020B0502020202020204" pitchFamily="34" charset="0"/>
                        </a:rPr>
                        <a:t>$1,707</a:t>
                      </a:r>
                    </a:p>
                  </a:txBody>
                  <a:tcPr marL="10508" marR="100882" marT="10508"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200" b="0" i="0" u="none" strike="noStrike" dirty="0">
                          <a:solidFill>
                            <a:srgbClr val="000000"/>
                          </a:solidFill>
                          <a:effectLst/>
                          <a:latin typeface="Century Gothic" panose="020B0502020202020204" pitchFamily="34" charset="0"/>
                        </a:rPr>
                        <a:t>$1,236</a:t>
                      </a:r>
                    </a:p>
                  </a:txBody>
                  <a:tcPr marL="10508" marR="100882" marT="10508" marB="0" anchor="ctr">
                    <a:lnL w="1270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r>
              <a:tr h="219456">
                <a:tc>
                  <a:txBody>
                    <a:bodyPr/>
                    <a:lstStyle/>
                    <a:p>
                      <a:pPr algn="l" rtl="0" fontAlgn="b"/>
                      <a:r>
                        <a:rPr lang="en-US" sz="1200" b="0" i="0" u="none" strike="noStrike" dirty="0">
                          <a:solidFill>
                            <a:srgbClr val="000000"/>
                          </a:solidFill>
                          <a:effectLst/>
                          <a:latin typeface="Century Gothic" panose="020B0502020202020204" pitchFamily="34" charset="0"/>
                        </a:rPr>
                        <a:t>County of Alameda</a:t>
                      </a:r>
                    </a:p>
                  </a:txBody>
                  <a:tcPr marL="94576" marR="10508" marT="10508"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fontAlgn="ctr"/>
                      <a:r>
                        <a:rPr lang="en-US" sz="1200" b="0" i="0" u="none" strike="noStrike" dirty="0">
                          <a:solidFill>
                            <a:srgbClr val="000000"/>
                          </a:solidFill>
                          <a:effectLst/>
                          <a:latin typeface="Century Gothic" panose="020B0502020202020204" pitchFamily="34" charset="0"/>
                        </a:rPr>
                        <a:t>$25,839</a:t>
                      </a:r>
                    </a:p>
                  </a:txBody>
                  <a:tcPr marL="10508" marR="100882" marT="10508"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fontAlgn="ctr"/>
                      <a:r>
                        <a:rPr lang="en-US" sz="1200" b="0" i="0" u="none" strike="noStrike" dirty="0">
                          <a:solidFill>
                            <a:srgbClr val="000000"/>
                          </a:solidFill>
                          <a:effectLst/>
                          <a:latin typeface="Century Gothic" panose="020B0502020202020204" pitchFamily="34" charset="0"/>
                        </a:rPr>
                        <a:t>$17,232</a:t>
                      </a:r>
                    </a:p>
                  </a:txBody>
                  <a:tcPr marL="10508" marR="100882" marT="10508" marB="0" anchor="ctr">
                    <a:lnL w="1270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219456">
                <a:tc>
                  <a:txBody>
                    <a:bodyPr/>
                    <a:lstStyle/>
                    <a:p>
                      <a:pPr algn="r" rtl="0" fontAlgn="b"/>
                      <a:endParaRPr lang="en-US" sz="1300" b="1" i="0" u="none" strike="noStrike" dirty="0">
                        <a:solidFill>
                          <a:srgbClr val="000000"/>
                        </a:solidFill>
                        <a:effectLst/>
                        <a:latin typeface="Century Gothic" panose="020B0502020202020204" pitchFamily="34" charset="0"/>
                      </a:endParaRPr>
                    </a:p>
                  </a:txBody>
                  <a:tcPr marL="7040" marR="7040" marT="704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457200" rtl="0" eaLnBrk="1" fontAlgn="ctr" latinLnBrk="0" hangingPunct="1">
                        <a:lnSpc>
                          <a:spcPct val="100000"/>
                        </a:lnSpc>
                        <a:spcBef>
                          <a:spcPts val="0"/>
                        </a:spcBef>
                        <a:spcAft>
                          <a:spcPts val="0"/>
                        </a:spcAft>
                        <a:buClrTx/>
                        <a:buSzTx/>
                        <a:buFontTx/>
                        <a:buNone/>
                        <a:tabLst/>
                        <a:defRPr/>
                      </a:pPr>
                      <a:r>
                        <a:rPr lang="en-US" sz="1300" b="1" i="0" u="none" strike="noStrike" dirty="0" smtClean="0">
                          <a:solidFill>
                            <a:srgbClr val="000000"/>
                          </a:solidFill>
                          <a:effectLst/>
                          <a:latin typeface="Century Gothic" panose="020B0502020202020204" pitchFamily="34" charset="0"/>
                        </a:rPr>
                        <a:t>$60,348</a:t>
                      </a:r>
                    </a:p>
                  </a:txBody>
                  <a:tcPr marL="10508" marR="100882" marT="10508"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sz="1300" b="1" i="0" u="none" strike="noStrike" dirty="0" smtClean="0">
                          <a:solidFill>
                            <a:srgbClr val="000000"/>
                          </a:solidFill>
                          <a:effectLst/>
                          <a:latin typeface="Century Gothic" panose="020B0502020202020204" pitchFamily="34" charset="0"/>
                        </a:rPr>
                        <a:t>$42,283</a:t>
                      </a:r>
                      <a:endParaRPr lang="en-US" sz="1300" b="1" i="0" u="none" strike="noStrike" dirty="0">
                        <a:solidFill>
                          <a:srgbClr val="000000"/>
                        </a:solidFill>
                        <a:effectLst/>
                        <a:latin typeface="Century Gothic" panose="020B0502020202020204" pitchFamily="34" charset="0"/>
                      </a:endParaRPr>
                    </a:p>
                  </a:txBody>
                  <a:tcPr marL="10508" marR="100882" marT="10508" marB="0" anchor="ctr">
                    <a:lnL w="12700" cap="flat" cmpd="sng" algn="ctr">
                      <a:solidFill>
                        <a:schemeClr val="bg1">
                          <a:lumMod val="85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9" name="TextBox 8"/>
          <p:cNvSpPr txBox="1"/>
          <p:nvPr/>
        </p:nvSpPr>
        <p:spPr>
          <a:xfrm>
            <a:off x="8060267" y="5836616"/>
            <a:ext cx="2981960" cy="190245"/>
          </a:xfrm>
          <a:prstGeom prst="rect">
            <a:avLst/>
          </a:prstGeom>
          <a:noFill/>
          <a:ln>
            <a:noFill/>
          </a:ln>
        </p:spPr>
        <p:txBody>
          <a:bodyPr wrap="square" lIns="0" tIns="0" rIns="0" bIns="0" numCol="1" spcCol="228600" rtlCol="0">
            <a:spAutoFit/>
          </a:bodyPr>
          <a:lstStyle/>
          <a:p>
            <a:pPr algn="r">
              <a:lnSpc>
                <a:spcPts val="1600"/>
              </a:lnSpc>
              <a:spcAft>
                <a:spcPts val="1200"/>
              </a:spcAft>
              <a:buClr>
                <a:srgbClr val="D07921"/>
              </a:buClr>
              <a:buSzPct val="175000"/>
            </a:pPr>
            <a:r>
              <a:rPr lang="en-US" sz="1300" b="1" spc="-20" dirty="0" smtClean="0">
                <a:latin typeface="Century Gothic" panose="020B0502020202020204" pitchFamily="34" charset="0"/>
                <a:cs typeface="News Gothic MT"/>
              </a:rPr>
              <a:t>TOTAL STATE FUNDING:  $102,631</a:t>
            </a:r>
            <a:endParaRPr lang="en-US" sz="1300" b="1" spc="-20" dirty="0">
              <a:latin typeface="Century Gothic" panose="020B0502020202020204" pitchFamily="34" charset="0"/>
              <a:cs typeface="News Gothic MT"/>
            </a:endParaRPr>
          </a:p>
        </p:txBody>
      </p:sp>
      <p:sp>
        <p:nvSpPr>
          <p:cNvPr id="11" name="Rectangle 10"/>
          <p:cNvSpPr/>
          <p:nvPr/>
        </p:nvSpPr>
        <p:spPr>
          <a:xfrm>
            <a:off x="9655444" y="1534340"/>
            <a:ext cx="1457403" cy="4224528"/>
          </a:xfrm>
          <a:prstGeom prst="rect">
            <a:avLst/>
          </a:prstGeom>
          <a:noFill/>
          <a:ln w="50800">
            <a:solidFill>
              <a:srgbClr val="FFC42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1068736" y="5854175"/>
            <a:ext cx="4259905" cy="225896"/>
          </a:xfrm>
          <a:prstGeom prst="rect">
            <a:avLst/>
          </a:prstGeom>
          <a:effectLst/>
        </p:spPr>
        <p:txBody>
          <a:bodyPr wrap="square">
            <a:spAutoFit/>
          </a:bodyPr>
          <a:lstStyle/>
          <a:p>
            <a:pPr>
              <a:lnSpc>
                <a:spcPct val="120000"/>
              </a:lnSpc>
            </a:pPr>
            <a:r>
              <a:rPr lang="en-US" sz="800" spc="-30" dirty="0" smtClean="0">
                <a:latin typeface="Century Gothic" panose="020B0502020202020204" pitchFamily="34" charset="0"/>
              </a:rPr>
              <a:t>Data Source:  </a:t>
            </a:r>
            <a:r>
              <a:rPr lang="en-US" sz="800" spc="-30" dirty="0" smtClean="0">
                <a:latin typeface="Century Gothic" panose="020B0502020202020204" pitchFamily="34" charset="0"/>
                <a:hlinkClick r:id="rId4"/>
              </a:rPr>
              <a:t>http://californiacityfinance.com/</a:t>
            </a:r>
            <a:endParaRPr lang="en-US" sz="800" spc="-30" dirty="0" smtClean="0">
              <a:latin typeface="Century Gothic" panose="020B0502020202020204" pitchFamily="34" charset="0"/>
            </a:endParaRPr>
          </a:p>
        </p:txBody>
      </p:sp>
    </p:spTree>
    <p:extLst>
      <p:ext uri="{BB962C8B-B14F-4D97-AF65-F5344CB8AC3E}">
        <p14:creationId xmlns:p14="http://schemas.microsoft.com/office/powerpoint/2010/main" val="59802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pPr algn="ctr"/>
            <a:r>
              <a:rPr lang="en-US" dirty="0" smtClean="0"/>
              <a:t>What’s At Risk? Transit Funding</a:t>
            </a:r>
            <a:endParaRPr lang="en-US" dirty="0"/>
          </a:p>
        </p:txBody>
      </p:sp>
      <p:sp>
        <p:nvSpPr>
          <p:cNvPr id="10" name="Content Placeholder 9"/>
          <p:cNvSpPr>
            <a:spLocks noGrp="1"/>
          </p:cNvSpPr>
          <p:nvPr>
            <p:ph sz="half" idx="13"/>
          </p:nvPr>
        </p:nvSpPr>
        <p:spPr/>
        <p:txBody>
          <a:bodyPr/>
          <a:lstStyle/>
          <a:p>
            <a:pPr>
              <a:lnSpc>
                <a:spcPct val="105000"/>
              </a:lnSpc>
            </a:pPr>
            <a:r>
              <a:rPr lang="en-US" sz="1800" dirty="0" smtClean="0"/>
              <a:t>More than $58 million is estimate in FY2018-19 for state transit funding, including $34 million </a:t>
            </a:r>
            <a:br>
              <a:rPr lang="en-US" sz="1800" dirty="0" smtClean="0"/>
            </a:br>
            <a:r>
              <a:rPr lang="en-US" sz="1800" dirty="0" smtClean="0"/>
              <a:t>per year in new transit operations and maintenance funding.</a:t>
            </a:r>
            <a:endParaRPr lang="en-US" sz="1800" dirty="0"/>
          </a:p>
        </p:txBody>
      </p:sp>
      <p:graphicFrame>
        <p:nvGraphicFramePr>
          <p:cNvPr id="6" name="Content Placeholder 3"/>
          <p:cNvGraphicFramePr>
            <a:graphicFrameLocks/>
          </p:cNvGraphicFramePr>
          <p:nvPr>
            <p:extLst>
              <p:ext uri="{D42A27DB-BD31-4B8C-83A1-F6EECF244321}">
                <p14:modId xmlns:p14="http://schemas.microsoft.com/office/powerpoint/2010/main" val="2138087129"/>
              </p:ext>
            </p:extLst>
          </p:nvPr>
        </p:nvGraphicFramePr>
        <p:xfrm>
          <a:off x="1100455" y="1973938"/>
          <a:ext cx="9702528" cy="3917729"/>
        </p:xfrm>
        <a:graphic>
          <a:graphicData uri="http://schemas.openxmlformats.org/drawingml/2006/table">
            <a:tbl>
              <a:tblPr/>
              <a:tblGrid>
                <a:gridCol w="1669253"/>
                <a:gridCol w="1564923"/>
                <a:gridCol w="1564923"/>
                <a:gridCol w="1669253"/>
                <a:gridCol w="1669253"/>
                <a:gridCol w="1564923"/>
              </a:tblGrid>
              <a:tr h="1074861">
                <a:tc>
                  <a:txBody>
                    <a:bodyPr/>
                    <a:lstStyle/>
                    <a:p>
                      <a:pPr marL="91440" algn="l" rtl="0" fontAlgn="ctr"/>
                      <a:r>
                        <a:rPr lang="en-US" sz="1400" b="1" i="0" u="none" strike="noStrike" dirty="0">
                          <a:solidFill>
                            <a:schemeClr val="bg1"/>
                          </a:solidFill>
                          <a:effectLst/>
                          <a:latin typeface="Century Gothic" panose="020B0502020202020204" pitchFamily="34" charset="0"/>
                        </a:rPr>
                        <a:t>Alameda County Transit Operators</a:t>
                      </a:r>
                    </a:p>
                  </a:txBody>
                  <a:tcPr marL="6233" marR="6233" marT="6233" marB="44176" anchor="b">
                    <a:lnL w="12700" cap="flat" cmpd="sng" algn="ctr">
                      <a:no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8576"/>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1400" b="1" i="0" u="none" strike="noStrike" dirty="0" smtClean="0">
                          <a:solidFill>
                            <a:schemeClr val="bg1"/>
                          </a:solidFill>
                          <a:effectLst/>
                          <a:latin typeface="Century Gothic" panose="020B0502020202020204" pitchFamily="34" charset="0"/>
                        </a:rPr>
                        <a:t>Existing State Transit Operating Funds**</a:t>
                      </a:r>
                      <a:br>
                        <a:rPr lang="en-US" sz="1400" b="1" i="0" u="none" strike="noStrike" dirty="0" smtClean="0">
                          <a:solidFill>
                            <a:schemeClr val="bg1"/>
                          </a:solidFill>
                          <a:effectLst/>
                          <a:latin typeface="Century Gothic" panose="020B0502020202020204" pitchFamily="34" charset="0"/>
                        </a:rPr>
                      </a:br>
                      <a:r>
                        <a:rPr lang="en-US" sz="1100" b="1" i="0" u="none" strike="noStrike" dirty="0" smtClean="0">
                          <a:solidFill>
                            <a:schemeClr val="bg1"/>
                          </a:solidFill>
                          <a:effectLst/>
                          <a:latin typeface="Century Gothic" panose="020B0502020202020204" pitchFamily="34" charset="0"/>
                        </a:rPr>
                        <a:t>($</a:t>
                      </a:r>
                      <a:r>
                        <a:rPr lang="en-US" sz="1100" b="1" i="0" u="none" strike="noStrike" baseline="0" dirty="0" smtClean="0">
                          <a:solidFill>
                            <a:schemeClr val="bg1"/>
                          </a:solidFill>
                          <a:effectLst/>
                          <a:latin typeface="Century Gothic" panose="020B0502020202020204" pitchFamily="34" charset="0"/>
                        </a:rPr>
                        <a:t> x 1,000)</a:t>
                      </a:r>
                      <a:endParaRPr lang="en-US" sz="1400" b="1" i="0" u="none" strike="noStrike" dirty="0" smtClean="0">
                        <a:solidFill>
                          <a:schemeClr val="bg1"/>
                        </a:solidFill>
                        <a:effectLst/>
                        <a:latin typeface="Century Gothic" panose="020B0502020202020204" pitchFamily="34" charset="0"/>
                      </a:endParaRPr>
                    </a:p>
                  </a:txBody>
                  <a:tcPr marL="6233" marR="6233" marT="6233" marB="4417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8576"/>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1400" b="1" i="0" u="sng" strike="noStrike" dirty="0" smtClean="0">
                          <a:solidFill>
                            <a:schemeClr val="bg1"/>
                          </a:solidFill>
                          <a:effectLst/>
                          <a:latin typeface="Century Gothic" panose="020B0502020202020204" pitchFamily="34" charset="0"/>
                        </a:rPr>
                        <a:t>New</a:t>
                      </a:r>
                      <a:r>
                        <a:rPr lang="en-US" sz="1400" b="1" i="0" u="none" strike="noStrike" dirty="0" smtClean="0">
                          <a:solidFill>
                            <a:schemeClr val="bg1"/>
                          </a:solidFill>
                          <a:effectLst/>
                          <a:latin typeface="Century Gothic" panose="020B0502020202020204" pitchFamily="34" charset="0"/>
                        </a:rPr>
                        <a:t> SB 1 Operating</a:t>
                      </a:r>
                      <a:r>
                        <a:rPr lang="en-US" sz="1400" b="1" i="0" u="none" strike="noStrike" baseline="0" dirty="0" smtClean="0">
                          <a:solidFill>
                            <a:schemeClr val="bg1"/>
                          </a:solidFill>
                          <a:effectLst/>
                          <a:latin typeface="Century Gothic" panose="020B0502020202020204" pitchFamily="34" charset="0"/>
                        </a:rPr>
                        <a:t> Funds</a:t>
                      </a:r>
                      <a:br>
                        <a:rPr lang="en-US" sz="1400" b="1" i="0" u="none" strike="noStrike" baseline="0" dirty="0" smtClean="0">
                          <a:solidFill>
                            <a:schemeClr val="bg1"/>
                          </a:solidFill>
                          <a:effectLst/>
                          <a:latin typeface="Century Gothic" panose="020B0502020202020204" pitchFamily="34" charset="0"/>
                        </a:rPr>
                      </a:br>
                      <a:r>
                        <a:rPr lang="en-US" sz="1100" b="1" i="0" u="none" strike="noStrike" dirty="0" smtClean="0">
                          <a:solidFill>
                            <a:schemeClr val="bg1"/>
                          </a:solidFill>
                          <a:effectLst/>
                          <a:latin typeface="Century Gothic" panose="020B0502020202020204" pitchFamily="34" charset="0"/>
                        </a:rPr>
                        <a:t>($</a:t>
                      </a:r>
                      <a:r>
                        <a:rPr lang="en-US" sz="1100" b="1" i="0" u="none" strike="noStrike" baseline="0" dirty="0" smtClean="0">
                          <a:solidFill>
                            <a:schemeClr val="bg1"/>
                          </a:solidFill>
                          <a:effectLst/>
                          <a:latin typeface="Century Gothic" panose="020B0502020202020204" pitchFamily="34" charset="0"/>
                        </a:rPr>
                        <a:t> x 1,000)</a:t>
                      </a:r>
                      <a:endParaRPr lang="en-US" sz="1400" b="1" i="0" u="none" strike="noStrike" dirty="0" smtClean="0">
                        <a:solidFill>
                          <a:schemeClr val="bg1"/>
                        </a:solidFill>
                        <a:effectLst/>
                        <a:latin typeface="Century Gothic" panose="020B0502020202020204" pitchFamily="34" charset="0"/>
                      </a:endParaRPr>
                    </a:p>
                  </a:txBody>
                  <a:tcPr marL="6233" marR="6233" marT="6233" marB="4417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8576"/>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1400" b="1" i="0" u="sng" strike="noStrike" dirty="0" smtClean="0">
                          <a:solidFill>
                            <a:schemeClr val="bg1"/>
                          </a:solidFill>
                          <a:effectLst/>
                          <a:latin typeface="Century Gothic" panose="020B0502020202020204" pitchFamily="34" charset="0"/>
                        </a:rPr>
                        <a:t>New</a:t>
                      </a:r>
                      <a:r>
                        <a:rPr lang="en-US" sz="1400" b="1" i="0" u="none" strike="noStrike" dirty="0" smtClean="0">
                          <a:solidFill>
                            <a:schemeClr val="bg1"/>
                          </a:solidFill>
                          <a:effectLst/>
                          <a:latin typeface="Century Gothic" panose="020B0502020202020204" pitchFamily="34" charset="0"/>
                        </a:rPr>
                        <a:t> SB 1 State </a:t>
                      </a:r>
                      <a:r>
                        <a:rPr lang="en-US" sz="1400" b="1" i="0" u="none" strike="noStrike" dirty="0">
                          <a:solidFill>
                            <a:schemeClr val="bg1"/>
                          </a:solidFill>
                          <a:effectLst/>
                          <a:latin typeface="Century Gothic" panose="020B0502020202020204" pitchFamily="34" charset="0"/>
                        </a:rPr>
                        <a:t>of </a:t>
                      </a:r>
                      <a:r>
                        <a:rPr lang="en-US" sz="1400" b="1" i="0" u="none" strike="noStrike" dirty="0" smtClean="0">
                          <a:solidFill>
                            <a:schemeClr val="bg1"/>
                          </a:solidFill>
                          <a:effectLst/>
                          <a:latin typeface="Century Gothic" panose="020B0502020202020204" pitchFamily="34" charset="0"/>
                        </a:rPr>
                        <a:t>Good </a:t>
                      </a:r>
                      <a:r>
                        <a:rPr lang="en-US" sz="1400" b="1" i="0" u="none" strike="noStrike" dirty="0">
                          <a:solidFill>
                            <a:schemeClr val="bg1"/>
                          </a:solidFill>
                          <a:effectLst/>
                          <a:latin typeface="Century Gothic" panose="020B0502020202020204" pitchFamily="34" charset="0"/>
                        </a:rPr>
                        <a:t>Repair </a:t>
                      </a:r>
                      <a:r>
                        <a:rPr lang="en-US" sz="1400" b="1" i="0" u="none" strike="noStrike" dirty="0" smtClean="0">
                          <a:solidFill>
                            <a:schemeClr val="bg1"/>
                          </a:solidFill>
                          <a:effectLst/>
                          <a:latin typeface="Century Gothic" panose="020B0502020202020204" pitchFamily="34" charset="0"/>
                        </a:rPr>
                        <a:t>Program</a:t>
                      </a:r>
                      <a:br>
                        <a:rPr lang="en-US" sz="1400" b="1" i="0" u="none" strike="noStrike" dirty="0" smtClean="0">
                          <a:solidFill>
                            <a:schemeClr val="bg1"/>
                          </a:solidFill>
                          <a:effectLst/>
                          <a:latin typeface="Century Gothic" panose="020B0502020202020204" pitchFamily="34" charset="0"/>
                        </a:rPr>
                      </a:br>
                      <a:r>
                        <a:rPr lang="en-US" sz="1100" b="1" i="0" u="none" strike="noStrike" dirty="0" smtClean="0">
                          <a:solidFill>
                            <a:schemeClr val="bg1"/>
                          </a:solidFill>
                          <a:effectLst/>
                          <a:latin typeface="Century Gothic" panose="020B0502020202020204" pitchFamily="34" charset="0"/>
                        </a:rPr>
                        <a:t>($</a:t>
                      </a:r>
                      <a:r>
                        <a:rPr lang="en-US" sz="1100" b="1" i="0" u="none" strike="noStrike" baseline="0" dirty="0" smtClean="0">
                          <a:solidFill>
                            <a:schemeClr val="bg1"/>
                          </a:solidFill>
                          <a:effectLst/>
                          <a:latin typeface="Century Gothic" panose="020B0502020202020204" pitchFamily="34" charset="0"/>
                        </a:rPr>
                        <a:t> x 1,000)</a:t>
                      </a:r>
                      <a:endParaRPr lang="en-US" sz="1500" b="1" i="0" u="none" strike="noStrike" dirty="0" smtClean="0">
                        <a:solidFill>
                          <a:schemeClr val="bg1"/>
                        </a:solidFill>
                        <a:effectLst/>
                        <a:latin typeface="Century Gothic" panose="020B0502020202020204" pitchFamily="34" charset="0"/>
                      </a:endParaRPr>
                    </a:p>
                  </a:txBody>
                  <a:tcPr marL="6233" marR="6233" marT="6233" marB="4417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8576"/>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fr-FR" sz="1400" b="1" i="0" u="none" strike="noStrike" dirty="0" smtClean="0">
                          <a:solidFill>
                            <a:schemeClr val="bg1"/>
                          </a:solidFill>
                          <a:effectLst/>
                          <a:latin typeface="Century Gothic" panose="020B0502020202020204" pitchFamily="34" charset="0"/>
                        </a:rPr>
                        <a:t>Total </a:t>
                      </a:r>
                      <a:r>
                        <a:rPr lang="fr-FR" sz="1400" b="1" i="0" u="sng" strike="noStrike" dirty="0" smtClean="0">
                          <a:solidFill>
                            <a:schemeClr val="bg1"/>
                          </a:solidFill>
                          <a:effectLst/>
                          <a:latin typeface="Century Gothic" panose="020B0502020202020204" pitchFamily="34" charset="0"/>
                        </a:rPr>
                        <a:t>New </a:t>
                      </a:r>
                      <a:r>
                        <a:rPr lang="fr-FR" sz="1400" b="1" i="0" u="none" strike="noStrike" dirty="0" smtClean="0">
                          <a:solidFill>
                            <a:schemeClr val="bg1"/>
                          </a:solidFill>
                          <a:effectLst/>
                          <a:latin typeface="Century Gothic" panose="020B0502020202020204" pitchFamily="34" charset="0"/>
                        </a:rPr>
                        <a:t/>
                      </a:r>
                      <a:br>
                        <a:rPr lang="fr-FR" sz="1400" b="1" i="0" u="none" strike="noStrike" dirty="0" smtClean="0">
                          <a:solidFill>
                            <a:schemeClr val="bg1"/>
                          </a:solidFill>
                          <a:effectLst/>
                          <a:latin typeface="Century Gothic" panose="020B0502020202020204" pitchFamily="34" charset="0"/>
                        </a:rPr>
                      </a:br>
                      <a:r>
                        <a:rPr lang="fr-FR" sz="1400" b="1" i="0" u="none" strike="noStrike" dirty="0" smtClean="0">
                          <a:solidFill>
                            <a:schemeClr val="bg1"/>
                          </a:solidFill>
                          <a:effectLst/>
                          <a:latin typeface="Century Gothic" panose="020B0502020202020204" pitchFamily="34" charset="0"/>
                        </a:rPr>
                        <a:t>SB </a:t>
                      </a:r>
                      <a:r>
                        <a:rPr lang="fr-FR" sz="1400" b="1" i="0" u="none" strike="noStrike" dirty="0">
                          <a:solidFill>
                            <a:schemeClr val="bg1"/>
                          </a:solidFill>
                          <a:effectLst/>
                          <a:latin typeface="Century Gothic" panose="020B0502020202020204" pitchFamily="34" charset="0"/>
                        </a:rPr>
                        <a:t>1 </a:t>
                      </a:r>
                      <a:r>
                        <a:rPr lang="fr-FR" sz="1400" b="1" i="0" u="none" strike="noStrike" dirty="0" err="1" smtClean="0">
                          <a:solidFill>
                            <a:schemeClr val="bg1"/>
                          </a:solidFill>
                          <a:effectLst/>
                          <a:latin typeface="Century Gothic" panose="020B0502020202020204" pitchFamily="34" charset="0"/>
                        </a:rPr>
                        <a:t>Funding</a:t>
                      </a:r>
                      <a:r>
                        <a:rPr lang="fr-FR" sz="1400" b="1" i="0" u="none" strike="noStrike" dirty="0" smtClean="0">
                          <a:solidFill>
                            <a:schemeClr val="bg1"/>
                          </a:solidFill>
                          <a:effectLst/>
                          <a:latin typeface="Century Gothic" panose="020B0502020202020204" pitchFamily="34" charset="0"/>
                        </a:rPr>
                        <a:t> </a:t>
                      </a:r>
                      <a:br>
                        <a:rPr lang="fr-FR" sz="1400" b="1" i="0" u="none" strike="noStrike" dirty="0" smtClean="0">
                          <a:solidFill>
                            <a:schemeClr val="bg1"/>
                          </a:solidFill>
                          <a:effectLst/>
                          <a:latin typeface="Century Gothic" panose="020B0502020202020204" pitchFamily="34" charset="0"/>
                        </a:rPr>
                      </a:br>
                      <a:r>
                        <a:rPr lang="en-US" sz="1100" b="1" i="0" u="none" strike="noStrike" dirty="0" smtClean="0">
                          <a:solidFill>
                            <a:schemeClr val="bg1"/>
                          </a:solidFill>
                          <a:effectLst/>
                          <a:latin typeface="Century Gothic" panose="020B0502020202020204" pitchFamily="34" charset="0"/>
                        </a:rPr>
                        <a:t>($</a:t>
                      </a:r>
                      <a:r>
                        <a:rPr lang="en-US" sz="1100" b="1" i="0" u="none" strike="noStrike" baseline="0" dirty="0" smtClean="0">
                          <a:solidFill>
                            <a:schemeClr val="bg1"/>
                          </a:solidFill>
                          <a:effectLst/>
                          <a:latin typeface="Century Gothic" panose="020B0502020202020204" pitchFamily="34" charset="0"/>
                        </a:rPr>
                        <a:t> x 1,000)</a:t>
                      </a:r>
                      <a:endParaRPr lang="en-US" sz="1400" b="1" i="0" u="none" strike="noStrike" dirty="0" smtClean="0">
                        <a:solidFill>
                          <a:schemeClr val="bg1"/>
                        </a:solidFill>
                        <a:effectLst/>
                        <a:latin typeface="Century Gothic" panose="020B0502020202020204" pitchFamily="34" charset="0"/>
                      </a:endParaRPr>
                    </a:p>
                  </a:txBody>
                  <a:tcPr marL="6233" marR="6233" marT="6233" marB="44176" anchor="b">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8576"/>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1400" b="1" i="0" u="none" strike="noStrike" dirty="0" smtClean="0">
                          <a:solidFill>
                            <a:schemeClr val="bg1"/>
                          </a:solidFill>
                          <a:effectLst/>
                          <a:latin typeface="Century Gothic" panose="020B0502020202020204" pitchFamily="34" charset="0"/>
                        </a:rPr>
                        <a:t>Overall </a:t>
                      </a:r>
                    </a:p>
                    <a:p>
                      <a:pPr marL="0" marR="0" lvl="0" indent="0" algn="ctr" defTabSz="457200" rtl="0" eaLnBrk="1" fontAlgn="ctr" latinLnBrk="0" hangingPunct="1">
                        <a:lnSpc>
                          <a:spcPct val="100000"/>
                        </a:lnSpc>
                        <a:spcBef>
                          <a:spcPts val="0"/>
                        </a:spcBef>
                        <a:spcAft>
                          <a:spcPts val="0"/>
                        </a:spcAft>
                        <a:buClrTx/>
                        <a:buSzTx/>
                        <a:buFontTx/>
                        <a:buNone/>
                        <a:tabLst/>
                        <a:defRPr/>
                      </a:pPr>
                      <a:r>
                        <a:rPr lang="en-US" sz="1400" b="1" i="0" u="none" strike="noStrike" dirty="0" smtClean="0">
                          <a:solidFill>
                            <a:schemeClr val="bg1"/>
                          </a:solidFill>
                          <a:effectLst/>
                          <a:latin typeface="Century Gothic" panose="020B0502020202020204" pitchFamily="34" charset="0"/>
                        </a:rPr>
                        <a:t>Total</a:t>
                      </a:r>
                      <a:br>
                        <a:rPr lang="en-US" sz="1400" b="1" i="0" u="none" strike="noStrike" dirty="0" smtClean="0">
                          <a:solidFill>
                            <a:schemeClr val="bg1"/>
                          </a:solidFill>
                          <a:effectLst/>
                          <a:latin typeface="Century Gothic" panose="020B0502020202020204" pitchFamily="34" charset="0"/>
                        </a:rPr>
                      </a:br>
                      <a:r>
                        <a:rPr lang="en-US" sz="1100" b="1" i="0" u="none" strike="noStrike" dirty="0" smtClean="0">
                          <a:solidFill>
                            <a:schemeClr val="bg1"/>
                          </a:solidFill>
                          <a:effectLst/>
                          <a:latin typeface="Century Gothic" panose="020B0502020202020204" pitchFamily="34" charset="0"/>
                        </a:rPr>
                        <a:t>($</a:t>
                      </a:r>
                      <a:r>
                        <a:rPr lang="en-US" sz="1100" b="1" i="0" u="none" strike="noStrike" baseline="0" dirty="0" smtClean="0">
                          <a:solidFill>
                            <a:schemeClr val="bg1"/>
                          </a:solidFill>
                          <a:effectLst/>
                          <a:latin typeface="Century Gothic" panose="020B0502020202020204" pitchFamily="34" charset="0"/>
                        </a:rPr>
                        <a:t> x 1,000)</a:t>
                      </a:r>
                      <a:endParaRPr lang="en-US" sz="1500" b="1" i="0" u="none" strike="noStrike" dirty="0" smtClean="0">
                        <a:solidFill>
                          <a:schemeClr val="bg1"/>
                        </a:solidFill>
                        <a:effectLst/>
                        <a:latin typeface="Century Gothic" panose="020B0502020202020204" pitchFamily="34" charset="0"/>
                      </a:endParaRPr>
                    </a:p>
                  </a:txBody>
                  <a:tcPr marL="6233" marR="6233" marT="6233" marB="44176" anchor="b">
                    <a:lnL w="9525"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8576"/>
                    </a:solidFill>
                  </a:tcPr>
                </a:tc>
              </a:tr>
              <a:tr h="460629">
                <a:tc>
                  <a:txBody>
                    <a:bodyPr/>
                    <a:lstStyle/>
                    <a:p>
                      <a:pPr marL="91440" algn="l" rtl="0" fontAlgn="ctr"/>
                      <a:r>
                        <a:rPr lang="en-US" sz="1200" b="1" i="0" u="none" strike="noStrike" dirty="0">
                          <a:solidFill>
                            <a:srgbClr val="000000"/>
                          </a:solidFill>
                          <a:effectLst/>
                          <a:latin typeface="Century Gothic" panose="020B0502020202020204" pitchFamily="34" charset="0"/>
                        </a:rPr>
                        <a:t>AC Transit</a:t>
                      </a:r>
                    </a:p>
                  </a:txBody>
                  <a:tcPr marL="6233" marR="6233" marT="6233" marB="0" anchor="ctr">
                    <a:lnL w="12700" cap="flat" cmpd="sng" algn="ctr">
                      <a:no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rtl="0" fontAlgn="ctr"/>
                      <a:r>
                        <a:rPr lang="en-US" sz="1200" b="0" i="0" u="none" strike="noStrike" dirty="0">
                          <a:solidFill>
                            <a:srgbClr val="000000"/>
                          </a:solidFill>
                          <a:effectLst/>
                          <a:latin typeface="Century Gothic" panose="020B0502020202020204" pitchFamily="34" charset="0"/>
                        </a:rPr>
                        <a:t>$</a:t>
                      </a:r>
                      <a:r>
                        <a:rPr lang="en-US" sz="1200" b="0" i="0" u="none" strike="noStrike" dirty="0" smtClean="0">
                          <a:solidFill>
                            <a:srgbClr val="000000"/>
                          </a:solidFill>
                          <a:effectLst/>
                          <a:latin typeface="Century Gothic" panose="020B0502020202020204" pitchFamily="34" charset="0"/>
                        </a:rPr>
                        <a:t>8,309 </a:t>
                      </a:r>
                      <a:endParaRPr lang="en-US" sz="1200" b="0" i="0" u="none" strike="noStrike" dirty="0">
                        <a:solidFill>
                          <a:srgbClr val="000000"/>
                        </a:solidFill>
                        <a:effectLst/>
                        <a:latin typeface="Century Gothic" panose="020B0502020202020204" pitchFamily="34" charset="0"/>
                      </a:endParaRPr>
                    </a:p>
                  </a:txBody>
                  <a:tcPr marL="6233" marR="64224" marT="6233"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rtl="0" fontAlgn="ctr"/>
                      <a:r>
                        <a:rPr lang="en-US" sz="1200" b="0" i="0" u="none" strike="noStrike" dirty="0">
                          <a:solidFill>
                            <a:srgbClr val="000000"/>
                          </a:solidFill>
                          <a:effectLst/>
                          <a:latin typeface="Century Gothic" panose="020B0502020202020204" pitchFamily="34" charset="0"/>
                        </a:rPr>
                        <a:t>$</a:t>
                      </a:r>
                      <a:r>
                        <a:rPr lang="en-US" sz="1200" b="0" i="0" u="none" strike="noStrike" dirty="0" smtClean="0">
                          <a:solidFill>
                            <a:srgbClr val="000000"/>
                          </a:solidFill>
                          <a:effectLst/>
                          <a:latin typeface="Century Gothic" panose="020B0502020202020204" pitchFamily="34" charset="0"/>
                        </a:rPr>
                        <a:t>8,309 </a:t>
                      </a:r>
                      <a:endParaRPr lang="en-US" sz="1200" b="0" i="0" u="none" strike="noStrike" dirty="0">
                        <a:solidFill>
                          <a:srgbClr val="000000"/>
                        </a:solidFill>
                        <a:effectLst/>
                        <a:latin typeface="Century Gothic" panose="020B0502020202020204" pitchFamily="34" charset="0"/>
                      </a:endParaRPr>
                    </a:p>
                  </a:txBody>
                  <a:tcPr marL="6233" marR="64224" marT="6233"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rtl="0" fontAlgn="ctr"/>
                      <a:r>
                        <a:rPr lang="en-US" sz="1200" b="0" i="0" u="none" strike="noStrike" dirty="0">
                          <a:solidFill>
                            <a:srgbClr val="000000"/>
                          </a:solidFill>
                          <a:effectLst/>
                          <a:latin typeface="Century Gothic" panose="020B0502020202020204" pitchFamily="34" charset="0"/>
                        </a:rPr>
                        <a:t>$</a:t>
                      </a:r>
                      <a:r>
                        <a:rPr lang="en-US" sz="1200" b="0" i="0" u="none" strike="noStrike" dirty="0" smtClean="0">
                          <a:solidFill>
                            <a:srgbClr val="000000"/>
                          </a:solidFill>
                          <a:effectLst/>
                          <a:latin typeface="Century Gothic" panose="020B0502020202020204" pitchFamily="34" charset="0"/>
                        </a:rPr>
                        <a:t>3,149 </a:t>
                      </a:r>
                      <a:endParaRPr lang="en-US" sz="1200" b="0" i="0" u="none" strike="noStrike" dirty="0">
                        <a:solidFill>
                          <a:srgbClr val="000000"/>
                        </a:solidFill>
                        <a:effectLst/>
                        <a:latin typeface="Century Gothic" panose="020B0502020202020204" pitchFamily="34" charset="0"/>
                      </a:endParaRPr>
                    </a:p>
                  </a:txBody>
                  <a:tcPr marL="6233" marR="64224" marT="6233"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rtl="0" fontAlgn="ctr"/>
                      <a:r>
                        <a:rPr lang="en-US" sz="1200" b="0" i="0" u="none" strike="noStrike" dirty="0">
                          <a:solidFill>
                            <a:srgbClr val="000000"/>
                          </a:solidFill>
                          <a:effectLst/>
                          <a:latin typeface="Century Gothic" panose="020B0502020202020204" pitchFamily="34" charset="0"/>
                        </a:rPr>
                        <a:t>$</a:t>
                      </a:r>
                      <a:r>
                        <a:rPr lang="en-US" sz="1200" b="0" i="0" u="none" strike="noStrike" dirty="0" smtClean="0">
                          <a:solidFill>
                            <a:srgbClr val="000000"/>
                          </a:solidFill>
                          <a:effectLst/>
                          <a:latin typeface="Century Gothic" panose="020B0502020202020204" pitchFamily="34" charset="0"/>
                        </a:rPr>
                        <a:t>11,459 </a:t>
                      </a:r>
                      <a:endParaRPr lang="en-US" sz="1200" b="0" i="0" u="none" strike="noStrike" dirty="0">
                        <a:solidFill>
                          <a:srgbClr val="000000"/>
                        </a:solidFill>
                        <a:effectLst/>
                        <a:latin typeface="Century Gothic" panose="020B0502020202020204" pitchFamily="34" charset="0"/>
                      </a:endParaRPr>
                    </a:p>
                  </a:txBody>
                  <a:tcPr marL="6233" marR="64224" marT="6233"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rtl="0" fontAlgn="ctr"/>
                      <a:r>
                        <a:rPr lang="en-US" sz="1200" b="1" i="0" u="none" strike="noStrike" dirty="0">
                          <a:solidFill>
                            <a:srgbClr val="000000"/>
                          </a:solidFill>
                          <a:effectLst/>
                          <a:latin typeface="Century Gothic" panose="020B0502020202020204" pitchFamily="34" charset="0"/>
                        </a:rPr>
                        <a:t>$</a:t>
                      </a:r>
                      <a:r>
                        <a:rPr lang="en-US" sz="1200" b="1" i="0" u="none" strike="noStrike" dirty="0" smtClean="0">
                          <a:solidFill>
                            <a:srgbClr val="000000"/>
                          </a:solidFill>
                          <a:effectLst/>
                          <a:latin typeface="Century Gothic" panose="020B0502020202020204" pitchFamily="34" charset="0"/>
                        </a:rPr>
                        <a:t>19,768 </a:t>
                      </a:r>
                      <a:endParaRPr lang="en-US" sz="1200" b="1" i="0" u="none" strike="noStrike" dirty="0">
                        <a:solidFill>
                          <a:srgbClr val="000000"/>
                        </a:solidFill>
                        <a:effectLst/>
                        <a:latin typeface="Century Gothic" panose="020B0502020202020204" pitchFamily="34" charset="0"/>
                      </a:endParaRPr>
                    </a:p>
                  </a:txBody>
                  <a:tcPr marL="6233" marR="64224" marT="6233" marB="0" anchor="ctr">
                    <a:lnL w="9525"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460629">
                <a:tc>
                  <a:txBody>
                    <a:bodyPr/>
                    <a:lstStyle/>
                    <a:p>
                      <a:pPr marL="91440" algn="l" rtl="0" fontAlgn="ctr"/>
                      <a:r>
                        <a:rPr lang="en-US" sz="1200" b="1" i="0" u="none" strike="noStrike" dirty="0">
                          <a:solidFill>
                            <a:srgbClr val="000000"/>
                          </a:solidFill>
                          <a:effectLst/>
                          <a:latin typeface="Century Gothic" panose="020B0502020202020204" pitchFamily="34" charset="0"/>
                        </a:rPr>
                        <a:t>BART</a:t>
                      </a:r>
                    </a:p>
                  </a:txBody>
                  <a:tcPr marL="6233" marR="6233" marT="6233" marB="0" anchor="ctr">
                    <a:lnL w="12700" cap="flat" cmpd="sng" algn="ctr">
                      <a:no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sz="1200" b="0" i="0" u="none" strike="noStrike" dirty="0">
                          <a:solidFill>
                            <a:srgbClr val="000000"/>
                          </a:solidFill>
                          <a:effectLst/>
                          <a:latin typeface="Century Gothic" panose="020B0502020202020204" pitchFamily="34" charset="0"/>
                        </a:rPr>
                        <a:t>$</a:t>
                      </a:r>
                      <a:r>
                        <a:rPr lang="en-US" sz="1200" b="0" i="0" u="none" strike="noStrike" dirty="0" smtClean="0">
                          <a:solidFill>
                            <a:srgbClr val="000000"/>
                          </a:solidFill>
                          <a:effectLst/>
                          <a:latin typeface="Century Gothic" panose="020B0502020202020204" pitchFamily="34" charset="0"/>
                        </a:rPr>
                        <a:t>16,098 </a:t>
                      </a:r>
                      <a:endParaRPr lang="en-US" sz="1200" b="0" i="0" u="none" strike="noStrike" dirty="0">
                        <a:solidFill>
                          <a:srgbClr val="000000"/>
                        </a:solidFill>
                        <a:effectLst/>
                        <a:latin typeface="Century Gothic" panose="020B0502020202020204" pitchFamily="34" charset="0"/>
                      </a:endParaRPr>
                    </a:p>
                  </a:txBody>
                  <a:tcPr marL="6233" marR="64224" marT="6233"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sz="1200" b="0" i="0" u="none" strike="noStrike" dirty="0">
                          <a:solidFill>
                            <a:srgbClr val="000000"/>
                          </a:solidFill>
                          <a:effectLst/>
                          <a:latin typeface="Century Gothic" panose="020B0502020202020204" pitchFamily="34" charset="0"/>
                        </a:rPr>
                        <a:t>$</a:t>
                      </a:r>
                      <a:r>
                        <a:rPr lang="en-US" sz="1200" b="0" i="0" u="none" strike="noStrike" dirty="0" smtClean="0">
                          <a:solidFill>
                            <a:srgbClr val="000000"/>
                          </a:solidFill>
                          <a:effectLst/>
                          <a:latin typeface="Century Gothic" panose="020B0502020202020204" pitchFamily="34" charset="0"/>
                        </a:rPr>
                        <a:t>16,098 </a:t>
                      </a:r>
                      <a:endParaRPr lang="en-US" sz="1200" b="0" i="0" u="none" strike="noStrike" dirty="0">
                        <a:solidFill>
                          <a:srgbClr val="000000"/>
                        </a:solidFill>
                        <a:effectLst/>
                        <a:latin typeface="Century Gothic" panose="020B0502020202020204" pitchFamily="34" charset="0"/>
                      </a:endParaRPr>
                    </a:p>
                  </a:txBody>
                  <a:tcPr marL="6233" marR="64224" marT="6233"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sz="1200" b="0" i="0" u="none" strike="noStrike" dirty="0">
                          <a:solidFill>
                            <a:srgbClr val="000000"/>
                          </a:solidFill>
                          <a:effectLst/>
                          <a:latin typeface="Century Gothic" panose="020B0502020202020204" pitchFamily="34" charset="0"/>
                        </a:rPr>
                        <a:t>$</a:t>
                      </a:r>
                      <a:r>
                        <a:rPr lang="en-US" sz="1200" b="0" i="0" u="none" strike="noStrike" dirty="0" smtClean="0">
                          <a:solidFill>
                            <a:srgbClr val="000000"/>
                          </a:solidFill>
                          <a:effectLst/>
                          <a:latin typeface="Century Gothic" panose="020B0502020202020204" pitchFamily="34" charset="0"/>
                        </a:rPr>
                        <a:t>6,102 </a:t>
                      </a:r>
                      <a:endParaRPr lang="en-US" sz="1200" b="0" i="0" u="none" strike="noStrike" dirty="0">
                        <a:solidFill>
                          <a:srgbClr val="000000"/>
                        </a:solidFill>
                        <a:effectLst/>
                        <a:latin typeface="Century Gothic" panose="020B0502020202020204" pitchFamily="34" charset="0"/>
                      </a:endParaRPr>
                    </a:p>
                  </a:txBody>
                  <a:tcPr marL="6233" marR="64224" marT="6233"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sz="1200" b="0" i="0" u="none" strike="noStrike" dirty="0">
                          <a:solidFill>
                            <a:srgbClr val="000000"/>
                          </a:solidFill>
                          <a:effectLst/>
                          <a:latin typeface="Century Gothic" panose="020B0502020202020204" pitchFamily="34" charset="0"/>
                        </a:rPr>
                        <a:t>$</a:t>
                      </a:r>
                      <a:r>
                        <a:rPr lang="en-US" sz="1200" b="0" i="0" u="none" strike="noStrike" dirty="0" smtClean="0">
                          <a:solidFill>
                            <a:srgbClr val="000000"/>
                          </a:solidFill>
                          <a:effectLst/>
                          <a:latin typeface="Century Gothic" panose="020B0502020202020204" pitchFamily="34" charset="0"/>
                        </a:rPr>
                        <a:t>22,201 </a:t>
                      </a:r>
                      <a:endParaRPr lang="en-US" sz="1200" b="0" i="0" u="none" strike="noStrike" dirty="0">
                        <a:solidFill>
                          <a:srgbClr val="000000"/>
                        </a:solidFill>
                        <a:effectLst/>
                        <a:latin typeface="Century Gothic" panose="020B0502020202020204" pitchFamily="34" charset="0"/>
                      </a:endParaRPr>
                    </a:p>
                  </a:txBody>
                  <a:tcPr marL="6233" marR="64224" marT="6233"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sz="1200" b="1" i="0" u="none" strike="noStrike" dirty="0">
                          <a:solidFill>
                            <a:srgbClr val="000000"/>
                          </a:solidFill>
                          <a:effectLst/>
                          <a:latin typeface="Century Gothic" panose="020B0502020202020204" pitchFamily="34" charset="0"/>
                        </a:rPr>
                        <a:t>$</a:t>
                      </a:r>
                      <a:r>
                        <a:rPr lang="en-US" sz="1200" b="1" i="0" u="none" strike="noStrike" dirty="0" smtClean="0">
                          <a:solidFill>
                            <a:srgbClr val="000000"/>
                          </a:solidFill>
                          <a:effectLst/>
                          <a:latin typeface="Century Gothic" panose="020B0502020202020204" pitchFamily="34" charset="0"/>
                        </a:rPr>
                        <a:t>38,299 </a:t>
                      </a:r>
                      <a:endParaRPr lang="en-US" sz="1200" b="1" i="0" u="none" strike="noStrike" dirty="0">
                        <a:solidFill>
                          <a:srgbClr val="000000"/>
                        </a:solidFill>
                        <a:effectLst/>
                        <a:latin typeface="Century Gothic" panose="020B0502020202020204" pitchFamily="34" charset="0"/>
                      </a:endParaRPr>
                    </a:p>
                  </a:txBody>
                  <a:tcPr marL="6233" marR="64224" marT="6233" marB="0" anchor="ctr">
                    <a:lnL w="9525"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r>
              <a:tr h="460629">
                <a:tc>
                  <a:txBody>
                    <a:bodyPr/>
                    <a:lstStyle/>
                    <a:p>
                      <a:pPr marL="91440" algn="l" rtl="0" fontAlgn="ctr"/>
                      <a:r>
                        <a:rPr lang="en-US" sz="1200" b="1" i="0" u="none" strike="noStrike" dirty="0">
                          <a:solidFill>
                            <a:srgbClr val="000000"/>
                          </a:solidFill>
                          <a:effectLst/>
                          <a:latin typeface="Century Gothic" panose="020B0502020202020204" pitchFamily="34" charset="0"/>
                        </a:rPr>
                        <a:t>LAVTA</a:t>
                      </a:r>
                    </a:p>
                  </a:txBody>
                  <a:tcPr marL="6233" marR="6233" marT="6233" marB="0" anchor="ctr">
                    <a:lnL w="12700" cap="flat" cmpd="sng" algn="ctr">
                      <a:no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rtl="0" fontAlgn="ctr"/>
                      <a:r>
                        <a:rPr lang="en-US" sz="1200" b="0" i="0" u="none" strike="noStrike" dirty="0">
                          <a:solidFill>
                            <a:srgbClr val="000000"/>
                          </a:solidFill>
                          <a:effectLst/>
                          <a:latin typeface="Century Gothic" panose="020B0502020202020204" pitchFamily="34" charset="0"/>
                        </a:rPr>
                        <a:t>$</a:t>
                      </a:r>
                      <a:r>
                        <a:rPr lang="en-US" sz="1200" b="0" i="0" u="none" strike="noStrike" dirty="0" smtClean="0">
                          <a:solidFill>
                            <a:srgbClr val="000000"/>
                          </a:solidFill>
                          <a:effectLst/>
                          <a:latin typeface="Century Gothic" panose="020B0502020202020204" pitchFamily="34" charset="0"/>
                        </a:rPr>
                        <a:t>147 </a:t>
                      </a:r>
                      <a:endParaRPr lang="en-US" sz="1200" b="0" i="0" u="none" strike="noStrike" dirty="0">
                        <a:solidFill>
                          <a:srgbClr val="000000"/>
                        </a:solidFill>
                        <a:effectLst/>
                        <a:latin typeface="Century Gothic" panose="020B0502020202020204" pitchFamily="34" charset="0"/>
                      </a:endParaRPr>
                    </a:p>
                  </a:txBody>
                  <a:tcPr marL="6233" marR="64224" marT="6233"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rtl="0" fontAlgn="ctr"/>
                      <a:r>
                        <a:rPr lang="en-US" sz="1200" b="0" i="0" u="none" strike="noStrike" dirty="0">
                          <a:solidFill>
                            <a:srgbClr val="000000"/>
                          </a:solidFill>
                          <a:effectLst/>
                          <a:latin typeface="Century Gothic" panose="020B0502020202020204" pitchFamily="34" charset="0"/>
                        </a:rPr>
                        <a:t>$</a:t>
                      </a:r>
                      <a:r>
                        <a:rPr lang="en-US" sz="1200" b="0" i="0" u="none" strike="noStrike" dirty="0" smtClean="0">
                          <a:solidFill>
                            <a:srgbClr val="000000"/>
                          </a:solidFill>
                          <a:effectLst/>
                          <a:latin typeface="Century Gothic" panose="020B0502020202020204" pitchFamily="34" charset="0"/>
                        </a:rPr>
                        <a:t>147 </a:t>
                      </a:r>
                      <a:endParaRPr lang="en-US" sz="1200" b="0" i="0" u="none" strike="noStrike" dirty="0">
                        <a:solidFill>
                          <a:srgbClr val="000000"/>
                        </a:solidFill>
                        <a:effectLst/>
                        <a:latin typeface="Century Gothic" panose="020B0502020202020204" pitchFamily="34" charset="0"/>
                      </a:endParaRPr>
                    </a:p>
                  </a:txBody>
                  <a:tcPr marL="6233" marR="64224" marT="6233"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rtl="0" fontAlgn="ctr"/>
                      <a:r>
                        <a:rPr lang="en-US" sz="1200" b="0" i="0" u="none" strike="noStrike" dirty="0">
                          <a:solidFill>
                            <a:srgbClr val="000000"/>
                          </a:solidFill>
                          <a:effectLst/>
                          <a:latin typeface="Century Gothic" panose="020B0502020202020204" pitchFamily="34" charset="0"/>
                        </a:rPr>
                        <a:t>$</a:t>
                      </a:r>
                      <a:r>
                        <a:rPr lang="en-US" sz="1200" b="0" i="0" u="none" strike="noStrike" dirty="0" smtClean="0">
                          <a:solidFill>
                            <a:srgbClr val="000000"/>
                          </a:solidFill>
                          <a:effectLst/>
                          <a:latin typeface="Century Gothic" panose="020B0502020202020204" pitchFamily="34" charset="0"/>
                        </a:rPr>
                        <a:t>56 </a:t>
                      </a:r>
                      <a:endParaRPr lang="en-US" sz="1200" b="0" i="0" u="none" strike="noStrike" dirty="0">
                        <a:solidFill>
                          <a:srgbClr val="000000"/>
                        </a:solidFill>
                        <a:effectLst/>
                        <a:latin typeface="Century Gothic" panose="020B0502020202020204" pitchFamily="34" charset="0"/>
                      </a:endParaRPr>
                    </a:p>
                  </a:txBody>
                  <a:tcPr marL="6233" marR="64224" marT="6233"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rtl="0" fontAlgn="ctr"/>
                      <a:r>
                        <a:rPr lang="en-US" sz="1200" b="0" i="0" u="none" strike="noStrike" dirty="0">
                          <a:solidFill>
                            <a:srgbClr val="000000"/>
                          </a:solidFill>
                          <a:effectLst/>
                          <a:latin typeface="Century Gothic" panose="020B0502020202020204" pitchFamily="34" charset="0"/>
                        </a:rPr>
                        <a:t>$</a:t>
                      </a:r>
                      <a:r>
                        <a:rPr lang="en-US" sz="1200" b="0" i="0" u="none" strike="noStrike" dirty="0" smtClean="0">
                          <a:solidFill>
                            <a:srgbClr val="000000"/>
                          </a:solidFill>
                          <a:effectLst/>
                          <a:latin typeface="Century Gothic" panose="020B0502020202020204" pitchFamily="34" charset="0"/>
                        </a:rPr>
                        <a:t>202 </a:t>
                      </a:r>
                      <a:endParaRPr lang="en-US" sz="1200" b="0" i="0" u="none" strike="noStrike" dirty="0">
                        <a:solidFill>
                          <a:srgbClr val="000000"/>
                        </a:solidFill>
                        <a:effectLst/>
                        <a:latin typeface="Century Gothic" panose="020B0502020202020204" pitchFamily="34" charset="0"/>
                      </a:endParaRPr>
                    </a:p>
                  </a:txBody>
                  <a:tcPr marL="6233" marR="64224" marT="6233"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rtl="0" fontAlgn="ctr"/>
                      <a:r>
                        <a:rPr lang="en-US" sz="1200" b="1" i="0" u="none" strike="noStrike" dirty="0">
                          <a:solidFill>
                            <a:srgbClr val="000000"/>
                          </a:solidFill>
                          <a:effectLst/>
                          <a:latin typeface="Century Gothic" panose="020B0502020202020204" pitchFamily="34" charset="0"/>
                        </a:rPr>
                        <a:t>$</a:t>
                      </a:r>
                      <a:r>
                        <a:rPr lang="en-US" sz="1200" b="1" i="0" u="none" strike="noStrike" dirty="0" smtClean="0">
                          <a:solidFill>
                            <a:srgbClr val="000000"/>
                          </a:solidFill>
                          <a:effectLst/>
                          <a:latin typeface="Century Gothic" panose="020B0502020202020204" pitchFamily="34" charset="0"/>
                        </a:rPr>
                        <a:t>349 </a:t>
                      </a:r>
                      <a:endParaRPr lang="en-US" sz="1200" b="1" i="0" u="none" strike="noStrike" dirty="0">
                        <a:solidFill>
                          <a:srgbClr val="000000"/>
                        </a:solidFill>
                        <a:effectLst/>
                        <a:latin typeface="Century Gothic" panose="020B0502020202020204" pitchFamily="34" charset="0"/>
                      </a:endParaRPr>
                    </a:p>
                  </a:txBody>
                  <a:tcPr marL="6233" marR="64224" marT="6233" marB="0" anchor="ctr">
                    <a:lnL w="9525"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460629">
                <a:tc>
                  <a:txBody>
                    <a:bodyPr/>
                    <a:lstStyle/>
                    <a:p>
                      <a:pPr marL="91440" algn="l" rtl="0" fontAlgn="ctr"/>
                      <a:r>
                        <a:rPr lang="en-US" sz="1200" b="1" i="0" u="none" strike="noStrike" dirty="0">
                          <a:solidFill>
                            <a:srgbClr val="000000"/>
                          </a:solidFill>
                          <a:effectLst/>
                          <a:latin typeface="Century Gothic" panose="020B0502020202020204" pitchFamily="34" charset="0"/>
                        </a:rPr>
                        <a:t>Union City</a:t>
                      </a:r>
                    </a:p>
                  </a:txBody>
                  <a:tcPr marL="6233" marR="6233" marT="6233" marB="0" anchor="ctr">
                    <a:lnL w="12700" cap="flat" cmpd="sng" algn="ctr">
                      <a:no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sz="1200" b="0" i="0" u="none" strike="noStrike" dirty="0">
                          <a:solidFill>
                            <a:srgbClr val="000000"/>
                          </a:solidFill>
                          <a:effectLst/>
                          <a:latin typeface="Century Gothic" panose="020B0502020202020204" pitchFamily="34" charset="0"/>
                        </a:rPr>
                        <a:t>$</a:t>
                      </a:r>
                      <a:r>
                        <a:rPr lang="en-US" sz="1200" b="0" i="0" u="none" strike="noStrike" dirty="0" smtClean="0">
                          <a:solidFill>
                            <a:srgbClr val="000000"/>
                          </a:solidFill>
                          <a:effectLst/>
                          <a:latin typeface="Century Gothic" panose="020B0502020202020204" pitchFamily="34" charset="0"/>
                        </a:rPr>
                        <a:t>45 </a:t>
                      </a:r>
                      <a:endParaRPr lang="en-US" sz="1200" b="0" i="0" u="none" strike="noStrike" dirty="0">
                        <a:solidFill>
                          <a:srgbClr val="000000"/>
                        </a:solidFill>
                        <a:effectLst/>
                        <a:latin typeface="Century Gothic" panose="020B0502020202020204" pitchFamily="34" charset="0"/>
                      </a:endParaRPr>
                    </a:p>
                  </a:txBody>
                  <a:tcPr marL="6233" marR="64224" marT="6233"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sz="1200" b="0" i="0" u="none" strike="noStrike" dirty="0">
                          <a:solidFill>
                            <a:srgbClr val="000000"/>
                          </a:solidFill>
                          <a:effectLst/>
                          <a:latin typeface="Century Gothic" panose="020B0502020202020204" pitchFamily="34" charset="0"/>
                        </a:rPr>
                        <a:t>$</a:t>
                      </a:r>
                      <a:r>
                        <a:rPr lang="en-US" sz="1200" b="0" i="0" u="none" strike="noStrike" dirty="0" smtClean="0">
                          <a:solidFill>
                            <a:srgbClr val="000000"/>
                          </a:solidFill>
                          <a:effectLst/>
                          <a:latin typeface="Century Gothic" panose="020B0502020202020204" pitchFamily="34" charset="0"/>
                        </a:rPr>
                        <a:t>45 </a:t>
                      </a:r>
                      <a:endParaRPr lang="en-US" sz="1200" b="0" i="0" u="none" strike="noStrike" dirty="0">
                        <a:solidFill>
                          <a:srgbClr val="000000"/>
                        </a:solidFill>
                        <a:effectLst/>
                        <a:latin typeface="Century Gothic" panose="020B0502020202020204" pitchFamily="34" charset="0"/>
                      </a:endParaRPr>
                    </a:p>
                  </a:txBody>
                  <a:tcPr marL="6233" marR="64224" marT="6233"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sz="1200" b="0" i="0" u="none" strike="noStrike" dirty="0">
                          <a:solidFill>
                            <a:srgbClr val="000000"/>
                          </a:solidFill>
                          <a:effectLst/>
                          <a:latin typeface="Century Gothic" panose="020B0502020202020204" pitchFamily="34" charset="0"/>
                        </a:rPr>
                        <a:t>$</a:t>
                      </a:r>
                      <a:r>
                        <a:rPr lang="en-US" sz="1200" b="0" i="0" u="none" strike="noStrike" dirty="0" smtClean="0">
                          <a:solidFill>
                            <a:srgbClr val="000000"/>
                          </a:solidFill>
                          <a:effectLst/>
                          <a:latin typeface="Century Gothic" panose="020B0502020202020204" pitchFamily="34" charset="0"/>
                        </a:rPr>
                        <a:t>17 </a:t>
                      </a:r>
                      <a:endParaRPr lang="en-US" sz="1200" b="0" i="0" u="none" strike="noStrike" dirty="0">
                        <a:solidFill>
                          <a:srgbClr val="000000"/>
                        </a:solidFill>
                        <a:effectLst/>
                        <a:latin typeface="Century Gothic" panose="020B0502020202020204" pitchFamily="34" charset="0"/>
                      </a:endParaRPr>
                    </a:p>
                  </a:txBody>
                  <a:tcPr marL="6233" marR="64224" marT="6233"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sz="1200" b="0" i="0" u="none" strike="noStrike" dirty="0">
                          <a:solidFill>
                            <a:srgbClr val="000000"/>
                          </a:solidFill>
                          <a:effectLst/>
                          <a:latin typeface="Century Gothic" panose="020B0502020202020204" pitchFamily="34" charset="0"/>
                        </a:rPr>
                        <a:t>$</a:t>
                      </a:r>
                      <a:r>
                        <a:rPr lang="en-US" sz="1200" b="0" i="0" u="none" strike="noStrike" dirty="0" smtClean="0">
                          <a:solidFill>
                            <a:srgbClr val="000000"/>
                          </a:solidFill>
                          <a:effectLst/>
                          <a:latin typeface="Century Gothic" panose="020B0502020202020204" pitchFamily="34" charset="0"/>
                        </a:rPr>
                        <a:t>62 </a:t>
                      </a:r>
                      <a:endParaRPr lang="en-US" sz="1200" b="0" i="0" u="none" strike="noStrike" dirty="0">
                        <a:solidFill>
                          <a:srgbClr val="000000"/>
                        </a:solidFill>
                        <a:effectLst/>
                        <a:latin typeface="Century Gothic" panose="020B0502020202020204" pitchFamily="34" charset="0"/>
                      </a:endParaRPr>
                    </a:p>
                  </a:txBody>
                  <a:tcPr marL="6233" marR="64224" marT="6233"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sz="1200" b="1" i="0" u="none" strike="noStrike" dirty="0">
                          <a:solidFill>
                            <a:srgbClr val="000000"/>
                          </a:solidFill>
                          <a:effectLst/>
                          <a:latin typeface="Century Gothic" panose="020B0502020202020204" pitchFamily="34" charset="0"/>
                        </a:rPr>
                        <a:t>$</a:t>
                      </a:r>
                      <a:r>
                        <a:rPr lang="en-US" sz="1200" b="1" i="0" u="none" strike="noStrike" dirty="0" smtClean="0">
                          <a:solidFill>
                            <a:srgbClr val="000000"/>
                          </a:solidFill>
                          <a:effectLst/>
                          <a:latin typeface="Century Gothic" panose="020B0502020202020204" pitchFamily="34" charset="0"/>
                        </a:rPr>
                        <a:t>107 </a:t>
                      </a:r>
                      <a:endParaRPr lang="en-US" sz="1200" b="1" i="0" u="none" strike="noStrike" dirty="0">
                        <a:solidFill>
                          <a:srgbClr val="000000"/>
                        </a:solidFill>
                        <a:effectLst/>
                        <a:latin typeface="Century Gothic" panose="020B0502020202020204" pitchFamily="34" charset="0"/>
                      </a:endParaRPr>
                    </a:p>
                  </a:txBody>
                  <a:tcPr marL="6233" marR="64224" marT="6233" marB="0" anchor="ctr">
                    <a:lnL w="9525"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r>
              <a:tr h="494052">
                <a:tc>
                  <a:txBody>
                    <a:bodyPr/>
                    <a:lstStyle/>
                    <a:p>
                      <a:pPr marL="91440" algn="l" rtl="0" fontAlgn="ctr"/>
                      <a:r>
                        <a:rPr lang="en-US" sz="1200" b="1" i="0" u="none" strike="noStrike" dirty="0">
                          <a:solidFill>
                            <a:srgbClr val="000000"/>
                          </a:solidFill>
                          <a:effectLst/>
                          <a:latin typeface="Century Gothic" panose="020B0502020202020204" pitchFamily="34" charset="0"/>
                        </a:rPr>
                        <a:t>ACE </a:t>
                      </a:r>
                      <a:r>
                        <a:rPr lang="en-US" sz="1400" b="1" i="0" u="none" strike="noStrike" dirty="0" smtClean="0">
                          <a:solidFill>
                            <a:srgbClr val="000000"/>
                          </a:solidFill>
                          <a:effectLst/>
                          <a:latin typeface="Century Gothic" panose="020B0502020202020204" pitchFamily="34" charset="0"/>
                        </a:rPr>
                        <a:t/>
                      </a:r>
                      <a:br>
                        <a:rPr lang="en-US" sz="1400" b="1" i="0" u="none" strike="noStrike" dirty="0" smtClean="0">
                          <a:solidFill>
                            <a:srgbClr val="000000"/>
                          </a:solidFill>
                          <a:effectLst/>
                          <a:latin typeface="Century Gothic" panose="020B0502020202020204" pitchFamily="34" charset="0"/>
                        </a:rPr>
                      </a:br>
                      <a:r>
                        <a:rPr lang="en-US" sz="1000" b="1" i="0" u="none" strike="noStrike" dirty="0" smtClean="0">
                          <a:solidFill>
                            <a:srgbClr val="000000"/>
                          </a:solidFill>
                          <a:effectLst/>
                          <a:latin typeface="Century Gothic" panose="020B0502020202020204" pitchFamily="34" charset="0"/>
                        </a:rPr>
                        <a:t>(Alameda</a:t>
                      </a:r>
                      <a:r>
                        <a:rPr lang="en-US" sz="1000" b="1" i="0" u="none" strike="noStrike" baseline="0" dirty="0" smtClean="0">
                          <a:solidFill>
                            <a:srgbClr val="000000"/>
                          </a:solidFill>
                          <a:effectLst/>
                          <a:latin typeface="Century Gothic" panose="020B0502020202020204" pitchFamily="34" charset="0"/>
                        </a:rPr>
                        <a:t> County</a:t>
                      </a:r>
                      <a:r>
                        <a:rPr lang="en-US" sz="1000" b="1" i="0" u="none" strike="noStrike" dirty="0" smtClean="0">
                          <a:solidFill>
                            <a:srgbClr val="000000"/>
                          </a:solidFill>
                          <a:effectLst/>
                          <a:latin typeface="Century Gothic" panose="020B0502020202020204" pitchFamily="34" charset="0"/>
                        </a:rPr>
                        <a:t>)</a:t>
                      </a:r>
                      <a:endParaRPr lang="en-US" sz="1000" b="1" i="0" u="none" strike="noStrike" dirty="0">
                        <a:solidFill>
                          <a:srgbClr val="000000"/>
                        </a:solidFill>
                        <a:effectLst/>
                        <a:latin typeface="Century Gothic" panose="020B0502020202020204" pitchFamily="34" charset="0"/>
                      </a:endParaRPr>
                    </a:p>
                  </a:txBody>
                  <a:tcPr marL="6233" marR="6233" marT="6233" marB="0" anchor="ctr">
                    <a:lnL w="12700" cap="flat" cmpd="sng" algn="ctr">
                      <a:no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rtl="0" fontAlgn="ctr"/>
                      <a:r>
                        <a:rPr lang="en-US" sz="1200" b="0" i="0" u="none" strike="noStrike" dirty="0">
                          <a:solidFill>
                            <a:srgbClr val="000000"/>
                          </a:solidFill>
                          <a:effectLst/>
                          <a:latin typeface="Century Gothic" panose="020B0502020202020204" pitchFamily="34" charset="0"/>
                        </a:rPr>
                        <a:t>$</a:t>
                      </a:r>
                      <a:r>
                        <a:rPr lang="en-US" sz="1200" b="0" i="0" u="none" strike="noStrike" dirty="0" smtClean="0">
                          <a:solidFill>
                            <a:srgbClr val="000000"/>
                          </a:solidFill>
                          <a:effectLst/>
                          <a:latin typeface="Century Gothic" panose="020B0502020202020204" pitchFamily="34" charset="0"/>
                        </a:rPr>
                        <a:t>99 </a:t>
                      </a:r>
                      <a:endParaRPr lang="en-US" sz="1200" b="0" i="0" u="none" strike="noStrike" dirty="0">
                        <a:solidFill>
                          <a:srgbClr val="000000"/>
                        </a:solidFill>
                        <a:effectLst/>
                        <a:latin typeface="Century Gothic" panose="020B0502020202020204" pitchFamily="34" charset="0"/>
                      </a:endParaRPr>
                    </a:p>
                  </a:txBody>
                  <a:tcPr marL="6233" marR="64224" marT="6233"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rtl="0" fontAlgn="ctr"/>
                      <a:r>
                        <a:rPr lang="en-US" sz="1200" b="0" i="0" u="none" strike="noStrike" dirty="0">
                          <a:solidFill>
                            <a:srgbClr val="000000"/>
                          </a:solidFill>
                          <a:effectLst/>
                          <a:latin typeface="Century Gothic" panose="020B0502020202020204" pitchFamily="34" charset="0"/>
                        </a:rPr>
                        <a:t>$</a:t>
                      </a:r>
                      <a:r>
                        <a:rPr lang="en-US" sz="1200" b="0" i="0" u="none" strike="noStrike" dirty="0" smtClean="0">
                          <a:solidFill>
                            <a:srgbClr val="000000"/>
                          </a:solidFill>
                          <a:effectLst/>
                          <a:latin typeface="Century Gothic" panose="020B0502020202020204" pitchFamily="34" charset="0"/>
                        </a:rPr>
                        <a:t>99 </a:t>
                      </a:r>
                      <a:endParaRPr lang="en-US" sz="1200" b="0" i="0" u="none" strike="noStrike" dirty="0">
                        <a:solidFill>
                          <a:srgbClr val="000000"/>
                        </a:solidFill>
                        <a:effectLst/>
                        <a:latin typeface="Century Gothic" panose="020B0502020202020204" pitchFamily="34" charset="0"/>
                      </a:endParaRPr>
                    </a:p>
                  </a:txBody>
                  <a:tcPr marL="6233" marR="64224" marT="6233"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rtl="0" fontAlgn="ctr"/>
                      <a:r>
                        <a:rPr lang="en-US" sz="1200" b="0" i="0" u="none" strike="noStrike" dirty="0">
                          <a:solidFill>
                            <a:srgbClr val="000000"/>
                          </a:solidFill>
                          <a:effectLst/>
                          <a:latin typeface="Century Gothic" panose="020B0502020202020204" pitchFamily="34" charset="0"/>
                        </a:rPr>
                        <a:t>$</a:t>
                      </a:r>
                      <a:r>
                        <a:rPr lang="en-US" sz="1200" b="0" i="0" u="none" strike="noStrike" dirty="0" smtClean="0">
                          <a:solidFill>
                            <a:srgbClr val="000000"/>
                          </a:solidFill>
                          <a:effectLst/>
                          <a:latin typeface="Century Gothic" panose="020B0502020202020204" pitchFamily="34" charset="0"/>
                        </a:rPr>
                        <a:t>37 </a:t>
                      </a:r>
                      <a:endParaRPr lang="en-US" sz="1200" b="0" i="0" u="none" strike="noStrike" dirty="0">
                        <a:solidFill>
                          <a:srgbClr val="000000"/>
                        </a:solidFill>
                        <a:effectLst/>
                        <a:latin typeface="Century Gothic" panose="020B0502020202020204" pitchFamily="34" charset="0"/>
                      </a:endParaRPr>
                    </a:p>
                  </a:txBody>
                  <a:tcPr marL="6233" marR="64224" marT="6233"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rtl="0" fontAlgn="ctr"/>
                      <a:r>
                        <a:rPr lang="en-US" sz="1200" b="0" i="0" u="none" strike="noStrike" dirty="0">
                          <a:solidFill>
                            <a:srgbClr val="000000"/>
                          </a:solidFill>
                          <a:effectLst/>
                          <a:latin typeface="Century Gothic" panose="020B0502020202020204" pitchFamily="34" charset="0"/>
                        </a:rPr>
                        <a:t>$</a:t>
                      </a:r>
                      <a:r>
                        <a:rPr lang="en-US" sz="1200" b="0" i="0" u="none" strike="noStrike" dirty="0" smtClean="0">
                          <a:solidFill>
                            <a:srgbClr val="000000"/>
                          </a:solidFill>
                          <a:effectLst/>
                          <a:latin typeface="Century Gothic" panose="020B0502020202020204" pitchFamily="34" charset="0"/>
                        </a:rPr>
                        <a:t>136 </a:t>
                      </a:r>
                      <a:endParaRPr lang="en-US" sz="1200" b="0" i="0" u="none" strike="noStrike" dirty="0">
                        <a:solidFill>
                          <a:srgbClr val="000000"/>
                        </a:solidFill>
                        <a:effectLst/>
                        <a:latin typeface="Century Gothic" panose="020B0502020202020204" pitchFamily="34" charset="0"/>
                      </a:endParaRPr>
                    </a:p>
                  </a:txBody>
                  <a:tcPr marL="6233" marR="64224" marT="6233"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r" rtl="0" fontAlgn="ctr"/>
                      <a:r>
                        <a:rPr lang="en-US" sz="1200" b="1" i="0" u="none" strike="noStrike" dirty="0">
                          <a:solidFill>
                            <a:srgbClr val="000000"/>
                          </a:solidFill>
                          <a:effectLst/>
                          <a:latin typeface="Century Gothic" panose="020B0502020202020204" pitchFamily="34" charset="0"/>
                        </a:rPr>
                        <a:t>$</a:t>
                      </a:r>
                      <a:r>
                        <a:rPr lang="en-US" sz="1200" b="1" i="0" u="none" strike="noStrike" dirty="0" smtClean="0">
                          <a:solidFill>
                            <a:srgbClr val="000000"/>
                          </a:solidFill>
                          <a:effectLst/>
                          <a:latin typeface="Century Gothic" panose="020B0502020202020204" pitchFamily="34" charset="0"/>
                        </a:rPr>
                        <a:t>234 </a:t>
                      </a:r>
                      <a:endParaRPr lang="en-US" sz="1200" b="1" i="0" u="none" strike="noStrike" dirty="0">
                        <a:solidFill>
                          <a:srgbClr val="000000"/>
                        </a:solidFill>
                        <a:effectLst/>
                        <a:latin typeface="Century Gothic" panose="020B0502020202020204" pitchFamily="34" charset="0"/>
                      </a:endParaRPr>
                    </a:p>
                  </a:txBody>
                  <a:tcPr marL="6233" marR="64224" marT="6233" marB="0" anchor="ctr">
                    <a:lnL w="9525"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506300">
                <a:tc>
                  <a:txBody>
                    <a:bodyPr/>
                    <a:lstStyle/>
                    <a:p>
                      <a:pPr algn="r" rtl="0" fontAlgn="ctr"/>
                      <a:r>
                        <a:rPr lang="en-US" sz="1400" b="1" i="0" u="none" strike="noStrike" dirty="0" smtClean="0">
                          <a:solidFill>
                            <a:srgbClr val="000000"/>
                          </a:solidFill>
                          <a:effectLst/>
                          <a:latin typeface="Century Gothic" panose="020B0502020202020204" pitchFamily="34" charset="0"/>
                        </a:rPr>
                        <a:t>TOTAL</a:t>
                      </a:r>
                      <a:endParaRPr lang="en-US" sz="1400" b="1" i="0" u="none" strike="noStrike" dirty="0">
                        <a:solidFill>
                          <a:srgbClr val="000000"/>
                        </a:solidFill>
                        <a:effectLst/>
                        <a:latin typeface="Century Gothic" panose="020B0502020202020204" pitchFamily="34" charset="0"/>
                      </a:endParaRPr>
                    </a:p>
                  </a:txBody>
                  <a:tcPr marL="6233" marR="6233" marT="6233" marB="0" anchor="ctr">
                    <a:lnL w="12700" cap="flat" cmpd="sng" algn="ctr">
                      <a:no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sz="1200" b="1" i="0" u="none" strike="noStrike" dirty="0">
                          <a:solidFill>
                            <a:srgbClr val="000000"/>
                          </a:solidFill>
                          <a:effectLst/>
                          <a:latin typeface="Century Gothic" panose="020B0502020202020204" pitchFamily="34" charset="0"/>
                        </a:rPr>
                        <a:t>$</a:t>
                      </a:r>
                      <a:r>
                        <a:rPr lang="en-US" sz="1200" b="1" i="0" u="none" strike="noStrike" dirty="0" smtClean="0">
                          <a:solidFill>
                            <a:srgbClr val="000000"/>
                          </a:solidFill>
                          <a:effectLst/>
                          <a:latin typeface="Century Gothic" panose="020B0502020202020204" pitchFamily="34" charset="0"/>
                        </a:rPr>
                        <a:t>24,698 </a:t>
                      </a:r>
                      <a:endParaRPr lang="en-US" sz="1200" b="1" i="0" u="none" strike="noStrike" dirty="0">
                        <a:solidFill>
                          <a:srgbClr val="000000"/>
                        </a:solidFill>
                        <a:effectLst/>
                        <a:latin typeface="Century Gothic" panose="020B0502020202020204" pitchFamily="34" charset="0"/>
                      </a:endParaRPr>
                    </a:p>
                  </a:txBody>
                  <a:tcPr marL="6233" marR="64224" marT="6233"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sz="1200" b="1" i="0" u="none" strike="noStrike" dirty="0">
                          <a:solidFill>
                            <a:srgbClr val="000000"/>
                          </a:solidFill>
                          <a:effectLst/>
                          <a:latin typeface="Century Gothic" panose="020B0502020202020204" pitchFamily="34" charset="0"/>
                        </a:rPr>
                        <a:t>$</a:t>
                      </a:r>
                      <a:r>
                        <a:rPr lang="en-US" sz="1200" b="1" i="0" u="none" strike="noStrike" dirty="0" smtClean="0">
                          <a:solidFill>
                            <a:srgbClr val="000000"/>
                          </a:solidFill>
                          <a:effectLst/>
                          <a:latin typeface="Century Gothic" panose="020B0502020202020204" pitchFamily="34" charset="0"/>
                        </a:rPr>
                        <a:t>24,698 </a:t>
                      </a:r>
                      <a:endParaRPr lang="en-US" sz="1200" b="1" i="0" u="none" strike="noStrike" dirty="0">
                        <a:solidFill>
                          <a:srgbClr val="000000"/>
                        </a:solidFill>
                        <a:effectLst/>
                        <a:latin typeface="Century Gothic" panose="020B0502020202020204" pitchFamily="34" charset="0"/>
                      </a:endParaRPr>
                    </a:p>
                  </a:txBody>
                  <a:tcPr marL="6233" marR="64224" marT="6233"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sz="1200" b="1" i="0" u="none" strike="noStrike" dirty="0">
                          <a:solidFill>
                            <a:srgbClr val="000000"/>
                          </a:solidFill>
                          <a:effectLst/>
                          <a:latin typeface="Century Gothic" panose="020B0502020202020204" pitchFamily="34" charset="0"/>
                        </a:rPr>
                        <a:t>$</a:t>
                      </a:r>
                      <a:r>
                        <a:rPr lang="en-US" sz="1200" b="1" i="0" u="none" strike="noStrike" dirty="0" smtClean="0">
                          <a:solidFill>
                            <a:srgbClr val="000000"/>
                          </a:solidFill>
                          <a:effectLst/>
                          <a:latin typeface="Century Gothic" panose="020B0502020202020204" pitchFamily="34" charset="0"/>
                        </a:rPr>
                        <a:t>9,361 </a:t>
                      </a:r>
                      <a:endParaRPr lang="en-US" sz="1200" b="1" i="0" u="none" strike="noStrike" dirty="0">
                        <a:solidFill>
                          <a:srgbClr val="000000"/>
                        </a:solidFill>
                        <a:effectLst/>
                        <a:latin typeface="Century Gothic" panose="020B0502020202020204" pitchFamily="34" charset="0"/>
                      </a:endParaRPr>
                    </a:p>
                  </a:txBody>
                  <a:tcPr marL="6233" marR="64224" marT="6233"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sz="1200" b="1" i="0" u="none" strike="noStrike" dirty="0">
                          <a:solidFill>
                            <a:srgbClr val="000000"/>
                          </a:solidFill>
                          <a:effectLst/>
                          <a:latin typeface="Century Gothic" panose="020B0502020202020204" pitchFamily="34" charset="0"/>
                        </a:rPr>
                        <a:t>$</a:t>
                      </a:r>
                      <a:r>
                        <a:rPr lang="en-US" sz="1200" b="1" i="0" u="none" strike="noStrike" dirty="0" smtClean="0">
                          <a:solidFill>
                            <a:srgbClr val="000000"/>
                          </a:solidFill>
                          <a:effectLst/>
                          <a:latin typeface="Century Gothic" panose="020B0502020202020204" pitchFamily="34" charset="0"/>
                        </a:rPr>
                        <a:t>34,060 </a:t>
                      </a:r>
                      <a:endParaRPr lang="en-US" sz="1200" b="1" i="0" u="none" strike="noStrike" dirty="0">
                        <a:solidFill>
                          <a:srgbClr val="000000"/>
                        </a:solidFill>
                        <a:effectLst/>
                        <a:latin typeface="Century Gothic" panose="020B0502020202020204" pitchFamily="34" charset="0"/>
                      </a:endParaRPr>
                    </a:p>
                  </a:txBody>
                  <a:tcPr marL="6233" marR="64224" marT="6233"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sz="1200" b="1" i="0" u="none" strike="noStrike" dirty="0">
                          <a:solidFill>
                            <a:srgbClr val="000000"/>
                          </a:solidFill>
                          <a:effectLst/>
                          <a:latin typeface="Century Gothic" panose="020B0502020202020204" pitchFamily="34" charset="0"/>
                        </a:rPr>
                        <a:t>$</a:t>
                      </a:r>
                      <a:r>
                        <a:rPr lang="en-US" sz="1200" b="1" i="0" u="none" strike="noStrike" dirty="0" smtClean="0">
                          <a:solidFill>
                            <a:srgbClr val="000000"/>
                          </a:solidFill>
                          <a:effectLst/>
                          <a:latin typeface="Century Gothic" panose="020B0502020202020204" pitchFamily="34" charset="0"/>
                        </a:rPr>
                        <a:t>58,758 </a:t>
                      </a:r>
                      <a:endParaRPr lang="en-US" sz="1200" b="1" i="0" u="none" strike="noStrike" dirty="0">
                        <a:solidFill>
                          <a:srgbClr val="000000"/>
                        </a:solidFill>
                        <a:effectLst/>
                        <a:latin typeface="Century Gothic" panose="020B0502020202020204" pitchFamily="34" charset="0"/>
                      </a:endParaRPr>
                    </a:p>
                  </a:txBody>
                  <a:tcPr marL="6233" marR="64224" marT="6233" marB="0" anchor="ctr">
                    <a:lnL w="9525"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8" name="TextBox 7"/>
          <p:cNvSpPr txBox="1"/>
          <p:nvPr/>
        </p:nvSpPr>
        <p:spPr>
          <a:xfrm>
            <a:off x="774492" y="5891667"/>
            <a:ext cx="4230021" cy="176651"/>
          </a:xfrm>
          <a:prstGeom prst="rect">
            <a:avLst/>
          </a:prstGeom>
          <a:noFill/>
          <a:ln>
            <a:noFill/>
          </a:ln>
        </p:spPr>
        <p:txBody>
          <a:bodyPr wrap="square" lIns="0" tIns="0" rIns="0" bIns="0" numCol="1" spcCol="228600" rtlCol="0">
            <a:spAutoFit/>
          </a:bodyPr>
          <a:lstStyle/>
          <a:p>
            <a:pPr>
              <a:lnSpc>
                <a:spcPts val="1600"/>
              </a:lnSpc>
              <a:spcAft>
                <a:spcPts val="1200"/>
              </a:spcAft>
              <a:buClr>
                <a:srgbClr val="D07921"/>
              </a:buClr>
              <a:buSzPct val="175000"/>
            </a:pPr>
            <a:r>
              <a:rPr lang="en-US" sz="800" spc="-20" dirty="0" smtClean="0">
                <a:latin typeface="Century Gothic" panose="020B0502020202020204" pitchFamily="34" charset="0"/>
                <a:cs typeface="News Gothic MT"/>
              </a:rPr>
              <a:t>** Source: State Transit Assistance Funds.</a:t>
            </a:r>
            <a:endParaRPr lang="en-US" sz="800" spc="-20" dirty="0">
              <a:latin typeface="Century Gothic" panose="020B0502020202020204" pitchFamily="34" charset="0"/>
              <a:cs typeface="News Gothic MT"/>
            </a:endParaRPr>
          </a:p>
        </p:txBody>
      </p:sp>
      <p:sp>
        <p:nvSpPr>
          <p:cNvPr id="9" name="Rectangle 8"/>
          <p:cNvSpPr/>
          <p:nvPr/>
        </p:nvSpPr>
        <p:spPr>
          <a:xfrm>
            <a:off x="4329833" y="1948149"/>
            <a:ext cx="4889127" cy="3946176"/>
          </a:xfrm>
          <a:prstGeom prst="rect">
            <a:avLst/>
          </a:prstGeom>
          <a:noFill/>
          <a:ln w="50800">
            <a:solidFill>
              <a:srgbClr val="FFC42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4969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7647</TotalTime>
  <Words>2038</Words>
  <Application>Microsoft Office PowerPoint</Application>
  <PresentationFormat>Widescreen</PresentationFormat>
  <Paragraphs>363</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Century Gothic</vt:lpstr>
      <vt:lpstr>News Gothic MT</vt:lpstr>
      <vt:lpstr>Wingdings</vt:lpstr>
      <vt:lpstr>Office Theme</vt:lpstr>
      <vt:lpstr>PowerPoint Presentation</vt:lpstr>
      <vt:lpstr>Local Dollars Create Powerful Returns</vt:lpstr>
      <vt:lpstr>PowerPoint Presentation</vt:lpstr>
      <vt:lpstr>Senate Bill 1 – Approved New Transportation Funding</vt:lpstr>
      <vt:lpstr>SB 1 – The State Has Finally Stepped Up!</vt:lpstr>
      <vt:lpstr>Over $350 Million in New Funding From SB 1</vt:lpstr>
      <vt:lpstr>What Is Proposition 6?</vt:lpstr>
      <vt:lpstr>What’s At Risk?  Local Street and Road Funding</vt:lpstr>
      <vt:lpstr>What’s At Risk? Transit Funding</vt:lpstr>
      <vt:lpstr>What’s At Risk?  Major Congestion Relief Projects</vt:lpstr>
      <vt:lpstr>SB 1 Potential Capital Project Investments</vt:lpstr>
      <vt:lpstr>  We’ve Delivered in Alameda County</vt:lpstr>
      <vt:lpstr>The Cost</vt:lpstr>
      <vt:lpstr>SB 1 Costs Less Than $10 per Month</vt:lpstr>
      <vt:lpstr>What’s at Stake?</vt:lpstr>
      <vt:lpstr>Gridlock</vt:lpstr>
      <vt:lpstr>Transit Overcrowding</vt:lpstr>
      <vt:lpstr>Potholes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SB 1-Proposition 6 Presentation</dc:title>
  <dc:creator>Carol Crossley</dc:creator>
  <cp:lastModifiedBy>Carol Crossley</cp:lastModifiedBy>
  <cp:revision>495</cp:revision>
  <cp:lastPrinted>2018-09-06T23:36:04Z</cp:lastPrinted>
  <dcterms:created xsi:type="dcterms:W3CDTF">2017-08-08T18:35:27Z</dcterms:created>
  <dcterms:modified xsi:type="dcterms:W3CDTF">2018-09-07T00:19:43Z</dcterms:modified>
</cp:coreProperties>
</file>