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25" d="100"/>
          <a:sy n="125" d="100"/>
        </p:scale>
        <p:origin x="1812" y="-365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858475"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PLEASANTON</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Pleasanton</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$14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Pleasanton,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PLEASANTON</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1295163"/>
          </a:xfrm>
          <a:prstGeom prst="rect">
            <a:avLst/>
          </a:prstGeom>
          <a:noFill/>
          <a:ln>
            <a:noFill/>
          </a:ln>
        </p:spPr>
        <p:txBody>
          <a:bodyPr wrap="square" lIns="0" tIns="0" rIns="0" bIns="0" numCol="1" spcCol="228600" rtlCol="0">
            <a:spAutoFit/>
          </a:bodyPr>
          <a:lstStyle/>
          <a:p>
            <a:pPr>
              <a:lnSpc>
                <a:spcPts val="2000"/>
              </a:lnSpc>
              <a:buSzPct val="100000"/>
            </a:pPr>
            <a:r>
              <a:rPr lang="en-US" sz="900" spc="10" dirty="0">
                <a:latin typeface="Century Gothic" panose="020B0502020202020204" pitchFamily="34" charset="0"/>
                <a:cs typeface="News Gothic MT"/>
              </a:rPr>
              <a:t>The City of Pleasanton’s </a:t>
            </a:r>
            <a:r>
              <a:rPr lang="en-US" sz="900" b="1" spc="10" dirty="0">
                <a:latin typeface="Century Gothic" panose="020B0502020202020204" pitchFamily="34" charset="0"/>
                <a:cs typeface="News Gothic MT"/>
              </a:rPr>
              <a:t>Annual Resurfacing and Reconstruction of Various Streets </a:t>
            </a:r>
            <a:r>
              <a:rPr lang="en-US" sz="900" spc="10" dirty="0">
                <a:latin typeface="Century Gothic" panose="020B0502020202020204" pitchFamily="34" charset="0"/>
                <a:cs typeface="News Gothic MT"/>
              </a:rPr>
              <a:t>program is delivering local streets and roads projects proposed in FY2018-19 funded </a:t>
            </a:r>
            <a:r>
              <a:rPr lang="en-US" sz="900" spc="10" dirty="0" smtClean="0">
                <a:latin typeface="Century Gothic" panose="020B0502020202020204" pitchFamily="34" charset="0"/>
                <a:cs typeface="News Gothic MT"/>
              </a:rPr>
              <a:t>by SB </a:t>
            </a:r>
            <a:r>
              <a:rPr lang="en-US" sz="900" spc="10" dirty="0">
                <a:latin typeface="Century Gothic" panose="020B0502020202020204" pitchFamily="34" charset="0"/>
                <a:cs typeface="News Gothic MT"/>
              </a:rPr>
              <a:t>1 for maintenance, rehabilitation and safety. </a:t>
            </a:r>
            <a:endParaRPr lang="en-US" sz="900" spc="10" dirty="0" smtClean="0">
              <a:latin typeface="Century Gothic" panose="020B0502020202020204" pitchFamily="34" charset="0"/>
              <a:cs typeface="News Gothic MT"/>
            </a:endParaRPr>
          </a:p>
          <a:p>
            <a:pPr>
              <a:lnSpc>
                <a:spcPts val="2000"/>
              </a:lnSpc>
              <a:spcAft>
                <a:spcPts val="400"/>
              </a:spcAft>
              <a:buSzPct val="100000"/>
            </a:pP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proposed 38 project locations will extend the life of many City roadways by 10 to 15 years. </a:t>
            </a:r>
            <a:endParaRPr lang="en-US" sz="900" spc="-30" dirty="0">
              <a:latin typeface="Century Gothic" panose="020B0502020202020204" pitchFamily="34" charset="0"/>
              <a:cs typeface="News Gothic MT"/>
            </a:endParaRPr>
          </a:p>
        </p:txBody>
      </p:sp>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1" name="Rectangle 20"/>
          <p:cNvSpPr/>
          <p:nvPr/>
        </p:nvSpPr>
        <p:spPr>
          <a:xfrm>
            <a:off x="3268444" y="5681319"/>
            <a:ext cx="4281949" cy="393548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276850" y="5892325"/>
            <a:ext cx="4273544"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3" name="TextBox 22"/>
          <p:cNvSpPr txBox="1"/>
          <p:nvPr/>
        </p:nvSpPr>
        <p:spPr>
          <a:xfrm>
            <a:off x="3362574" y="628413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a:t>
            </a:r>
            <a:r>
              <a:rPr lang="en-US" sz="900" spc="10" dirty="0" smtClean="0">
                <a:latin typeface="Century Gothic" panose="020B0502020202020204" pitchFamily="34" charset="0"/>
                <a:cs typeface="News Gothic MT"/>
              </a:rPr>
              <a:t>to be submitted to </a:t>
            </a:r>
            <a:r>
              <a:rPr lang="en-US" sz="900" spc="10" dirty="0">
                <a:latin typeface="Century Gothic" panose="020B0502020202020204" pitchFamily="34" charset="0"/>
                <a:cs typeface="News Gothic MT"/>
              </a:rPr>
              <a:t>the 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pic>
        <p:nvPicPr>
          <p:cNvPr id="28" name="Picture 27"/>
          <p:cNvPicPr/>
          <p:nvPr/>
        </p:nvPicPr>
        <p:blipFill rotWithShape="1">
          <a:blip r:embed="rId3" cstate="print">
            <a:extLst>
              <a:ext uri="{28A0092B-C50C-407E-A947-70E740481C1C}">
                <a14:useLocalDpi xmlns:a14="http://schemas.microsoft.com/office/drawing/2010/main" val="0"/>
              </a:ext>
            </a:extLst>
          </a:blip>
          <a:srcRect l="15870" t="-1" r="1010" b="1437"/>
          <a:stretch/>
        </p:blipFill>
        <p:spPr>
          <a:xfrm>
            <a:off x="3276850" y="3649961"/>
            <a:ext cx="1936570" cy="1767400"/>
          </a:xfrm>
          <a:prstGeom prst="rect">
            <a:avLst/>
          </a:prstGeom>
          <a:ln w="6350">
            <a:solidFill>
              <a:schemeClr val="bg1">
                <a:lumMod val="85000"/>
              </a:schemeClr>
            </a:solidFill>
          </a:ln>
        </p:spPr>
      </p:pic>
      <p:pic>
        <p:nvPicPr>
          <p:cNvPr id="29" name="Picture 28"/>
          <p:cNvPicPr/>
          <p:nvPr/>
        </p:nvPicPr>
        <p:blipFill rotWithShape="1">
          <a:blip r:embed="rId4" cstate="print">
            <a:extLst>
              <a:ext uri="{28A0092B-C50C-407E-A947-70E740481C1C}">
                <a14:useLocalDpi xmlns:a14="http://schemas.microsoft.com/office/drawing/2010/main" val="0"/>
              </a:ext>
            </a:extLst>
          </a:blip>
          <a:srcRect l="11442"/>
          <a:stretch/>
        </p:blipFill>
        <p:spPr>
          <a:xfrm>
            <a:off x="5353878" y="3636288"/>
            <a:ext cx="2196516" cy="1762980"/>
          </a:xfrm>
          <a:prstGeom prst="rect">
            <a:avLst/>
          </a:prstGeom>
          <a:ln>
            <a:solidFill>
              <a:schemeClr val="bg1">
                <a:lumMod val="85000"/>
              </a:schemeClr>
            </a:solidFill>
          </a:ln>
        </p:spPr>
      </p:pic>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PLEASANTON</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318622" y="660294"/>
            <a:ext cx="7187077" cy="9311737"/>
            <a:chOff x="318622" y="660294"/>
            <a:chExt cx="7187077" cy="9311737"/>
          </a:xfrm>
        </p:grpSpPr>
        <p:sp>
          <p:nvSpPr>
            <p:cNvPr id="53" name="TextBox 5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54" name="TextBox 5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55" name="Group 54"/>
            <p:cNvGrpSpPr/>
            <p:nvPr/>
          </p:nvGrpSpPr>
          <p:grpSpPr>
            <a:xfrm>
              <a:off x="3274423" y="7493544"/>
              <a:ext cx="4210368" cy="2020878"/>
              <a:chOff x="3274423" y="7493544"/>
              <a:chExt cx="4210368" cy="2020878"/>
            </a:xfrm>
          </p:grpSpPr>
          <p:sp>
            <p:nvSpPr>
              <p:cNvPr id="72" name="Rectangle 71"/>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TextBox 72"/>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75" name="Rectangle 74"/>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56" name="TextBox 5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57" name="Group 56"/>
            <p:cNvGrpSpPr/>
            <p:nvPr/>
          </p:nvGrpSpPr>
          <p:grpSpPr>
            <a:xfrm>
              <a:off x="3278551" y="2725011"/>
              <a:ext cx="4206241" cy="1543343"/>
              <a:chOff x="3278551" y="2592447"/>
              <a:chExt cx="4206241" cy="1543343"/>
            </a:xfrm>
          </p:grpSpPr>
          <p:sp>
            <p:nvSpPr>
              <p:cNvPr id="68" name="Rectangle 67"/>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TextBox 68"/>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71" name="Rectangle 70"/>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58" name="Group 57"/>
            <p:cNvGrpSpPr/>
            <p:nvPr/>
          </p:nvGrpSpPr>
          <p:grpSpPr>
            <a:xfrm>
              <a:off x="3275678" y="4425598"/>
              <a:ext cx="4207578" cy="1545602"/>
              <a:chOff x="3274422" y="4343565"/>
              <a:chExt cx="4207578" cy="1545602"/>
            </a:xfrm>
          </p:grpSpPr>
          <p:sp>
            <p:nvSpPr>
              <p:cNvPr id="64" name="Rectangle 63"/>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66" name="Picture 65"/>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67" name="Rectangle 66"/>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59" name="Group 58"/>
            <p:cNvGrpSpPr/>
            <p:nvPr/>
          </p:nvGrpSpPr>
          <p:grpSpPr>
            <a:xfrm>
              <a:off x="3274422" y="6131141"/>
              <a:ext cx="4210369" cy="1211341"/>
              <a:chOff x="3274422" y="6083013"/>
              <a:chExt cx="4210369" cy="1211341"/>
            </a:xfrm>
          </p:grpSpPr>
          <p:sp>
            <p:nvSpPr>
              <p:cNvPr id="60" name="Rectangle 59"/>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62" name="Picture 61"/>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63" name="Rectangle 62"/>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5050</TotalTime>
  <Words>583</Words>
  <Application>Microsoft Office PowerPoint</Application>
  <PresentationFormat>Custom</PresentationFormat>
  <Paragraphs>71</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471</cp:revision>
  <cp:lastPrinted>2018-07-18T19:31:57Z</cp:lastPrinted>
  <dcterms:created xsi:type="dcterms:W3CDTF">2017-02-01T18:34:49Z</dcterms:created>
  <dcterms:modified xsi:type="dcterms:W3CDTF">2018-09-05T16:04:38Z</dcterms:modified>
</cp:coreProperties>
</file>