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3" r:id="rId2"/>
    <p:sldId id="258" r:id="rId3"/>
  </p:sldIdLst>
  <p:sldSz cx="7772400" cy="100584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3454"/>
    <a:srgbClr val="FFC425"/>
    <a:srgbClr val="0069AA"/>
    <a:srgbClr val="E60303"/>
    <a:srgbClr val="F7F7F7"/>
    <a:srgbClr val="FFFFFF"/>
    <a:srgbClr val="777777"/>
    <a:srgbClr val="808080"/>
    <a:srgbClr val="5F5F5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76" autoAdjust="0"/>
    <p:restoredTop sz="96469" autoAdjust="0"/>
  </p:normalViewPr>
  <p:slideViewPr>
    <p:cSldViewPr snapToGrid="0" snapToObjects="1">
      <p:cViewPr>
        <p:scale>
          <a:sx n="125" d="100"/>
          <a:sy n="125" d="100"/>
        </p:scale>
        <p:origin x="1812" y="-3624"/>
      </p:cViewPr>
      <p:guideLst>
        <p:guide orient="horz" pos="3168"/>
        <p:guide pos="244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825" cy="466725"/>
          </a:xfrm>
          <a:prstGeom prst="rect">
            <a:avLst/>
          </a:prstGeom>
        </p:spPr>
        <p:txBody>
          <a:bodyPr vert="horz" lIns="91409" tIns="45704" rIns="91409" bIns="45704" rtlCol="0"/>
          <a:lstStyle>
            <a:lvl1pPr algn="l">
              <a:defRPr sz="1200"/>
            </a:lvl1pPr>
          </a:lstStyle>
          <a:p>
            <a:endParaRPr lang="en-US" dirty="0"/>
          </a:p>
        </p:txBody>
      </p:sp>
      <p:sp>
        <p:nvSpPr>
          <p:cNvPr id="3" name="Date Placeholder 2"/>
          <p:cNvSpPr>
            <a:spLocks noGrp="1"/>
          </p:cNvSpPr>
          <p:nvPr>
            <p:ph type="dt" idx="1"/>
          </p:nvPr>
        </p:nvSpPr>
        <p:spPr>
          <a:xfrm>
            <a:off x="3979864" y="1"/>
            <a:ext cx="3044825" cy="466725"/>
          </a:xfrm>
          <a:prstGeom prst="rect">
            <a:avLst/>
          </a:prstGeom>
        </p:spPr>
        <p:txBody>
          <a:bodyPr vert="horz" lIns="91409" tIns="45704" rIns="91409" bIns="45704" rtlCol="0"/>
          <a:lstStyle>
            <a:lvl1pPr algn="r">
              <a:defRPr sz="1200"/>
            </a:lvl1pPr>
          </a:lstStyle>
          <a:p>
            <a:fld id="{656A769B-5945-4F28-8FE9-2F04162DFB44}" type="datetimeFigureOut">
              <a:rPr lang="en-US" smtClean="0"/>
              <a:t>9/5/2018</a:t>
            </a:fld>
            <a:endParaRPr lang="en-US" dirty="0"/>
          </a:p>
        </p:txBody>
      </p:sp>
      <p:sp>
        <p:nvSpPr>
          <p:cNvPr id="4" name="Slide Image Placeholder 3"/>
          <p:cNvSpPr>
            <a:spLocks noGrp="1" noRot="1" noChangeAspect="1"/>
          </p:cNvSpPr>
          <p:nvPr>
            <p:ph type="sldImg" idx="2"/>
          </p:nvPr>
        </p:nvSpPr>
        <p:spPr>
          <a:xfrm>
            <a:off x="2298700" y="1163638"/>
            <a:ext cx="2428875" cy="3143250"/>
          </a:xfrm>
          <a:prstGeom prst="rect">
            <a:avLst/>
          </a:prstGeom>
          <a:noFill/>
          <a:ln w="12700">
            <a:solidFill>
              <a:prstClr val="black"/>
            </a:solidFill>
          </a:ln>
        </p:spPr>
        <p:txBody>
          <a:bodyPr vert="horz" lIns="91409" tIns="45704" rIns="91409" bIns="45704" rtlCol="0" anchor="ctr"/>
          <a:lstStyle/>
          <a:p>
            <a:endParaRPr lang="en-US" dirty="0"/>
          </a:p>
        </p:txBody>
      </p:sp>
      <p:sp>
        <p:nvSpPr>
          <p:cNvPr id="5" name="Notes Placeholder 4"/>
          <p:cNvSpPr>
            <a:spLocks noGrp="1"/>
          </p:cNvSpPr>
          <p:nvPr>
            <p:ph type="body" sz="quarter" idx="3"/>
          </p:nvPr>
        </p:nvSpPr>
        <p:spPr>
          <a:xfrm>
            <a:off x="703264" y="4481514"/>
            <a:ext cx="5619750" cy="3667125"/>
          </a:xfrm>
          <a:prstGeom prst="rect">
            <a:avLst/>
          </a:prstGeom>
        </p:spPr>
        <p:txBody>
          <a:bodyPr vert="horz" lIns="91409" tIns="45704" rIns="91409" bIns="4570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5553"/>
            <a:ext cx="3044825" cy="466725"/>
          </a:xfrm>
          <a:prstGeom prst="rect">
            <a:avLst/>
          </a:prstGeom>
        </p:spPr>
        <p:txBody>
          <a:bodyPr vert="horz" lIns="91409" tIns="45704" rIns="91409" bIns="457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864" y="8845553"/>
            <a:ext cx="3044825" cy="466725"/>
          </a:xfrm>
          <a:prstGeom prst="rect">
            <a:avLst/>
          </a:prstGeom>
        </p:spPr>
        <p:txBody>
          <a:bodyPr vert="horz" lIns="91409" tIns="45704" rIns="91409" bIns="45704" rtlCol="0" anchor="b"/>
          <a:lstStyle>
            <a:lvl1pPr algn="r">
              <a:defRPr sz="1200"/>
            </a:lvl1pPr>
          </a:lstStyle>
          <a:p>
            <a:fld id="{A3F67F12-A8DE-48D3-92DC-AA947CC58AD0}" type="slidenum">
              <a:rPr lang="en-US" smtClean="0"/>
              <a:t>‹#›</a:t>
            </a:fld>
            <a:endParaRPr lang="en-US" dirty="0"/>
          </a:p>
        </p:txBody>
      </p:sp>
    </p:spTree>
    <p:extLst>
      <p:ext uri="{BB962C8B-B14F-4D97-AF65-F5344CB8AC3E}">
        <p14:creationId xmlns:p14="http://schemas.microsoft.com/office/powerpoint/2010/main" val="70026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1</a:t>
            </a:fld>
            <a:endParaRPr lang="en-US" dirty="0"/>
          </a:p>
        </p:txBody>
      </p:sp>
    </p:spTree>
    <p:extLst>
      <p:ext uri="{BB962C8B-B14F-4D97-AF65-F5344CB8AC3E}">
        <p14:creationId xmlns:p14="http://schemas.microsoft.com/office/powerpoint/2010/main" val="220557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2</a:t>
            </a:fld>
            <a:endParaRPr lang="en-US" dirty="0"/>
          </a:p>
        </p:txBody>
      </p:sp>
    </p:spTree>
    <p:extLst>
      <p:ext uri="{BB962C8B-B14F-4D97-AF65-F5344CB8AC3E}">
        <p14:creationId xmlns:p14="http://schemas.microsoft.com/office/powerpoint/2010/main" val="652133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2710999" cy="215444"/>
          </a:xfrm>
          <a:prstGeom prst="rect">
            <a:avLst/>
          </a:prstGeom>
        </p:spPr>
        <p:txBody>
          <a:bodyPr wrap="none">
            <a:spAutoFit/>
          </a:bodyPr>
          <a:lstStyle/>
          <a:p>
            <a:r>
              <a:rPr lang="en-US" sz="800" dirty="0" smtClean="0">
                <a:solidFill>
                  <a:schemeClr val="tx1">
                    <a:lumMod val="65000"/>
                    <a:lumOff val="35000"/>
                  </a:schemeClr>
                </a:solidFill>
                <a:latin typeface="Century Gothic" panose="020B0502020202020204" pitchFamily="34" charset="0"/>
                <a:cs typeface="News Gothic MT"/>
              </a:rPr>
              <a:t>SENATE</a:t>
            </a:r>
            <a:r>
              <a:rPr lang="en-US" sz="800" baseline="0" dirty="0" smtClean="0">
                <a:solidFill>
                  <a:schemeClr val="tx1">
                    <a:lumMod val="65000"/>
                    <a:lumOff val="35000"/>
                  </a:schemeClr>
                </a:solidFill>
                <a:latin typeface="Century Gothic" panose="020B0502020202020204" pitchFamily="34" charset="0"/>
                <a:cs typeface="News Gothic MT"/>
              </a:rPr>
              <a:t> BILL 1 - PROPOSITION 6 | CITY OF OAKLAND</a:t>
            </a:r>
            <a:endParaRPr lang="en-US" sz="800" dirty="0">
              <a:solidFill>
                <a:schemeClr val="tx1">
                  <a:lumMod val="65000"/>
                  <a:lumOff val="35000"/>
                </a:schemeClr>
              </a:solidFill>
              <a:latin typeface="Century Gothic" panose="020B0502020202020204" pitchFamily="34" charset="0"/>
              <a:cs typeface="News Gothic M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15" y="398493"/>
            <a:ext cx="1104641" cy="98190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185" y="443225"/>
            <a:ext cx="832582" cy="89244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523445" y="7872096"/>
            <a:ext cx="4663440" cy="11804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2346961"/>
            <a:ext cx="6995160" cy="66380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8041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8041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402504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02504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4019375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328671" y="5860939"/>
            <a:ext cx="5174555" cy="3682932"/>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328672" y="5860939"/>
            <a:ext cx="5175504"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258254" y="1848564"/>
            <a:ext cx="1813560" cy="7695307"/>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8254" y="1848565"/>
            <a:ext cx="181356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35531246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TextBox 7"/>
          <p:cNvSpPr txBox="1"/>
          <p:nvPr userDrawn="1"/>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 name="Oval 8"/>
          <p:cNvSpPr/>
          <p:nvPr userDrawn="1"/>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07245" y="593373"/>
            <a:ext cx="7164523" cy="27432"/>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620" y="2346961"/>
            <a:ext cx="6995160" cy="663807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8" name="Footer Placeholder 7"/>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4" name="Footer Placeholder 3"/>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49" r:id="rId4"/>
    <p:sldLayoutId id="214748365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rol 1"/>
          <p:cNvSpPr>
            <a:spLocks noChangeArrowheads="1" noChangeShapeType="1"/>
          </p:cNvSpPr>
          <p:nvPr/>
        </p:nvSpPr>
        <p:spPr bwMode="auto">
          <a:xfrm>
            <a:off x="5538788" y="12985750"/>
            <a:ext cx="2638425" cy="146050"/>
          </a:xfrm>
          <a:prstGeom prst="rect">
            <a:avLst/>
          </a:prstGeom>
          <a:noFill/>
          <a:ln>
            <a:noFill/>
          </a:ln>
          <a:effectLst>
            <a:outerShdw dist="40161" dir="1106097" algn="ctr" rotWithShape="0">
              <a:srgbClr val="808080"/>
            </a:outerShdw>
          </a:effectLst>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57" name="TextBox 56"/>
          <p:cNvSpPr txBox="1"/>
          <p:nvPr/>
        </p:nvSpPr>
        <p:spPr>
          <a:xfrm>
            <a:off x="5340594" y="9727168"/>
            <a:ext cx="2209800" cy="215444"/>
          </a:xfrm>
          <a:prstGeom prst="rect">
            <a:avLst/>
          </a:prstGeom>
          <a:noFill/>
        </p:spPr>
        <p:txBody>
          <a:bodyPr wrap="square" rIns="0" rtlCol="0">
            <a:spAutoFit/>
          </a:bodyPr>
          <a:lstStyle/>
          <a:p>
            <a:pPr algn="r"/>
            <a:r>
              <a:rPr lang="en-US" sz="800" dirty="0" smtClean="0">
                <a:solidFill>
                  <a:schemeClr val="tx1">
                    <a:lumMod val="65000"/>
                    <a:lumOff val="35000"/>
                  </a:schemeClr>
                </a:solidFill>
                <a:latin typeface="Century Gothic" panose="020B0502020202020204" pitchFamily="34" charset="0"/>
                <a:cs typeface="Century Gothic"/>
              </a:rPr>
              <a:t>20180831</a:t>
            </a:r>
            <a:endParaRPr lang="en-US" sz="800" dirty="0">
              <a:solidFill>
                <a:schemeClr val="tx1">
                  <a:lumMod val="65000"/>
                  <a:lumOff val="35000"/>
                </a:schemeClr>
              </a:solidFill>
              <a:latin typeface="Century Gothic" panose="020B0502020202020204" pitchFamily="34" charset="0"/>
              <a:cs typeface="Century Gothic"/>
            </a:endParaRPr>
          </a:p>
        </p:txBody>
      </p:sp>
      <p:sp>
        <p:nvSpPr>
          <p:cNvPr id="67" name="TextBox 66"/>
          <p:cNvSpPr txBox="1"/>
          <p:nvPr/>
        </p:nvSpPr>
        <p:spPr>
          <a:xfrm>
            <a:off x="1558648" y="334686"/>
            <a:ext cx="6199095" cy="1208664"/>
          </a:xfrm>
          <a:prstGeom prst="rect">
            <a:avLst/>
          </a:prstGeom>
          <a:noFill/>
        </p:spPr>
        <p:txBody>
          <a:bodyPr wrap="square" rtlCol="0">
            <a:spAutoFit/>
          </a:bodyPr>
          <a:lstStyle/>
          <a:p>
            <a:pPr>
              <a:lnSpc>
                <a:spcPct val="93000"/>
              </a:lnSpc>
            </a:pPr>
            <a:r>
              <a:rPr lang="en-US" sz="3300" b="1" dirty="0" smtClean="0">
                <a:solidFill>
                  <a:srgbClr val="0069AA"/>
                </a:solidFill>
                <a:latin typeface="Century Gothic" panose="020B0502020202020204" pitchFamily="34" charset="0"/>
                <a:cs typeface="News Gothic MT"/>
              </a:rPr>
              <a:t>Transportation Solutions </a:t>
            </a:r>
            <a:br>
              <a:rPr lang="en-US" sz="3300" b="1" dirty="0" smtClean="0">
                <a:solidFill>
                  <a:srgbClr val="0069AA"/>
                </a:solidFill>
                <a:latin typeface="Century Gothic" panose="020B0502020202020204" pitchFamily="34" charset="0"/>
                <a:cs typeface="News Gothic MT"/>
              </a:rPr>
            </a:br>
            <a:r>
              <a:rPr lang="en-US" sz="3300" b="1" dirty="0" smtClean="0">
                <a:solidFill>
                  <a:srgbClr val="0069AA"/>
                </a:solidFill>
                <a:latin typeface="Century Gothic" panose="020B0502020202020204" pitchFamily="34" charset="0"/>
                <a:cs typeface="News Gothic MT"/>
              </a:rPr>
              <a:t>in the City of Oakland</a:t>
            </a:r>
          </a:p>
          <a:p>
            <a:pPr>
              <a:lnSpc>
                <a:spcPct val="93000"/>
              </a:lnSpc>
            </a:pPr>
            <a:r>
              <a:rPr lang="en-US" sz="1200" b="1" spc="10" dirty="0" smtClean="0">
                <a:solidFill>
                  <a:srgbClr val="003454"/>
                </a:solidFill>
                <a:latin typeface="Century Gothic" panose="020B0502020202020204" pitchFamily="34" charset="0"/>
                <a:cs typeface="News Gothic MT"/>
              </a:rPr>
              <a:t>Senate Bill 1 Infrastructure </a:t>
            </a:r>
            <a:r>
              <a:rPr lang="en-US" sz="1200" b="1" spc="10" dirty="0">
                <a:solidFill>
                  <a:srgbClr val="003454"/>
                </a:solidFill>
                <a:latin typeface="Century Gothic" panose="020B0502020202020204" pitchFamily="34" charset="0"/>
                <a:cs typeface="News Gothic MT"/>
              </a:rPr>
              <a:t>Investments </a:t>
            </a:r>
            <a:r>
              <a:rPr lang="en-US" sz="1200" b="1" spc="10" dirty="0" smtClean="0">
                <a:solidFill>
                  <a:srgbClr val="003454"/>
                </a:solidFill>
                <a:latin typeface="Century Gothic" panose="020B0502020202020204" pitchFamily="34" charset="0"/>
                <a:cs typeface="News Gothic MT"/>
              </a:rPr>
              <a:t>At Risk With Proposition 6</a:t>
            </a:r>
            <a:endParaRPr lang="en-US" sz="1200" b="1" spc="10" dirty="0">
              <a:solidFill>
                <a:srgbClr val="003454"/>
              </a:solidFill>
              <a:latin typeface="Century Gothic" panose="020B0502020202020204" pitchFamily="34" charset="0"/>
              <a:cs typeface="News Gothic MT"/>
            </a:endParaRPr>
          </a:p>
        </p:txBody>
      </p:sp>
      <p:sp>
        <p:nvSpPr>
          <p:cNvPr id="13" name="Rectangle 12"/>
          <p:cNvSpPr/>
          <p:nvPr/>
        </p:nvSpPr>
        <p:spPr>
          <a:xfrm>
            <a:off x="280416" y="1807819"/>
            <a:ext cx="2743200" cy="780898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80416" y="1797296"/>
            <a:ext cx="274320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7" name="TextBox 16"/>
          <p:cNvSpPr txBox="1"/>
          <p:nvPr/>
        </p:nvSpPr>
        <p:spPr>
          <a:xfrm>
            <a:off x="293863" y="3551902"/>
            <a:ext cx="2723151"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FUNDING SOLUTIONS</a:t>
            </a:r>
            <a:endParaRPr lang="en-US" sz="1100" b="1" dirty="0">
              <a:solidFill>
                <a:srgbClr val="0069AA"/>
              </a:solidFill>
              <a:latin typeface="Century Gothic" panose="020B0502020202020204" pitchFamily="34" charset="0"/>
              <a:cs typeface="News Gothic MT"/>
            </a:endParaRPr>
          </a:p>
        </p:txBody>
      </p:sp>
      <p:sp>
        <p:nvSpPr>
          <p:cNvPr id="18" name="TextBox 17"/>
          <p:cNvSpPr txBox="1"/>
          <p:nvPr/>
        </p:nvSpPr>
        <p:spPr>
          <a:xfrm>
            <a:off x="293863" y="1894561"/>
            <a:ext cx="2729262" cy="1482457"/>
          </a:xfrm>
          <a:prstGeom prst="rect">
            <a:avLst/>
          </a:prstGeom>
          <a:noFill/>
          <a:ln>
            <a:noFill/>
          </a:ln>
        </p:spPr>
        <p:txBody>
          <a:bodyPr wrap="square" lIns="91440" tIns="0" numCol="1" spcCol="228600" rtlCol="0">
            <a:spAutoFit/>
          </a:bodyPr>
          <a:lstStyle/>
          <a:p>
            <a:pPr>
              <a:lnSpc>
                <a:spcPts val="1600"/>
              </a:lnSpc>
              <a:spcAft>
                <a:spcPts val="1200"/>
              </a:spcAft>
              <a:buClr>
                <a:srgbClr val="D07921"/>
              </a:buClr>
              <a:buSzPct val="175000"/>
            </a:pPr>
            <a:r>
              <a:rPr lang="en-US" sz="900" spc="10" dirty="0">
                <a:latin typeface="Century Gothic" panose="020B0502020202020204" pitchFamily="34" charset="0"/>
                <a:cs typeface="News Gothic MT"/>
              </a:rPr>
              <a:t>Essential funding for transportation programs and projects throughout Alameda County is provided through </a:t>
            </a:r>
            <a:r>
              <a:rPr lang="en-US" sz="900" spc="10" dirty="0" smtClean="0">
                <a:latin typeface="Century Gothic" panose="020B0502020202020204" pitchFamily="34" charset="0"/>
                <a:cs typeface="News Gothic MT"/>
              </a:rPr>
              <a:t>Senate Bill 1 (SB 1) and will generate </a:t>
            </a:r>
            <a:r>
              <a:rPr lang="en-US" sz="900" b="1" spc="10" dirty="0" smtClean="0">
                <a:latin typeface="Century Gothic" panose="020B0502020202020204" pitchFamily="34" charset="0"/>
                <a:cs typeface="News Gothic MT"/>
              </a:rPr>
              <a:t>over $82 </a:t>
            </a:r>
            <a:r>
              <a:rPr lang="en-US" sz="900" b="1" spc="10" dirty="0">
                <a:latin typeface="Century Gothic" panose="020B0502020202020204" pitchFamily="34" charset="0"/>
                <a:cs typeface="News Gothic MT"/>
              </a:rPr>
              <a:t>million for road repairs and maintenance over the next 10 years for the City of </a:t>
            </a:r>
            <a:r>
              <a:rPr lang="en-US" sz="900" b="1" spc="10" dirty="0" smtClean="0">
                <a:latin typeface="Century Gothic" panose="020B0502020202020204" pitchFamily="34" charset="0"/>
                <a:cs typeface="News Gothic MT"/>
              </a:rPr>
              <a:t>Oakland, </a:t>
            </a:r>
            <a:r>
              <a:rPr lang="en-US" sz="900" spc="10" dirty="0" smtClean="0">
                <a:latin typeface="Century Gothic" panose="020B0502020202020204" pitchFamily="34" charset="0"/>
                <a:cs typeface="News Gothic MT"/>
              </a:rPr>
              <a:t>facilitating faster project delivery.</a:t>
            </a:r>
            <a:endParaRPr lang="en-US" sz="900" spc="10" dirty="0">
              <a:latin typeface="Century Gothic" panose="020B0502020202020204" pitchFamily="34" charset="0"/>
              <a:cs typeface="News Gothic MT"/>
            </a:endParaRPr>
          </a:p>
        </p:txBody>
      </p:sp>
      <p:sp>
        <p:nvSpPr>
          <p:cNvPr id="43" name="TextBox 42"/>
          <p:cNvSpPr txBox="1"/>
          <p:nvPr/>
        </p:nvSpPr>
        <p:spPr>
          <a:xfrm>
            <a:off x="3189954" y="17600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ROAD REPAIRS ADVANCE IN THE CITY OF OAKLAND</a:t>
            </a:r>
            <a:endParaRPr lang="en-US" sz="1100" b="1" dirty="0">
              <a:solidFill>
                <a:srgbClr val="0069AA"/>
              </a:solidFill>
              <a:latin typeface="Century Gothic" panose="020B0502020202020204" pitchFamily="34" charset="0"/>
              <a:cs typeface="News Gothic MT"/>
            </a:endParaRPr>
          </a:p>
        </p:txBody>
      </p:sp>
      <p:sp>
        <p:nvSpPr>
          <p:cNvPr id="59" name="TextBox 58"/>
          <p:cNvSpPr txBox="1"/>
          <p:nvPr/>
        </p:nvSpPr>
        <p:spPr>
          <a:xfrm>
            <a:off x="3276187" y="2077532"/>
            <a:ext cx="4230021" cy="1051570"/>
          </a:xfrm>
          <a:prstGeom prst="rect">
            <a:avLst/>
          </a:prstGeom>
          <a:noFill/>
          <a:ln>
            <a:noFill/>
          </a:ln>
        </p:spPr>
        <p:txBody>
          <a:bodyPr wrap="square" lIns="0" tIns="0" rIns="0" bIns="0" numCol="1" spcCol="228600" rtlCol="0">
            <a:spAutoFit/>
          </a:bodyPr>
          <a:lstStyle/>
          <a:p>
            <a:pPr>
              <a:lnSpc>
                <a:spcPts val="1700"/>
              </a:lnSpc>
              <a:spcAft>
                <a:spcPts val="400"/>
              </a:spcAft>
              <a:buSzPct val="100000"/>
            </a:pPr>
            <a:r>
              <a:rPr lang="en-US" sz="900" spc="10" dirty="0">
                <a:latin typeface="Century Gothic" panose="020B0502020202020204" pitchFamily="34" charset="0"/>
                <a:cs typeface="News Gothic MT"/>
              </a:rPr>
              <a:t>The City of Oakland is delivering local streets and roads projects proposed in FY2018-19 funded by </a:t>
            </a:r>
            <a:r>
              <a:rPr lang="en-US" sz="900" spc="10" dirty="0" smtClean="0">
                <a:latin typeface="Century Gothic" panose="020B0502020202020204" pitchFamily="34" charset="0"/>
                <a:cs typeface="News Gothic MT"/>
              </a:rPr>
              <a:t>SB </a:t>
            </a:r>
            <a:r>
              <a:rPr lang="en-US" sz="900" spc="10" dirty="0">
                <a:latin typeface="Century Gothic" panose="020B0502020202020204" pitchFamily="34" charset="0"/>
                <a:cs typeface="News Gothic MT"/>
              </a:rPr>
              <a:t>1 for maintenance, rehabilitation and safety.</a:t>
            </a:r>
            <a:endParaRPr lang="en-US" sz="900" b="1" spc="10" dirty="0">
              <a:latin typeface="Century Gothic" panose="020B0502020202020204" pitchFamily="34" charset="0"/>
              <a:cs typeface="News Gothic MT"/>
            </a:endParaRP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The </a:t>
            </a:r>
            <a:r>
              <a:rPr lang="en-US" sz="900" b="1" spc="10" dirty="0">
                <a:latin typeface="Century Gothic" panose="020B0502020202020204" pitchFamily="34" charset="0"/>
                <a:cs typeface="News Gothic MT"/>
              </a:rPr>
              <a:t>Annual Street Resurfacing</a:t>
            </a:r>
            <a:r>
              <a:rPr lang="en-US" sz="900" spc="10" dirty="0">
                <a:latin typeface="Century Gothic" panose="020B0502020202020204" pitchFamily="34" charset="0"/>
                <a:cs typeface="News Gothic MT"/>
              </a:rPr>
              <a:t> project includes new pavement surface treatments and repairs to existing city streets. </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Citywide street and sidewalk repairs, and filling potholes.</a:t>
            </a:r>
          </a:p>
        </p:txBody>
      </p:sp>
      <p:sp>
        <p:nvSpPr>
          <p:cNvPr id="20" name="TextBox 19"/>
          <p:cNvSpPr txBox="1"/>
          <p:nvPr/>
        </p:nvSpPr>
        <p:spPr>
          <a:xfrm>
            <a:off x="293863" y="3839087"/>
            <a:ext cx="2729262" cy="5816977"/>
          </a:xfrm>
          <a:prstGeom prst="rect">
            <a:avLst/>
          </a:prstGeom>
          <a:noFill/>
          <a:ln>
            <a:noFill/>
          </a:ln>
        </p:spPr>
        <p:txBody>
          <a:bodyPr wrap="square" lIns="91440" tIns="0" numCol="1" spcCol="228600" rtlCol="0">
            <a:spAutoFit/>
          </a:bodyPr>
          <a:lstStyle/>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SENATE BILL 1 (SB 1)</a:t>
            </a:r>
            <a:endParaRPr lang="en-US" sz="900" b="1" dirty="0" smtClean="0">
              <a:latin typeface="Century Gothic" panose="020B0502020202020204" pitchFamily="34" charset="0"/>
              <a:cs typeface="News Gothic MT"/>
            </a:endParaRPr>
          </a:p>
          <a:p>
            <a:pPr>
              <a:lnSpc>
                <a:spcPts val="1600"/>
              </a:lnSpc>
              <a:spcAft>
                <a:spcPts val="1200"/>
              </a:spcAft>
              <a:buClr>
                <a:srgbClr val="D07921"/>
              </a:buClr>
              <a:buSzPct val="175000"/>
            </a:pPr>
            <a:r>
              <a:rPr lang="en-US" sz="900" spc="10" dirty="0" smtClean="0">
                <a:latin typeface="Century Gothic" panose="020B0502020202020204" pitchFamily="34" charset="0"/>
                <a:cs typeface="News Gothic MT"/>
              </a:rPr>
              <a:t>In April 2017, Governor Jerry Brown signed into law SB 1, the Road Repair and Accountability Act of 2017. This landmark funding program increased the gas tax, diesel tax and vehicle registration fees to invest approximately $5.4 billion annually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in state and local roads, goods movement, public transit and active transportation programs. </a:t>
            </a:r>
          </a:p>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ANNUAL </a:t>
            </a:r>
            <a:r>
              <a:rPr lang="en-US" sz="900" b="1" dirty="0">
                <a:solidFill>
                  <a:schemeClr val="tx1">
                    <a:lumMod val="65000"/>
                    <a:lumOff val="35000"/>
                  </a:schemeClr>
                </a:solidFill>
                <a:latin typeface="Century Gothic" panose="020B0502020202020204" pitchFamily="34" charset="0"/>
                <a:cs typeface="Century Gothic"/>
              </a:rPr>
              <a:t>STATEWIDE SB 1 FUNDING</a:t>
            </a:r>
            <a:endParaRPr lang="en-US" sz="900" b="1" dirty="0">
              <a:latin typeface="Century Gothic" panose="020B0502020202020204" pitchFamily="34" charset="0"/>
              <a:cs typeface="News Gothic MT"/>
            </a:endParaRP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state highway operations protection program administered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by Caltrans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$400 Million:</a:t>
            </a:r>
            <a:r>
              <a:rPr lang="en-US" sz="900" dirty="0">
                <a:latin typeface="Century Gothic" panose="020B0502020202020204" pitchFamily="34" charset="0"/>
                <a:cs typeface="News Gothic MT"/>
              </a:rPr>
              <a:t> state bridge maintenance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and repairs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local streets and roads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$750 Million:</a:t>
            </a:r>
            <a:r>
              <a:rPr lang="en-US" sz="900" dirty="0">
                <a:latin typeface="Century Gothic" panose="020B0502020202020204" pitchFamily="34" charset="0"/>
                <a:cs typeface="News Gothic MT"/>
              </a:rPr>
              <a:t> mass transit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$300 Million:</a:t>
            </a:r>
            <a:r>
              <a:rPr lang="en-US" sz="900" dirty="0">
                <a:latin typeface="Century Gothic" panose="020B0502020202020204" pitchFamily="34" charset="0"/>
                <a:cs typeface="News Gothic MT"/>
              </a:rPr>
              <a:t> goods movement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freight projects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$250 Million:</a:t>
            </a:r>
            <a:r>
              <a:rPr lang="en-US" sz="900" dirty="0">
                <a:latin typeface="Century Gothic" panose="020B0502020202020204" pitchFamily="34" charset="0"/>
                <a:cs typeface="News Gothic MT"/>
              </a:rPr>
              <a:t> congested corridors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relief management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$200 Million:</a:t>
            </a:r>
            <a:r>
              <a:rPr lang="en-US" sz="900" dirty="0">
                <a:latin typeface="Century Gothic" panose="020B0502020202020204" pitchFamily="34" charset="0"/>
                <a:cs typeface="News Gothic MT"/>
              </a:rPr>
              <a:t> the local partnership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program to match locally generated transportation funds</a:t>
            </a:r>
          </a:p>
          <a:p>
            <a:pPr marL="171450" indent="-171450">
              <a:lnSpc>
                <a:spcPts val="1400"/>
              </a:lnSpc>
              <a:spcAft>
                <a:spcPts val="6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$100 Million: </a:t>
            </a:r>
            <a:r>
              <a:rPr lang="en-US" sz="900" spc="-10" dirty="0">
                <a:latin typeface="Century Gothic" panose="020B0502020202020204" pitchFamily="34" charset="0"/>
                <a:cs typeface="News Gothic MT"/>
              </a:rPr>
              <a:t>Active Transportation Program</a:t>
            </a:r>
          </a:p>
        </p:txBody>
      </p:sp>
      <p:sp>
        <p:nvSpPr>
          <p:cNvPr id="21" name="Rectangle 20"/>
          <p:cNvSpPr/>
          <p:nvPr/>
        </p:nvSpPr>
        <p:spPr>
          <a:xfrm>
            <a:off x="3268444" y="5681319"/>
            <a:ext cx="4281949" cy="393548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3276850" y="5892325"/>
            <a:ext cx="4273544"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PROPOSITION 6 PUTS SB 1 FUNDING AT RISK IN THE COUNTY</a:t>
            </a:r>
            <a:endParaRPr lang="en-US" sz="1100" b="1" dirty="0">
              <a:solidFill>
                <a:srgbClr val="0069AA"/>
              </a:solidFill>
              <a:latin typeface="Century Gothic" panose="020B0502020202020204" pitchFamily="34" charset="0"/>
              <a:cs typeface="News Gothic MT"/>
            </a:endParaRPr>
          </a:p>
        </p:txBody>
      </p:sp>
      <p:sp>
        <p:nvSpPr>
          <p:cNvPr id="23" name="TextBox 22"/>
          <p:cNvSpPr txBox="1"/>
          <p:nvPr/>
        </p:nvSpPr>
        <p:spPr>
          <a:xfrm>
            <a:off x="3362574" y="6284138"/>
            <a:ext cx="4046755" cy="3077766"/>
          </a:xfrm>
          <a:prstGeom prst="rect">
            <a:avLst/>
          </a:prstGeom>
          <a:noFill/>
          <a:ln>
            <a:noFill/>
          </a:ln>
        </p:spPr>
        <p:txBody>
          <a:bodyPr wrap="square" lIns="0" tIns="0" rIns="0" bIns="0" numCol="1" spcCol="228600" rtlCol="0">
            <a:spAutoFit/>
          </a:bodyPr>
          <a:lstStyle/>
          <a:p>
            <a:pPr>
              <a:lnSpc>
                <a:spcPts val="1600"/>
              </a:lnSpc>
              <a:spcAft>
                <a:spcPts val="400"/>
              </a:spcAft>
              <a:buClr>
                <a:srgbClr val="D07921"/>
              </a:buClr>
              <a:buSzPct val="175000"/>
            </a:pPr>
            <a:r>
              <a:rPr lang="en-US" sz="900" spc="10" dirty="0" smtClean="0">
                <a:latin typeface="Century Gothic" panose="020B0502020202020204" pitchFamily="34" charset="0"/>
                <a:cs typeface="News Gothic MT"/>
              </a:rPr>
              <a:t>The measure to repeal SB 1 through a constitutional amendment will be on the November 2018 ballot as Proposition 6. If successful, it will:</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over $40 million per year in road maintenance funds from city and county budgets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all SB 1 funding designated for state highways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more than $30 million per year in transit funds </a:t>
            </a:r>
            <a:r>
              <a:rPr lang="en-US" sz="900" spc="10" dirty="0" smtClean="0">
                <a:latin typeface="Century Gothic" panose="020B0502020202020204" pitchFamily="34" charset="0"/>
                <a:cs typeface="News Gothic MT"/>
              </a:rPr>
              <a:t>in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Alameda County.</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Require </a:t>
            </a:r>
            <a:r>
              <a:rPr lang="en-US" sz="900" spc="10" dirty="0">
                <a:latin typeface="Century Gothic" panose="020B0502020202020204" pitchFamily="34" charset="0"/>
                <a:cs typeface="News Gothic MT"/>
              </a:rPr>
              <a:t>any measure enacting specified taxes or fees on gas or diesel fuel, or on the privilege to operate a vehicle on public highways, to be submitted to the electorate for approval.</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Potentially </a:t>
            </a:r>
            <a:r>
              <a:rPr lang="en-US" sz="900" b="1" spc="10" dirty="0">
                <a:latin typeface="Century Gothic" panose="020B0502020202020204" pitchFamily="34" charset="0"/>
                <a:cs typeface="News Gothic MT"/>
              </a:rPr>
              <a:t>lower future transportation tax </a:t>
            </a:r>
            <a:r>
              <a:rPr lang="en-US" sz="900" b="1" spc="10" dirty="0" smtClean="0">
                <a:latin typeface="Century Gothic" panose="020B0502020202020204" pitchFamily="34" charset="0"/>
                <a:cs typeface="News Gothic MT"/>
              </a:rPr>
              <a:t>revenues</a:t>
            </a:r>
            <a:r>
              <a:rPr lang="en-US" sz="900" spc="10" dirty="0" smtClean="0">
                <a:latin typeface="Century Gothic" panose="020B0502020202020204" pitchFamily="34" charset="0"/>
                <a:cs typeface="News Gothic MT"/>
              </a:rPr>
              <a:t>.</a:t>
            </a:r>
          </a:p>
          <a:p>
            <a:pPr>
              <a:lnSpc>
                <a:spcPts val="1600"/>
              </a:lnSpc>
              <a:spcAft>
                <a:spcPts val="600"/>
              </a:spcAft>
              <a:buClr>
                <a:srgbClr val="0069AA"/>
              </a:buClr>
              <a:buSzPct val="110000"/>
            </a:pPr>
            <a:r>
              <a:rPr lang="en-US" sz="900" b="1" spc="10" dirty="0" smtClean="0">
                <a:latin typeface="Century Gothic" panose="020B0502020202020204" pitchFamily="34" charset="0"/>
                <a:cs typeface="News Gothic MT"/>
              </a:rPr>
              <a:t>Alameda County projects to improve highways, rail, goods movement, roads, bridges, trails and pedestrian safety </a:t>
            </a:r>
            <a:r>
              <a:rPr lang="en-US" sz="900" b="1" spc="10" dirty="0">
                <a:latin typeface="Century Gothic" panose="020B0502020202020204" pitchFamily="34" charset="0"/>
                <a:cs typeface="News Gothic MT"/>
              </a:rPr>
              <a:t>c</a:t>
            </a:r>
            <a:r>
              <a:rPr lang="en-US" sz="900" b="1" spc="10" dirty="0" smtClean="0">
                <a:latin typeface="Century Gothic" panose="020B0502020202020204" pitchFamily="34" charset="0"/>
                <a:cs typeface="News Gothic MT"/>
              </a:rPr>
              <a:t>ould be delayed indefinitely with elimination of SB 1 funding. </a:t>
            </a:r>
            <a:endParaRPr lang="en-US" sz="900" b="1" spc="10" dirty="0">
              <a:latin typeface="Century Gothic" panose="020B0502020202020204" pitchFamily="34" charset="0"/>
              <a:cs typeface="News Gothic MT"/>
            </a:endParaRPr>
          </a:p>
        </p:txBody>
      </p:sp>
      <p:pic>
        <p:nvPicPr>
          <p:cNvPr id="28" name="Picture 27"/>
          <p:cNvPicPr/>
          <p:nvPr/>
        </p:nvPicPr>
        <p:blipFill rotWithShape="1">
          <a:blip r:embed="rId3" cstate="print">
            <a:extLst>
              <a:ext uri="{28A0092B-C50C-407E-A947-70E740481C1C}">
                <a14:useLocalDpi xmlns:a14="http://schemas.microsoft.com/office/drawing/2010/main" val="0"/>
              </a:ext>
            </a:extLst>
          </a:blip>
          <a:srcRect l="15870" t="-1" r="1010" b="1437"/>
          <a:stretch/>
        </p:blipFill>
        <p:spPr>
          <a:xfrm>
            <a:off x="3268444" y="3521510"/>
            <a:ext cx="1936570" cy="1767400"/>
          </a:xfrm>
          <a:prstGeom prst="rect">
            <a:avLst/>
          </a:prstGeom>
          <a:ln w="6350">
            <a:solidFill>
              <a:schemeClr val="bg1">
                <a:lumMod val="85000"/>
              </a:schemeClr>
            </a:solidFill>
          </a:ln>
        </p:spPr>
      </p:pic>
      <p:pic>
        <p:nvPicPr>
          <p:cNvPr id="29" name="Picture 28"/>
          <p:cNvPicPr/>
          <p:nvPr/>
        </p:nvPicPr>
        <p:blipFill rotWithShape="1">
          <a:blip r:embed="rId4" cstate="print">
            <a:extLst>
              <a:ext uri="{28A0092B-C50C-407E-A947-70E740481C1C}">
                <a14:useLocalDpi xmlns:a14="http://schemas.microsoft.com/office/drawing/2010/main" val="0"/>
              </a:ext>
            </a:extLst>
          </a:blip>
          <a:srcRect l="11442"/>
          <a:stretch/>
        </p:blipFill>
        <p:spPr>
          <a:xfrm>
            <a:off x="5353878" y="3525930"/>
            <a:ext cx="2196516" cy="1762980"/>
          </a:xfrm>
          <a:prstGeom prst="rect">
            <a:avLst/>
          </a:prstGeom>
          <a:ln>
            <a:solidFill>
              <a:schemeClr val="bg1">
                <a:lumMod val="85000"/>
              </a:schemeClr>
            </a:solidFill>
          </a:ln>
        </p:spPr>
      </p:pic>
    </p:spTree>
    <p:extLst>
      <p:ext uri="{BB962C8B-B14F-4D97-AF65-F5344CB8AC3E}">
        <p14:creationId xmlns:p14="http://schemas.microsoft.com/office/powerpoint/2010/main" val="268294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06436" y="717914"/>
            <a:ext cx="2743200" cy="880114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91" name="TextBox 90"/>
          <p:cNvSpPr txBox="1"/>
          <p:nvPr/>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2" name="Oval 91"/>
          <p:cNvSpPr/>
          <p:nvPr/>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Oval 94"/>
          <p:cNvSpPr/>
          <p:nvPr/>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307245" y="593373"/>
            <a:ext cx="7164523" cy="18288"/>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45" name="TextBox 44"/>
          <p:cNvSpPr txBox="1"/>
          <p:nvPr/>
        </p:nvSpPr>
        <p:spPr>
          <a:xfrm>
            <a:off x="208186" y="339451"/>
            <a:ext cx="7449914" cy="253916"/>
          </a:xfrm>
          <a:prstGeom prst="rect">
            <a:avLst/>
          </a:prstGeom>
          <a:noFill/>
        </p:spPr>
        <p:txBody>
          <a:bodyPr wrap="square" rtlCol="0">
            <a:spAutoFit/>
          </a:bodyPr>
          <a:lstStyle/>
          <a:p>
            <a:r>
              <a:rPr lang="en-US" sz="1050" spc="-30" dirty="0" smtClean="0">
                <a:solidFill>
                  <a:schemeClr val="tx1">
                    <a:lumMod val="65000"/>
                    <a:lumOff val="35000"/>
                  </a:schemeClr>
                </a:solidFill>
                <a:latin typeface="Century Gothic" panose="020B0502020202020204" pitchFamily="34" charset="0"/>
                <a:cs typeface="Verdana"/>
              </a:rPr>
              <a:t>TRANSPORTATION SOLUTIONS IN THE CITY OF OAKLAND</a:t>
            </a:r>
            <a:endParaRPr lang="en-US" sz="1050" spc="-30" dirty="0">
              <a:solidFill>
                <a:schemeClr val="tx1">
                  <a:lumMod val="65000"/>
                  <a:lumOff val="35000"/>
                </a:schemeClr>
              </a:solidFill>
              <a:latin typeface="Century Gothic" panose="020B0502020202020204" pitchFamily="34" charset="0"/>
              <a:cs typeface="Verdana"/>
            </a:endParaRPr>
          </a:p>
        </p:txBody>
      </p:sp>
      <p:cxnSp>
        <p:nvCxnSpPr>
          <p:cNvPr id="10" name="Straight Connector 9"/>
          <p:cNvCxnSpPr/>
          <p:nvPr/>
        </p:nvCxnSpPr>
        <p:spPr>
          <a:xfrm>
            <a:off x="-3954357" y="-55973"/>
            <a:ext cx="0" cy="1014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0933778" y="41096"/>
            <a:ext cx="0" cy="10143184"/>
          </a:xfrm>
          <a:prstGeom prst="line">
            <a:avLst/>
          </a:prstGeom>
        </p:spPr>
        <p:style>
          <a:lnRef idx="2">
            <a:schemeClr val="accent1"/>
          </a:lnRef>
          <a:fillRef idx="0">
            <a:schemeClr val="accent1"/>
          </a:fillRef>
          <a:effectRef idx="1">
            <a:schemeClr val="accent1"/>
          </a:effectRef>
          <a:fontRef idx="minor">
            <a:schemeClr val="tx1"/>
          </a:fontRef>
        </p:style>
      </p:cxnSp>
      <p:grpSp>
        <p:nvGrpSpPr>
          <p:cNvPr id="52" name="Group 51"/>
          <p:cNvGrpSpPr/>
          <p:nvPr/>
        </p:nvGrpSpPr>
        <p:grpSpPr>
          <a:xfrm>
            <a:off x="318622" y="660294"/>
            <a:ext cx="7187077" cy="9311737"/>
            <a:chOff x="318622" y="660294"/>
            <a:chExt cx="7187077" cy="9311737"/>
          </a:xfrm>
        </p:grpSpPr>
        <p:sp>
          <p:nvSpPr>
            <p:cNvPr id="53" name="TextBox 52"/>
            <p:cNvSpPr txBox="1"/>
            <p:nvPr/>
          </p:nvSpPr>
          <p:spPr>
            <a:xfrm>
              <a:off x="318622" y="723345"/>
              <a:ext cx="2729262" cy="9248686"/>
            </a:xfrm>
            <a:prstGeom prst="rect">
              <a:avLst/>
            </a:prstGeom>
            <a:noFill/>
            <a:ln>
              <a:noFill/>
            </a:ln>
          </p:spPr>
          <p:txBody>
            <a:bodyPr wrap="square" lIns="91440" rIns="91440" numCol="1" spcCol="228600" rtlCol="0">
              <a:spAutoFit/>
            </a:bodyPr>
            <a:lstStyle/>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SB1 ACCOUNTABILITY </a:t>
              </a:r>
              <a:r>
                <a:rPr lang="en-US" sz="900" b="1" dirty="0">
                  <a:solidFill>
                    <a:schemeClr val="tx1">
                      <a:lumMod val="65000"/>
                      <a:lumOff val="35000"/>
                    </a:schemeClr>
                  </a:solidFill>
                  <a:latin typeface="Century Gothic" panose="020B0502020202020204" pitchFamily="34" charset="0"/>
                  <a:cs typeface="Century Gothic"/>
                </a:rPr>
                <a:t>AND TRANSPARENCY</a:t>
              </a:r>
              <a:endParaRPr lang="en-US" sz="900" b="1" dirty="0">
                <a:latin typeface="Century Gothic" panose="020B0502020202020204" pitchFamily="34" charset="0"/>
                <a:cs typeface="News Gothic MT"/>
              </a:endParaRPr>
            </a:p>
            <a:p>
              <a:pPr>
                <a:lnSpc>
                  <a:spcPts val="1460"/>
                </a:lnSpc>
                <a:spcAft>
                  <a:spcPts val="800"/>
                </a:spcAft>
                <a:buClr>
                  <a:srgbClr val="D07921"/>
                </a:buClr>
                <a:buSzPct val="175000"/>
              </a:pPr>
              <a:r>
                <a:rPr lang="en-US" sz="900" spc="-10" dirty="0">
                  <a:latin typeface="Century Gothic" panose="020B0502020202020204" pitchFamily="34" charset="0"/>
                  <a:cs typeface="News Gothic MT"/>
                </a:rPr>
                <a:t>Strict accountability and transparency along with performance measures ensures safe and efficient delivery.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SB </a:t>
              </a:r>
              <a:r>
                <a:rPr lang="en-US" sz="900" b="1" spc="10" dirty="0">
                  <a:latin typeface="Century Gothic" panose="020B0502020202020204" pitchFamily="34" charset="0"/>
                  <a:cs typeface="News Gothic MT"/>
                </a:rPr>
                <a:t>1</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Cities and counties must adopt and submit to the state a planned list of projects and year-end reporting that accounts for every </a:t>
              </a:r>
              <a:r>
                <a:rPr lang="en-US" sz="900" dirty="0">
                  <a:latin typeface="Century Gothic" panose="020B0502020202020204" pitchFamily="34" charset="0"/>
                  <a:cs typeface="News Gothic MT"/>
                </a:rPr>
                <a:t>dollar of SB 1 revenue received.</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SB 1 establishes an independent Inspector General appointed by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the Governor to oversee programs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to ensure all funds are spent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as promised and reports annually.</a:t>
              </a:r>
              <a:endParaRPr lang="en-US" sz="900" dirty="0">
                <a:latin typeface="Century Gothic" panose="020B0502020202020204" pitchFamily="34" charset="0"/>
                <a:cs typeface="News Gothic MT"/>
              </a:endParaRPr>
            </a:p>
            <a:p>
              <a:pPr>
                <a:lnSpc>
                  <a:spcPts val="1400"/>
                </a:lnSpc>
                <a:spcAft>
                  <a:spcPts val="400"/>
                </a:spcAft>
                <a:buClr>
                  <a:srgbClr val="D07921"/>
                </a:buClr>
                <a:buSzPct val="175000"/>
              </a:pPr>
              <a:r>
                <a:rPr lang="en-US" sz="900" b="1" dirty="0">
                  <a:solidFill>
                    <a:schemeClr val="tx1">
                      <a:lumMod val="65000"/>
                      <a:lumOff val="35000"/>
                    </a:schemeClr>
                  </a:solidFill>
                  <a:latin typeface="Century Gothic" panose="020B0502020202020204" pitchFamily="34" charset="0"/>
                  <a:cs typeface="Century Gothic"/>
                </a:rPr>
                <a:t>PROTECTION OF FUNDS</a:t>
              </a:r>
              <a:endParaRPr lang="en-US" sz="900" b="1" dirty="0">
                <a:latin typeface="Century Gothic" panose="020B0502020202020204" pitchFamily="34" charset="0"/>
                <a:cs typeface="News Gothic MT"/>
              </a:endParaRPr>
            </a:p>
            <a:p>
              <a:pPr>
                <a:lnSpc>
                  <a:spcPts val="1400"/>
                </a:lnSpc>
                <a:spcAft>
                  <a:spcPts val="800"/>
                </a:spcAft>
                <a:buClr>
                  <a:srgbClr val="0069AA"/>
                </a:buClr>
                <a:buSzPct val="120000"/>
              </a:pPr>
              <a:r>
                <a:rPr lang="en-US" sz="900" spc="-10" dirty="0" smtClean="0">
                  <a:latin typeface="Century Gothic" panose="020B0502020202020204" pitchFamily="34" charset="0"/>
                  <a:cs typeface="News Gothic MT"/>
                </a:rPr>
                <a:t>The State and counties have long relied on “user fees,” fuel taxes and vehicle charges, to maintain transportation infrastructure. Diversion of those funds created a backlog of road and bridge repairs. </a:t>
              </a:r>
              <a:r>
                <a:rPr lang="en-US" sz="900" b="1" spc="-10" dirty="0" smtClean="0">
                  <a:latin typeface="Century Gothic" panose="020B0502020202020204" pitchFamily="34" charset="0"/>
                  <a:cs typeface="News Gothic MT"/>
                </a:rPr>
                <a:t>Proposition 69</a:t>
              </a:r>
              <a:r>
                <a:rPr lang="en-US" sz="900" spc="-10" dirty="0" smtClean="0">
                  <a:latin typeface="Century Gothic" panose="020B0502020202020204" pitchFamily="34" charset="0"/>
                  <a:cs typeface="News Gothic MT"/>
                </a:rPr>
                <a:t>, approved by voters in June 2018, created a “lockbox” to ensure that all SB 1 funding is dedicated for transportation-related purposes only.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69</a:t>
              </a:r>
              <a:endParaRPr lang="en-US" sz="900" spc="10" dirty="0" smtClean="0">
                <a:latin typeface="Century Gothic" panose="020B0502020202020204" pitchFamily="34" charset="0"/>
                <a:cs typeface="News Gothic MT"/>
              </a:endParaRP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Prohibits the diversion of funds</a:t>
              </a:r>
              <a:r>
                <a:rPr lang="en-US" sz="900" spc="10" dirty="0" smtClean="0">
                  <a:latin typeface="Century Gothic" panose="020B0502020202020204" pitchFamily="34" charset="0"/>
                  <a:cs typeface="News Gothic MT"/>
                </a:rPr>
                <a:t>.</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Prohibits revenue from new vehicle license fees form being used to repay general obligation bond debt.</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Exempts new revenues from state and local spending limits.</a:t>
              </a:r>
            </a:p>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FUNDING AT RISK</a:t>
              </a:r>
              <a:endParaRPr lang="en-US" sz="900" spc="10" dirty="0" smtClean="0">
                <a:latin typeface="Century Gothic" panose="020B0502020202020204" pitchFamily="34" charset="0"/>
                <a:cs typeface="News Gothic MT"/>
              </a:endParaRPr>
            </a:p>
            <a:p>
              <a:pPr indent="-228600">
                <a:lnSpc>
                  <a:spcPts val="13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 SB 1 Repeal Effort</a:t>
              </a:r>
              <a:endParaRPr lang="en-US" sz="900" b="1" spc="10" dirty="0">
                <a:latin typeface="Century Gothic" panose="020B0502020202020204" pitchFamily="34" charset="0"/>
                <a:cs typeface="News Gothic MT"/>
              </a:endParaRPr>
            </a:p>
            <a:p>
              <a:pPr marL="228600" lvl="1">
                <a:lnSpc>
                  <a:spcPts val="1300"/>
                </a:lnSpc>
                <a:buClr>
                  <a:srgbClr val="0069AA"/>
                </a:buClr>
                <a:buSzPct val="120000"/>
              </a:pPr>
              <a:r>
                <a:rPr lang="en-US" sz="900" spc="-10" dirty="0" smtClean="0">
                  <a:latin typeface="Century Gothic" panose="020B0502020202020204" pitchFamily="34" charset="0"/>
                  <a:cs typeface="News Gothic MT"/>
                </a:rPr>
                <a:t>If approved </a:t>
              </a:r>
              <a:r>
                <a:rPr lang="en-US" sz="900" spc="-10" dirty="0">
                  <a:latin typeface="Century Gothic" panose="020B0502020202020204" pitchFamily="34" charset="0"/>
                  <a:cs typeface="News Gothic MT"/>
                </a:rPr>
                <a:t>on the November 2018 ballot, </a:t>
              </a:r>
              <a:r>
                <a:rPr lang="en-US" sz="900" spc="-10" dirty="0" smtClean="0">
                  <a:latin typeface="Century Gothic" panose="020B0502020202020204" pitchFamily="34" charset="0"/>
                  <a:cs typeface="News Gothic MT"/>
                </a:rPr>
                <a:t>it </a:t>
              </a:r>
              <a:r>
                <a:rPr lang="en-US" sz="900" spc="-10" dirty="0">
                  <a:latin typeface="Century Gothic" panose="020B0502020202020204" pitchFamily="34" charset="0"/>
                  <a:cs typeface="News Gothic MT"/>
                </a:rPr>
                <a:t>would:</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Eliminate all SB 1 funding sources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reduce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funding statewide.</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Require </a:t>
              </a:r>
              <a:r>
                <a:rPr lang="en-US" sz="900" spc="10" dirty="0" smtClean="0">
                  <a:latin typeface="Century Gothic" panose="020B0502020202020204" pitchFamily="34" charset="0"/>
                  <a:cs typeface="News Gothic MT"/>
                </a:rPr>
                <a:t>any </a:t>
              </a:r>
              <a:r>
                <a:rPr lang="en-US" sz="900" spc="10" dirty="0">
                  <a:latin typeface="Century Gothic" panose="020B0502020202020204" pitchFamily="34" charset="0"/>
                  <a:cs typeface="News Gothic MT"/>
                </a:rPr>
                <a:t>measure enacting specified taxes </a:t>
              </a:r>
              <a:r>
                <a:rPr lang="en-US" sz="900" spc="10" dirty="0" smtClean="0">
                  <a:latin typeface="Century Gothic" panose="020B0502020202020204" pitchFamily="34" charset="0"/>
                  <a:cs typeface="News Gothic MT"/>
                </a:rPr>
                <a:t>or </a:t>
              </a:r>
              <a:r>
                <a:rPr lang="en-US" sz="900" spc="10" dirty="0">
                  <a:latin typeface="Century Gothic" panose="020B0502020202020204" pitchFamily="34" charset="0"/>
                  <a:cs typeface="News Gothic MT"/>
                </a:rPr>
                <a:t>fees on gas or diesel fuel, or on </a:t>
              </a: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privilege to operate a vehicle on public highways, </a:t>
              </a:r>
              <a:r>
                <a:rPr lang="en-US" sz="900" spc="10" dirty="0" smtClean="0">
                  <a:latin typeface="Century Gothic" panose="020B0502020202020204" pitchFamily="34" charset="0"/>
                  <a:cs typeface="News Gothic MT"/>
                </a:rPr>
                <a:t>to be submitted to the </a:t>
              </a:r>
              <a:r>
                <a:rPr lang="en-US" sz="900" spc="10" dirty="0">
                  <a:latin typeface="Century Gothic" panose="020B0502020202020204" pitchFamily="34" charset="0"/>
                  <a:cs typeface="News Gothic MT"/>
                </a:rPr>
                <a:t>electorate </a:t>
              </a:r>
              <a:r>
                <a:rPr lang="en-US" sz="900" spc="10" dirty="0" smtClean="0">
                  <a:latin typeface="Century Gothic" panose="020B0502020202020204" pitchFamily="34" charset="0"/>
                  <a:cs typeface="News Gothic MT"/>
                </a:rPr>
                <a:t>for </a:t>
              </a:r>
              <a:r>
                <a:rPr lang="en-US" sz="900" spc="10" dirty="0">
                  <a:latin typeface="Century Gothic" panose="020B0502020202020204" pitchFamily="34" charset="0"/>
                  <a:cs typeface="News Gothic MT"/>
                </a:rPr>
                <a:t>approval.</a:t>
              </a:r>
            </a:p>
            <a:p>
              <a:pPr marL="400050" lvl="1" indent="-171450">
                <a:lnSpc>
                  <a:spcPts val="1300"/>
                </a:lnSpc>
                <a:spcAft>
                  <a:spcPts val="6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Potentially lower future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tax revenues.</a:t>
              </a:r>
            </a:p>
          </p:txBody>
        </p:sp>
        <p:sp>
          <p:nvSpPr>
            <p:cNvPr id="54" name="TextBox 53"/>
            <p:cNvSpPr txBox="1"/>
            <p:nvPr/>
          </p:nvSpPr>
          <p:spPr>
            <a:xfrm>
              <a:off x="3292957" y="660294"/>
              <a:ext cx="4188070" cy="369332"/>
            </a:xfrm>
            <a:prstGeom prst="rect">
              <a:avLst/>
            </a:prstGeom>
            <a:noFill/>
            <a:ln>
              <a:noFill/>
            </a:ln>
          </p:spPr>
          <p:txBody>
            <a:bodyPr wrap="square" rtlCol="0">
              <a:spAutoFit/>
            </a:bodyPr>
            <a:lstStyle/>
            <a:p>
              <a:pPr algn="ctr"/>
              <a:r>
                <a:rPr lang="en-US" b="1" dirty="0" smtClean="0">
                  <a:solidFill>
                    <a:srgbClr val="0069AA"/>
                  </a:solidFill>
                  <a:latin typeface="Century Gothic" panose="020B0502020202020204" pitchFamily="34" charset="0"/>
                  <a:cs typeface="News Gothic MT"/>
                </a:rPr>
                <a:t>Transportation Projects At Risk</a:t>
              </a:r>
              <a:endParaRPr lang="en-US" b="1" dirty="0">
                <a:solidFill>
                  <a:srgbClr val="0069AA"/>
                </a:solidFill>
                <a:latin typeface="Century Gothic" panose="020B0502020202020204" pitchFamily="34" charset="0"/>
                <a:cs typeface="News Gothic MT"/>
              </a:endParaRPr>
            </a:p>
          </p:txBody>
        </p:sp>
        <p:grpSp>
          <p:nvGrpSpPr>
            <p:cNvPr id="55" name="Group 54"/>
            <p:cNvGrpSpPr/>
            <p:nvPr/>
          </p:nvGrpSpPr>
          <p:grpSpPr>
            <a:xfrm>
              <a:off x="3274423" y="7493544"/>
              <a:ext cx="4210368" cy="2020878"/>
              <a:chOff x="3274423" y="7493544"/>
              <a:chExt cx="4210368" cy="2020878"/>
            </a:xfrm>
          </p:grpSpPr>
          <p:sp>
            <p:nvSpPr>
              <p:cNvPr id="72" name="Rectangle 71"/>
              <p:cNvSpPr/>
              <p:nvPr/>
            </p:nvSpPr>
            <p:spPr>
              <a:xfrm>
                <a:off x="3278551" y="7493545"/>
                <a:ext cx="4206240" cy="2020877"/>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TextBox 72"/>
              <p:cNvSpPr txBox="1"/>
              <p:nvPr/>
            </p:nvSpPr>
            <p:spPr>
              <a:xfrm>
                <a:off x="4849219" y="8385491"/>
                <a:ext cx="2621644" cy="1064394"/>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Delivery of </a:t>
                </a:r>
                <a:r>
                  <a:rPr lang="en-US" sz="775" spc="-20" dirty="0">
                    <a:latin typeface="Century Gothic" panose="020B0502020202020204" pitchFamily="34" charset="0"/>
                    <a:cs typeface="News Gothic MT"/>
                  </a:rPr>
                  <a:t>roadway and rail safety improvements at the </a:t>
                </a:r>
                <a:r>
                  <a:rPr lang="en-US" sz="775" spc="-20" dirty="0" smtClean="0">
                    <a:latin typeface="Century Gothic" panose="020B0502020202020204" pitchFamily="34" charset="0"/>
                    <a:cs typeface="News Gothic MT"/>
                  </a:rPr>
                  <a:t>Port </a:t>
                </a:r>
                <a:r>
                  <a:rPr lang="en-US" sz="775" spc="-20" dirty="0">
                    <a:latin typeface="Century Gothic" panose="020B0502020202020204" pitchFamily="34" charset="0"/>
                    <a:cs typeface="News Gothic MT"/>
                  </a:rPr>
                  <a:t>of Oakland</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smart technology to deliver goods more safely and efficiently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railroad crossing safety improvements in </a:t>
                </a:r>
                <a:r>
                  <a:rPr lang="en-US" sz="775" spc="-20" dirty="0" smtClean="0">
                    <a:latin typeface="Century Gothic" panose="020B0502020202020204" pitchFamily="34" charset="0"/>
                    <a:cs typeface="News Gothic MT"/>
                  </a:rPr>
                  <a:t>cities throughout </a:t>
                </a:r>
                <a:r>
                  <a:rPr lang="en-US" sz="775" spc="-20" dirty="0">
                    <a:latin typeface="Century Gothic" panose="020B0502020202020204" pitchFamily="34" charset="0"/>
                    <a:cs typeface="News Gothic MT"/>
                  </a:rPr>
                  <a:t>Alameda County </a:t>
                </a:r>
              </a:p>
              <a:p>
                <a:pPr marL="114300">
                  <a:lnSpc>
                    <a:spcPts val="1100"/>
                  </a:lnSpc>
                  <a:spcAft>
                    <a:spcPts val="200"/>
                  </a:spcAft>
                  <a:buClr>
                    <a:srgbClr val="0069AA"/>
                  </a:buClr>
                  <a:buSzPct val="115000"/>
                </a:pPr>
                <a:endParaRPr lang="en-US" sz="775" spc="-20" dirty="0">
                  <a:latin typeface="Century Gothic" panose="020B0502020202020204" pitchFamily="34" charset="0"/>
                  <a:cs typeface="News Gothic MT"/>
                </a:endParaRPr>
              </a:p>
            </p:txBody>
          </p:sp>
          <p:pic>
            <p:nvPicPr>
              <p:cNvPr id="74" name="Picture 73"/>
              <p:cNvPicPr>
                <a:picLocks noChangeAspect="1"/>
              </p:cNvPicPr>
              <p:nvPr/>
            </p:nvPicPr>
            <p:blipFill rotWithShape="1">
              <a:blip r:embed="rId3">
                <a:extLst>
                  <a:ext uri="{28A0092B-C50C-407E-A947-70E740481C1C}">
                    <a14:useLocalDpi xmlns:a14="http://schemas.microsoft.com/office/drawing/2010/main" val="0"/>
                  </a:ext>
                </a:extLst>
              </a:blip>
              <a:srcRect l="15576" t="3550" r="37712" b="6028"/>
              <a:stretch/>
            </p:blipFill>
            <p:spPr>
              <a:xfrm>
                <a:off x="3274423" y="7502742"/>
                <a:ext cx="1558834" cy="2011680"/>
              </a:xfrm>
              <a:prstGeom prst="rect">
                <a:avLst/>
              </a:prstGeom>
              <a:ln w="6350">
                <a:solidFill>
                  <a:schemeClr val="bg1">
                    <a:lumMod val="85000"/>
                  </a:schemeClr>
                </a:solidFill>
              </a:ln>
            </p:spPr>
          </p:pic>
          <p:sp>
            <p:nvSpPr>
              <p:cNvPr id="75" name="Rectangle 74"/>
              <p:cNvSpPr/>
              <p:nvPr/>
            </p:nvSpPr>
            <p:spPr>
              <a:xfrm>
                <a:off x="4833257" y="7493544"/>
                <a:ext cx="2637880" cy="819968"/>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spc="-50" dirty="0" smtClean="0">
                    <a:solidFill>
                      <a:srgbClr val="007EB9"/>
                    </a:solidFill>
                  </a:rPr>
                  <a:t>The County’s </a:t>
                </a:r>
                <a:r>
                  <a:rPr lang="en-US" sz="900" b="1" u="sng" spc="-50" dirty="0" smtClean="0">
                    <a:solidFill>
                      <a:srgbClr val="007EB9"/>
                    </a:solidFill>
                  </a:rPr>
                  <a:t>GOODS MOVEMENT AND ECONOMIC ACTIVITY will be at risk</a:t>
                </a:r>
                <a:r>
                  <a:rPr lang="en-US" sz="900" b="1" spc="-50" dirty="0" smtClean="0">
                    <a:solidFill>
                      <a:srgbClr val="007EB9"/>
                    </a:solidFill>
                  </a:rPr>
                  <a:t> at some of the world’s most strategic trade locations –  the Port of Oakland, Oakland International Airport and highways of national freight significance. The County would lose funding </a:t>
                </a:r>
                <a:r>
                  <a:rPr lang="en-US" sz="900" b="1" dirty="0" smtClean="0">
                    <a:solidFill>
                      <a:srgbClr val="007EB9"/>
                    </a:solidFill>
                  </a:rPr>
                  <a:t>for</a:t>
                </a:r>
                <a:r>
                  <a:rPr lang="en-US" sz="900" b="1" spc="-50" dirty="0" smtClean="0">
                    <a:solidFill>
                      <a:srgbClr val="007EB9"/>
                    </a:solidFill>
                  </a:rPr>
                  <a:t>:</a:t>
                </a:r>
                <a:endParaRPr lang="en-US" sz="900" b="1" spc="-50" dirty="0">
                  <a:solidFill>
                    <a:srgbClr val="007EB9"/>
                  </a:solidFill>
                </a:endParaRPr>
              </a:p>
            </p:txBody>
          </p:sp>
        </p:grpSp>
        <p:sp>
          <p:nvSpPr>
            <p:cNvPr id="56" name="TextBox 55"/>
            <p:cNvSpPr txBox="1"/>
            <p:nvPr/>
          </p:nvSpPr>
          <p:spPr>
            <a:xfrm>
              <a:off x="3275678" y="1006745"/>
              <a:ext cx="4230021" cy="1641475"/>
            </a:xfrm>
            <a:prstGeom prst="rect">
              <a:avLst/>
            </a:prstGeom>
            <a:noFill/>
            <a:ln>
              <a:noFill/>
            </a:ln>
          </p:spPr>
          <p:txBody>
            <a:bodyPr wrap="square" lIns="0" tIns="0" rIns="0" bIns="0" numCol="1" spcCol="228600" rtlCol="0">
              <a:spAutoFit/>
            </a:bodyPr>
            <a:lstStyle/>
            <a:p>
              <a:pPr>
                <a:lnSpc>
                  <a:spcPts val="1600"/>
                </a:lnSpc>
                <a:buClr>
                  <a:srgbClr val="D07921"/>
                </a:buClr>
                <a:buSzPct val="175000"/>
              </a:pPr>
              <a:r>
                <a:rPr lang="en-US" sz="900" dirty="0" smtClean="0">
                  <a:latin typeface="Century Gothic" panose="020B0502020202020204" pitchFamily="34" charset="0"/>
                  <a:cs typeface="News Gothic MT"/>
                </a:rPr>
                <a:t>SB 1 is a new revenue stream to support projects currently funded by Measure BB – a measure approved overwhelmingly by Alameda County voters anticipated to </a:t>
              </a:r>
              <a:r>
                <a:rPr lang="en-US" sz="900" spc="-20" dirty="0" smtClean="0">
                  <a:latin typeface="Century Gothic" panose="020B0502020202020204" pitchFamily="34" charset="0"/>
                  <a:cs typeface="News Gothic MT"/>
                </a:rPr>
                <a:t>generate </a:t>
              </a:r>
              <a:r>
                <a:rPr lang="en-US" sz="900" spc="-20" dirty="0">
                  <a:latin typeface="Century Gothic" panose="020B0502020202020204" pitchFamily="34" charset="0"/>
                  <a:cs typeface="News Gothic MT"/>
                </a:rPr>
                <a:t>over $8 billion for </a:t>
              </a:r>
              <a:r>
                <a:rPr lang="en-US" sz="900" spc="-20" dirty="0" smtClean="0">
                  <a:latin typeface="Century Gothic" panose="020B0502020202020204" pitchFamily="34" charset="0"/>
                  <a:cs typeface="News Gothic MT"/>
                </a:rPr>
                <a:t>essential </a:t>
              </a:r>
              <a:r>
                <a:rPr lang="en-US" sz="900" spc="-20" dirty="0">
                  <a:latin typeface="Century Gothic" panose="020B0502020202020204" pitchFamily="34" charset="0"/>
                  <a:cs typeface="News Gothic MT"/>
                </a:rPr>
                <a:t>transportation improvements in every city and throughout </a:t>
              </a:r>
              <a:r>
                <a:rPr lang="en-US" sz="900" spc="-20" dirty="0" smtClean="0">
                  <a:latin typeface="Century Gothic" panose="020B0502020202020204" pitchFamily="34" charset="0"/>
                  <a:cs typeface="News Gothic MT"/>
                </a:rPr>
                <a:t>the County, serving </a:t>
              </a:r>
              <a:r>
                <a:rPr lang="en-US" sz="900" spc="-20" dirty="0">
                  <a:latin typeface="Century Gothic" panose="020B0502020202020204" pitchFamily="34" charset="0"/>
                  <a:cs typeface="News Gothic MT"/>
                </a:rPr>
                <a:t>as a down payment to attract regional, state and federal funds to deliver projects, supporting local jobs and the economy. </a:t>
              </a:r>
              <a:r>
                <a:rPr lang="en-US" sz="900" b="1" spc="-20" dirty="0" smtClean="0">
                  <a:latin typeface="Century Gothic" panose="020B0502020202020204" pitchFamily="34" charset="0"/>
                  <a:cs typeface="News Gothic MT"/>
                </a:rPr>
                <a:t>Together, M</a:t>
              </a:r>
              <a:r>
                <a:rPr lang="en-US" sz="900" b="1" dirty="0" smtClean="0">
                  <a:latin typeface="Century Gothic" panose="020B0502020202020204" pitchFamily="34" charset="0"/>
                  <a:cs typeface="News Gothic MT"/>
                </a:rPr>
                <a:t>easure BB and SB 1 can deliver projects faster. However, </a:t>
              </a:r>
              <a:r>
                <a:rPr lang="en-US" sz="900" b="1" u="sng" dirty="0" smtClean="0">
                  <a:latin typeface="Century Gothic" panose="020B0502020202020204" pitchFamily="34" charset="0"/>
                  <a:cs typeface="News Gothic MT"/>
                </a:rPr>
                <a:t>if Proposition 6 on the November </a:t>
              </a:r>
            </a:p>
            <a:p>
              <a:pPr>
                <a:lnSpc>
                  <a:spcPts val="1600"/>
                </a:lnSpc>
                <a:spcAft>
                  <a:spcPts val="1200"/>
                </a:spcAft>
                <a:buClr>
                  <a:srgbClr val="D07921"/>
                </a:buClr>
                <a:buSzPct val="175000"/>
              </a:pPr>
              <a:r>
                <a:rPr lang="en-US" sz="900" b="1" u="sng" dirty="0" smtClean="0">
                  <a:latin typeface="Century Gothic" panose="020B0502020202020204" pitchFamily="34" charset="0"/>
                  <a:cs typeface="News Gothic MT"/>
                </a:rPr>
                <a:t>ballot passes</a:t>
              </a:r>
              <a:r>
                <a:rPr lang="en-US" sz="900" b="1" dirty="0" smtClean="0">
                  <a:latin typeface="Century Gothic" panose="020B0502020202020204" pitchFamily="34" charset="0"/>
                  <a:cs typeface="News Gothic MT"/>
                </a:rPr>
                <a:t> … </a:t>
              </a:r>
              <a:endParaRPr lang="en-US" sz="900" b="1" dirty="0">
                <a:latin typeface="Century Gothic" panose="020B0502020202020204" pitchFamily="34" charset="0"/>
                <a:cs typeface="News Gothic MT"/>
              </a:endParaRPr>
            </a:p>
          </p:txBody>
        </p:sp>
        <p:grpSp>
          <p:nvGrpSpPr>
            <p:cNvPr id="57" name="Group 56"/>
            <p:cNvGrpSpPr/>
            <p:nvPr/>
          </p:nvGrpSpPr>
          <p:grpSpPr>
            <a:xfrm>
              <a:off x="3278551" y="2725011"/>
              <a:ext cx="4206241" cy="1543343"/>
              <a:chOff x="3278551" y="2592447"/>
              <a:chExt cx="4206241" cy="1543343"/>
            </a:xfrm>
          </p:grpSpPr>
          <p:sp>
            <p:nvSpPr>
              <p:cNvPr id="68" name="Rectangle 67"/>
              <p:cNvSpPr/>
              <p:nvPr/>
            </p:nvSpPr>
            <p:spPr>
              <a:xfrm>
                <a:off x="3278551" y="2592447"/>
                <a:ext cx="4206240" cy="1542435"/>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TextBox 68"/>
              <p:cNvSpPr txBox="1"/>
              <p:nvPr/>
            </p:nvSpPr>
            <p:spPr>
              <a:xfrm>
                <a:off x="3290523" y="3254550"/>
                <a:ext cx="2661125" cy="807913"/>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Improve </a:t>
                </a:r>
                <a:r>
                  <a:rPr lang="en-US" sz="775" spc="-20" dirty="0">
                    <a:latin typeface="Century Gothic" panose="020B0502020202020204" pitchFamily="34" charset="0"/>
                    <a:cs typeface="News Gothic MT"/>
                  </a:rPr>
                  <a:t>highway safety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and repave highways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bridges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Reduce collisions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traveler information</a:t>
                </a:r>
              </a:p>
            </p:txBody>
          </p:sp>
          <p:pic>
            <p:nvPicPr>
              <p:cNvPr id="70" name="Picture 69"/>
              <p:cNvPicPr>
                <a:picLocks noChangeAspect="1"/>
              </p:cNvPicPr>
              <p:nvPr/>
            </p:nvPicPr>
            <p:blipFill rotWithShape="1">
              <a:blip r:embed="rId4">
                <a:extLst>
                  <a:ext uri="{28A0092B-C50C-407E-A947-70E740481C1C}">
                    <a14:useLocalDpi xmlns:a14="http://schemas.microsoft.com/office/drawing/2010/main" val="0"/>
                  </a:ext>
                </a:extLst>
              </a:blip>
              <a:srcRect l="16831" t="997" r="20740" b="16954"/>
              <a:stretch/>
            </p:blipFill>
            <p:spPr>
              <a:xfrm>
                <a:off x="5721531" y="2592447"/>
                <a:ext cx="1763261" cy="1543343"/>
              </a:xfrm>
              <a:prstGeom prst="rect">
                <a:avLst/>
              </a:prstGeom>
              <a:ln w="6350">
                <a:solidFill>
                  <a:schemeClr val="bg1">
                    <a:lumMod val="85000"/>
                  </a:schemeClr>
                </a:solidFill>
              </a:ln>
            </p:spPr>
          </p:pic>
          <p:sp>
            <p:nvSpPr>
              <p:cNvPr id="71" name="Rectangle 70"/>
              <p:cNvSpPr/>
              <p:nvPr/>
            </p:nvSpPr>
            <p:spPr>
              <a:xfrm>
                <a:off x="3280412" y="2592447"/>
                <a:ext cx="2430445" cy="584090"/>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HIGHWAY AND BRIDGE SAFETY will be at risk </a:t>
                </a:r>
                <a:r>
                  <a:rPr lang="en-US" sz="900" b="1" dirty="0" smtClean="0">
                    <a:solidFill>
                      <a:srgbClr val="007EB9"/>
                    </a:solidFill>
                  </a:rPr>
                  <a:t>with the County loosing funding for projects on every highway to:</a:t>
                </a:r>
                <a:endParaRPr lang="en-US" sz="900" b="1" dirty="0">
                  <a:solidFill>
                    <a:srgbClr val="007EB9"/>
                  </a:solidFill>
                </a:endParaRPr>
              </a:p>
            </p:txBody>
          </p:sp>
        </p:grpSp>
        <p:grpSp>
          <p:nvGrpSpPr>
            <p:cNvPr id="58" name="Group 57"/>
            <p:cNvGrpSpPr/>
            <p:nvPr/>
          </p:nvGrpSpPr>
          <p:grpSpPr>
            <a:xfrm>
              <a:off x="3275678" y="4425598"/>
              <a:ext cx="4207578" cy="1545602"/>
              <a:chOff x="3274422" y="4343565"/>
              <a:chExt cx="4207578" cy="1545602"/>
            </a:xfrm>
          </p:grpSpPr>
          <p:sp>
            <p:nvSpPr>
              <p:cNvPr id="64" name="Rectangle 63"/>
              <p:cNvSpPr/>
              <p:nvPr/>
            </p:nvSpPr>
            <p:spPr>
              <a:xfrm>
                <a:off x="3274787" y="4343831"/>
                <a:ext cx="4206240" cy="1545336"/>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TextBox 64"/>
              <p:cNvSpPr txBox="1"/>
              <p:nvPr/>
            </p:nvSpPr>
            <p:spPr>
              <a:xfrm>
                <a:off x="5049696" y="5017121"/>
                <a:ext cx="2422072"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Road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Potholes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Safety modernization</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Signals </a:t>
                </a:r>
                <a:r>
                  <a:rPr lang="en-US" sz="775" spc="-20" dirty="0">
                    <a:latin typeface="Century Gothic" panose="020B0502020202020204" pitchFamily="34" charset="0"/>
                    <a:cs typeface="News Gothic MT"/>
                  </a:rPr>
                  <a:t>modernization</a:t>
                </a:r>
              </a:p>
            </p:txBody>
          </p:sp>
          <p:pic>
            <p:nvPicPr>
              <p:cNvPr id="66" name="Picture 65"/>
              <p:cNvPicPr>
                <a:picLocks noChangeAspect="1"/>
              </p:cNvPicPr>
              <p:nvPr/>
            </p:nvPicPr>
            <p:blipFill rotWithShape="1">
              <a:blip r:embed="rId5">
                <a:extLst>
                  <a:ext uri="{28A0092B-C50C-407E-A947-70E740481C1C}">
                    <a14:useLocalDpi xmlns:a14="http://schemas.microsoft.com/office/drawing/2010/main" val="0"/>
                  </a:ext>
                </a:extLst>
              </a:blip>
              <a:srcRect l="28531" t="369" r="189" b="6557"/>
              <a:stretch/>
            </p:blipFill>
            <p:spPr>
              <a:xfrm>
                <a:off x="3274422" y="4343565"/>
                <a:ext cx="1775531" cy="1545602"/>
              </a:xfrm>
              <a:prstGeom prst="rect">
                <a:avLst/>
              </a:prstGeom>
            </p:spPr>
          </p:pic>
          <p:sp>
            <p:nvSpPr>
              <p:cNvPr id="67" name="Rectangle 66"/>
              <p:cNvSpPr/>
              <p:nvPr/>
            </p:nvSpPr>
            <p:spPr>
              <a:xfrm>
                <a:off x="5049696" y="4343830"/>
                <a:ext cx="2432304" cy="58521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ROAD REPAIRS will be at risk</a:t>
                </a:r>
                <a:r>
                  <a:rPr lang="en-US" sz="900" b="1" dirty="0" smtClean="0">
                    <a:solidFill>
                      <a:srgbClr val="007EB9"/>
                    </a:solidFill>
                  </a:rPr>
                  <a:t> and unsafe conditions, accidents and costly repairs could worsen because of reduced funding for:</a:t>
                </a:r>
                <a:endParaRPr lang="en-US" sz="900" b="1" dirty="0">
                  <a:solidFill>
                    <a:srgbClr val="007EB9"/>
                  </a:solidFill>
                </a:endParaRPr>
              </a:p>
            </p:txBody>
          </p:sp>
        </p:grpSp>
        <p:grpSp>
          <p:nvGrpSpPr>
            <p:cNvPr id="59" name="Group 58"/>
            <p:cNvGrpSpPr/>
            <p:nvPr/>
          </p:nvGrpSpPr>
          <p:grpSpPr>
            <a:xfrm>
              <a:off x="3274422" y="6131141"/>
              <a:ext cx="4210369" cy="1211341"/>
              <a:chOff x="3274422" y="6083013"/>
              <a:chExt cx="4210369" cy="1211341"/>
            </a:xfrm>
          </p:grpSpPr>
          <p:sp>
            <p:nvSpPr>
              <p:cNvPr id="60" name="Rectangle 59"/>
              <p:cNvSpPr/>
              <p:nvPr/>
            </p:nvSpPr>
            <p:spPr>
              <a:xfrm>
                <a:off x="3278551" y="6083013"/>
                <a:ext cx="4206240" cy="1211341"/>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p:cNvSpPr txBox="1"/>
              <p:nvPr/>
            </p:nvSpPr>
            <p:spPr>
              <a:xfrm>
                <a:off x="3274422" y="6599183"/>
                <a:ext cx="2021706"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 expanded transit services </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Maintain </a:t>
                </a:r>
                <a:r>
                  <a:rPr lang="en-US" sz="775" spc="-20" dirty="0">
                    <a:latin typeface="Century Gothic" panose="020B0502020202020204" pitchFamily="34" charset="0"/>
                    <a:cs typeface="News Gothic MT"/>
                  </a:rPr>
                  <a:t>transit vehicles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stations and cleanliness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Support reliable services</a:t>
                </a:r>
              </a:p>
            </p:txBody>
          </p:sp>
          <p:pic>
            <p:nvPicPr>
              <p:cNvPr id="62" name="Picture 61"/>
              <p:cNvPicPr>
                <a:picLocks noChangeAspect="1"/>
              </p:cNvPicPr>
              <p:nvPr/>
            </p:nvPicPr>
            <p:blipFill rotWithShape="1">
              <a:blip r:embed="rId6">
                <a:extLst>
                  <a:ext uri="{28A0092B-C50C-407E-A947-70E740481C1C}">
                    <a14:useLocalDpi xmlns:a14="http://schemas.microsoft.com/office/drawing/2010/main" val="0"/>
                  </a:ext>
                </a:extLst>
              </a:blip>
              <a:srcRect l="31192" t="16775" r="1041" b="16098"/>
              <a:stretch/>
            </p:blipFill>
            <p:spPr>
              <a:xfrm>
                <a:off x="5669280" y="6091721"/>
                <a:ext cx="1815511" cy="1196711"/>
              </a:xfrm>
              <a:prstGeom prst="rect">
                <a:avLst/>
              </a:prstGeom>
              <a:ln w="6350">
                <a:solidFill>
                  <a:schemeClr val="bg1">
                    <a:lumMod val="85000"/>
                  </a:schemeClr>
                </a:solidFill>
              </a:ln>
            </p:spPr>
          </p:pic>
          <p:sp>
            <p:nvSpPr>
              <p:cNvPr id="63" name="Rectangle 62"/>
              <p:cNvSpPr/>
              <p:nvPr/>
            </p:nvSpPr>
            <p:spPr>
              <a:xfrm>
                <a:off x="3274788" y="6083013"/>
                <a:ext cx="2384987" cy="43696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TRANSIT OPERATIONS AND MAINTENANCE will be at risk</a:t>
                </a:r>
                <a:r>
                  <a:rPr lang="en-US" sz="900" b="1" dirty="0" smtClean="0">
                    <a:solidFill>
                      <a:srgbClr val="007EB9"/>
                    </a:solidFill>
                  </a:rPr>
                  <a:t> by reduced funding to:</a:t>
                </a:r>
                <a:endParaRPr lang="en-US" sz="900" b="1" dirty="0">
                  <a:solidFill>
                    <a:srgbClr val="007EB9"/>
                  </a:solidFill>
                </a:endParaRPr>
              </a:p>
            </p:txBody>
          </p:sp>
        </p:grpSp>
      </p:grpSp>
    </p:spTree>
    <p:extLst>
      <p:ext uri="{BB962C8B-B14F-4D97-AF65-F5344CB8AC3E}">
        <p14:creationId xmlns:p14="http://schemas.microsoft.com/office/powerpoint/2010/main" val="321774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numCol="1" spcCol="228600" rtlCol="0">
        <a:spAutoFit/>
      </a:bodyPr>
      <a:lstStyle>
        <a:defPPr>
          <a:lnSpc>
            <a:spcPts val="1460"/>
          </a:lnSpc>
          <a:spcAft>
            <a:spcPts val="1200"/>
          </a:spcAft>
          <a:buClr>
            <a:srgbClr val="D07921"/>
          </a:buClr>
          <a:buSzPct val="175000"/>
          <a:defRPr sz="1050" dirty="0">
            <a:latin typeface="Century Gothic" panose="020B0502020202020204" pitchFamily="34" charset="0"/>
            <a:cs typeface="News Gothic M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5039</TotalTime>
  <Words>583</Words>
  <Application>Microsoft Office PowerPoint</Application>
  <PresentationFormat>Custom</PresentationFormat>
  <Paragraphs>72</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Century Gothic</vt:lpstr>
      <vt:lpstr>News Gothic MT</vt:lpstr>
      <vt:lpstr>Verdana</vt:lpstr>
      <vt:lpstr>Wingdings</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SB1_Prop6_Alameda Fact Sheet</dc:title>
  <dc:creator>Carol Crossley</dc:creator>
  <cp:lastModifiedBy>Krystle Pasco</cp:lastModifiedBy>
  <cp:revision>469</cp:revision>
  <cp:lastPrinted>2018-07-18T19:31:57Z</cp:lastPrinted>
  <dcterms:created xsi:type="dcterms:W3CDTF">2017-02-01T18:34:49Z</dcterms:created>
  <dcterms:modified xsi:type="dcterms:W3CDTF">2018-09-05T16:02:25Z</dcterms:modified>
</cp:coreProperties>
</file>