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varScale="1">
        <p:scale>
          <a:sx n="71" d="100"/>
          <a:sy n="71" d="100"/>
        </p:scale>
        <p:origin x="3138" y="54"/>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770310"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LIVERMORE</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6113294"/>
            <a:ext cx="4281949" cy="35035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Livermore</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$17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Livermore,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LIVERMORE</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2333972"/>
          </a:xfrm>
          <a:prstGeom prst="rect">
            <a:avLst/>
          </a:prstGeom>
          <a:noFill/>
          <a:ln>
            <a:noFill/>
          </a:ln>
        </p:spPr>
        <p:txBody>
          <a:bodyPr wrap="square" lIns="0" tIns="0" rIns="0" bIns="0" numCol="1" spcCol="228600" rtlCol="0">
            <a:spAutoFit/>
          </a:bodyPr>
          <a:lstStyle/>
          <a:p>
            <a:pPr>
              <a:lnSpc>
                <a:spcPts val="1700"/>
              </a:lnSpc>
              <a:spcAft>
                <a:spcPts val="400"/>
              </a:spcAft>
              <a:buSzPct val="100000"/>
            </a:pPr>
            <a:r>
              <a:rPr lang="en-US" sz="900" spc="10" dirty="0">
                <a:latin typeface="Century Gothic" panose="020B0502020202020204" pitchFamily="34" charset="0"/>
                <a:cs typeface="News Gothic MT"/>
              </a:rPr>
              <a:t>The City of Livermore is delivering a variety of </a:t>
            </a:r>
            <a:r>
              <a:rPr lang="en-US" sz="900" b="1" spc="10" dirty="0">
                <a:latin typeface="Century Gothic" panose="020B0502020202020204" pitchFamily="34" charset="0"/>
                <a:cs typeface="News Gothic MT"/>
              </a:rPr>
              <a:t>Road Maintenance and Rehabilitation </a:t>
            </a:r>
            <a:r>
              <a:rPr lang="en-US" sz="900" spc="10" dirty="0">
                <a:latin typeface="Century Gothic" panose="020B0502020202020204" pitchFamily="34" charset="0"/>
                <a:cs typeface="News Gothic MT"/>
              </a:rPr>
              <a:t>on local streets and roads in locations throughout the City in FY2018-19 funded </a:t>
            </a:r>
            <a:r>
              <a:rPr lang="en-US" sz="900" spc="10" dirty="0" smtClean="0">
                <a:latin typeface="Century Gothic" panose="020B0502020202020204" pitchFamily="34" charset="0"/>
                <a:cs typeface="News Gothic MT"/>
              </a:rPr>
              <a:t>by </a:t>
            </a:r>
            <a:r>
              <a:rPr lang="en-US" sz="900" spc="10" dirty="0">
                <a:latin typeface="Century Gothic" panose="020B0502020202020204" pitchFamily="34" charset="0"/>
                <a:cs typeface="News Gothic MT"/>
              </a:rPr>
              <a:t>SB 1. The array of work entails:</a:t>
            </a:r>
            <a:endParaRPr lang="en-US" sz="900" b="1" spc="10" dirty="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Asphalt resurfacing</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Slurry seal improvements </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Base repairs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Curb, gutters and sidewalks repairs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New video detection at traffic signals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New signage</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New striping</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New Americans with Disabilities </a:t>
            </a:r>
            <a:r>
              <a:rPr lang="en-US" sz="900" spc="10" dirty="0" smtClean="0">
                <a:latin typeface="Century Gothic" panose="020B0502020202020204" pitchFamily="34" charset="0"/>
                <a:cs typeface="News Gothic MT"/>
              </a:rPr>
              <a:t>Act (ADA)-compliant </a:t>
            </a:r>
            <a:r>
              <a:rPr lang="en-US" sz="900" spc="10" dirty="0">
                <a:latin typeface="Century Gothic" panose="020B0502020202020204" pitchFamily="34" charset="0"/>
                <a:cs typeface="News Gothic MT"/>
              </a:rPr>
              <a:t>ramps</a:t>
            </a:r>
          </a:p>
        </p:txBody>
      </p:sp>
      <p:sp>
        <p:nvSpPr>
          <p:cNvPr id="24" name="TextBox 23"/>
          <p:cNvSpPr txBox="1"/>
          <p:nvPr/>
        </p:nvSpPr>
        <p:spPr>
          <a:xfrm>
            <a:off x="3276850" y="61573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sp>
        <p:nvSpPr>
          <p:cNvPr id="25" name="TextBox 24"/>
          <p:cNvSpPr txBox="1"/>
          <p:nvPr/>
        </p:nvSpPr>
        <p:spPr>
          <a:xfrm>
            <a:off x="3362574" y="648291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a:t>
            </a:r>
            <a:r>
              <a:rPr lang="en-US" sz="900" spc="10" dirty="0" smtClean="0">
                <a:latin typeface="Century Gothic" panose="020B0502020202020204" pitchFamily="34" charset="0"/>
                <a:cs typeface="News Gothic MT"/>
              </a:rPr>
              <a:t> </a:t>
            </a:r>
            <a:r>
              <a:rPr lang="en-US" sz="900" b="1" spc="10" dirty="0" smtClean="0">
                <a:latin typeface="Century Gothic" panose="020B0502020202020204" pitchFamily="34" charset="0"/>
                <a:cs typeface="News Gothic MT"/>
              </a:rPr>
              <a:t>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any </a:t>
            </a:r>
            <a:r>
              <a:rPr lang="en-US" sz="900" spc="10" dirty="0">
                <a:latin typeface="Century Gothic" panose="020B0502020202020204" pitchFamily="34" charset="0"/>
                <a:cs typeface="News Gothic MT"/>
              </a:rPr>
              <a:t>measure enacting specified taxes or fees on gas or diesel fuel, or on the privilege to operate a vehicle on public highways, </a:t>
            </a:r>
            <a:r>
              <a:rPr lang="en-US" sz="900" spc="10" dirty="0" smtClean="0">
                <a:latin typeface="Century Gothic" panose="020B0502020202020204" pitchFamily="34" charset="0"/>
                <a:cs typeface="News Gothic MT"/>
              </a:rPr>
              <a:t>to be submitted to </a:t>
            </a:r>
            <a:r>
              <a:rPr lang="en-US" sz="900" spc="10" dirty="0">
                <a:latin typeface="Century Gothic" panose="020B0502020202020204" pitchFamily="34" charset="0"/>
                <a:cs typeface="News Gothic MT"/>
              </a:rPr>
              <a:t>the 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pic>
        <p:nvPicPr>
          <p:cNvPr id="26" name="Picture 25"/>
          <p:cNvPicPr/>
          <p:nvPr/>
        </p:nvPicPr>
        <p:blipFill rotWithShape="1">
          <a:blip r:embed="rId3" cstate="print">
            <a:extLst>
              <a:ext uri="{28A0092B-C50C-407E-A947-70E740481C1C}">
                <a14:useLocalDpi xmlns:a14="http://schemas.microsoft.com/office/drawing/2010/main" val="0"/>
              </a:ext>
            </a:extLst>
          </a:blip>
          <a:srcRect l="15870" r="1010" b="7675"/>
          <a:stretch/>
        </p:blipFill>
        <p:spPr>
          <a:xfrm>
            <a:off x="3283131" y="4485796"/>
            <a:ext cx="1936570" cy="1471042"/>
          </a:xfrm>
          <a:prstGeom prst="rect">
            <a:avLst/>
          </a:prstGeom>
          <a:ln w="6350">
            <a:solidFill>
              <a:schemeClr val="bg1">
                <a:lumMod val="85000"/>
              </a:schemeClr>
            </a:solidFill>
          </a:ln>
        </p:spPr>
      </p:pic>
      <p:pic>
        <p:nvPicPr>
          <p:cNvPr id="27" name="Picture 26"/>
          <p:cNvPicPr/>
          <p:nvPr/>
        </p:nvPicPr>
        <p:blipFill rotWithShape="1">
          <a:blip r:embed="rId4" cstate="print">
            <a:extLst>
              <a:ext uri="{28A0092B-C50C-407E-A947-70E740481C1C}">
                <a14:useLocalDpi xmlns:a14="http://schemas.microsoft.com/office/drawing/2010/main" val="0"/>
              </a:ext>
            </a:extLst>
          </a:blip>
          <a:srcRect l="15099"/>
          <a:stretch/>
        </p:blipFill>
        <p:spPr>
          <a:xfrm>
            <a:off x="5303520" y="4472545"/>
            <a:ext cx="2206749" cy="1471823"/>
          </a:xfrm>
          <a:prstGeom prst="rect">
            <a:avLst/>
          </a:prstGeom>
          <a:ln>
            <a:solidFill>
              <a:schemeClr val="bg1">
                <a:lumMod val="85000"/>
              </a:schemeClr>
            </a:solidFill>
          </a:ln>
        </p:spPr>
      </p:pic>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LIVERMORE</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318622" y="660294"/>
            <a:ext cx="7187077" cy="9311737"/>
            <a:chOff x="318622" y="660294"/>
            <a:chExt cx="7187077" cy="9311737"/>
          </a:xfrm>
        </p:grpSpPr>
        <p:sp>
          <p:nvSpPr>
            <p:cNvPr id="36" name="TextBox 35"/>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38" name="TextBox 37"/>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39" name="Group 38"/>
            <p:cNvGrpSpPr/>
            <p:nvPr/>
          </p:nvGrpSpPr>
          <p:grpSpPr>
            <a:xfrm>
              <a:off x="3274423" y="7493544"/>
              <a:ext cx="4210368" cy="2020878"/>
              <a:chOff x="3274423" y="7493544"/>
              <a:chExt cx="4210368" cy="2020878"/>
            </a:xfrm>
          </p:grpSpPr>
          <p:sp>
            <p:nvSpPr>
              <p:cNvPr id="59" name="Rectangle 58"/>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extBox 59"/>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62" name="Rectangle 61"/>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40" name="TextBox 39"/>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41" name="Group 40"/>
            <p:cNvGrpSpPr/>
            <p:nvPr/>
          </p:nvGrpSpPr>
          <p:grpSpPr>
            <a:xfrm>
              <a:off x="3278551" y="2725011"/>
              <a:ext cx="4206241" cy="1543343"/>
              <a:chOff x="3278551" y="2592447"/>
              <a:chExt cx="4206241" cy="1543343"/>
            </a:xfrm>
          </p:grpSpPr>
          <p:sp>
            <p:nvSpPr>
              <p:cNvPr id="55" name="Rectangle 54"/>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58" name="Rectangle 57"/>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42" name="Group 41"/>
            <p:cNvGrpSpPr/>
            <p:nvPr/>
          </p:nvGrpSpPr>
          <p:grpSpPr>
            <a:xfrm>
              <a:off x="3275678" y="4425598"/>
              <a:ext cx="4207578" cy="1545602"/>
              <a:chOff x="3274422" y="4343565"/>
              <a:chExt cx="4207578" cy="1545602"/>
            </a:xfrm>
          </p:grpSpPr>
          <p:sp>
            <p:nvSpPr>
              <p:cNvPr id="51" name="Rectangle 50"/>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TextBox 51"/>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53" name="Picture 52"/>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54" name="Rectangle 53"/>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43" name="Group 42"/>
            <p:cNvGrpSpPr/>
            <p:nvPr/>
          </p:nvGrpSpPr>
          <p:grpSpPr>
            <a:xfrm>
              <a:off x="3274422" y="6131141"/>
              <a:ext cx="4210369" cy="1211341"/>
              <a:chOff x="3274422" y="6083013"/>
              <a:chExt cx="4210369" cy="1211341"/>
            </a:xfrm>
          </p:grpSpPr>
          <p:sp>
            <p:nvSpPr>
              <p:cNvPr id="46" name="Rectangle 45"/>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extBox 46"/>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48" name="Picture 47"/>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50" name="Rectangle 49"/>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5046</TotalTime>
  <Words>600</Words>
  <Application>Microsoft Office PowerPoint</Application>
  <PresentationFormat>Custom</PresentationFormat>
  <Paragraphs>78</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470</cp:revision>
  <cp:lastPrinted>2018-07-18T19:31:57Z</cp:lastPrinted>
  <dcterms:created xsi:type="dcterms:W3CDTF">2017-02-01T18:34:49Z</dcterms:created>
  <dcterms:modified xsi:type="dcterms:W3CDTF">2018-09-05T15:53:34Z</dcterms:modified>
</cp:coreProperties>
</file>