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00" d="100"/>
          <a:sy n="100" d="100"/>
        </p:scale>
        <p:origin x="2598" y="-1896"/>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678938"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FREMONT</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268444" y="6113294"/>
            <a:ext cx="4281949" cy="3503510"/>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Fremont</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$44 </a:t>
            </a:r>
            <a:r>
              <a:rPr lang="en-US" sz="900" b="1" spc="10" dirty="0">
                <a:latin typeface="Century Gothic" panose="020B0502020202020204" pitchFamily="34" charset="0"/>
                <a:cs typeface="News Gothic MT"/>
              </a:rPr>
              <a:t>million for road repairs and maintenance over the next 10 years for the City of </a:t>
            </a:r>
            <a:r>
              <a:rPr lang="en-US" sz="900" b="1" spc="10" dirty="0" smtClean="0">
                <a:latin typeface="Century Gothic" panose="020B0502020202020204" pitchFamily="34" charset="0"/>
                <a:cs typeface="News Gothic MT"/>
              </a:rPr>
              <a:t>Fremont, </a:t>
            </a:r>
            <a:r>
              <a:rPr lang="en-US" sz="900" spc="10" dirty="0" smtClean="0">
                <a:latin typeface="Century Gothic" panose="020B0502020202020204" pitchFamily="34" charset="0"/>
                <a:cs typeface="News Gothic MT"/>
              </a:rPr>
              <a:t>facilitating faster 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FREMONT</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2321148"/>
          </a:xfrm>
          <a:prstGeom prst="rect">
            <a:avLst/>
          </a:prstGeom>
          <a:noFill/>
          <a:ln>
            <a:noFill/>
          </a:ln>
        </p:spPr>
        <p:txBody>
          <a:bodyPr wrap="square" lIns="0" tIns="0" rIns="0" bIns="0" numCol="1" spcCol="228600" rtlCol="0">
            <a:spAutoFit/>
          </a:bodyPr>
          <a:lstStyle/>
          <a:p>
            <a:pPr>
              <a:lnSpc>
                <a:spcPts val="1500"/>
              </a:lnSpc>
              <a:spcAft>
                <a:spcPts val="400"/>
              </a:spcAft>
              <a:buSzPct val="100000"/>
            </a:pPr>
            <a:r>
              <a:rPr lang="en-US" sz="900" spc="10" dirty="0">
                <a:latin typeface="Century Gothic" panose="020B0502020202020204" pitchFamily="34" charset="0"/>
                <a:cs typeface="News Gothic MT"/>
              </a:rPr>
              <a:t>The City of Fremont is delivering eight local streets and roads projects proposed in FY2018-19 funded </a:t>
            </a:r>
            <a:r>
              <a:rPr lang="en-US" sz="900" spc="10" dirty="0" smtClean="0">
                <a:latin typeface="Century Gothic" panose="020B0502020202020204" pitchFamily="34" charset="0"/>
                <a:cs typeface="News Gothic MT"/>
              </a:rPr>
              <a:t>by </a:t>
            </a:r>
            <a:r>
              <a:rPr lang="en-US" sz="900" spc="10" dirty="0">
                <a:latin typeface="Century Gothic" panose="020B0502020202020204" pitchFamily="34" charset="0"/>
                <a:cs typeface="News Gothic MT"/>
              </a:rPr>
              <a:t>SB 1 for maintenance, rehabilitation and safety. With an estimated 125 project locations, the work includes:</a:t>
            </a:r>
            <a:endParaRPr lang="en-US" sz="900" b="1" spc="10" dirty="0">
              <a:latin typeface="Century Gothic" panose="020B0502020202020204" pitchFamily="34" charset="0"/>
              <a:cs typeface="News Gothic MT"/>
            </a:endParaRPr>
          </a:p>
          <a:p>
            <a:pPr marL="339725" indent="-171450">
              <a:lnSpc>
                <a:spcPts val="1400"/>
              </a:lnSpc>
              <a:spcAft>
                <a:spcPts val="2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Pavement maintenance and rehabilitation projects </a:t>
            </a:r>
            <a:r>
              <a:rPr lang="en-US" sz="900" spc="10" dirty="0">
                <a:latin typeface="Century Gothic" panose="020B0502020202020204" pitchFamily="34" charset="0"/>
                <a:cs typeface="News Gothic MT"/>
              </a:rPr>
              <a:t>in multiple locations throughout the city.</a:t>
            </a:r>
          </a:p>
          <a:p>
            <a:pPr marL="339725" indent="-171450">
              <a:lnSpc>
                <a:spcPts val="1400"/>
              </a:lnSpc>
              <a:spcAft>
                <a:spcPts val="2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Multimodal improvement projects </a:t>
            </a:r>
            <a:r>
              <a:rPr lang="en-US" sz="900" spc="10" dirty="0">
                <a:latin typeface="Century Gothic" panose="020B0502020202020204" pitchFamily="34" charset="0"/>
                <a:cs typeface="News Gothic MT"/>
              </a:rPr>
              <a:t>to improve safety and accessibility, including new curb ramps, new raised bike lanes, intersection improvements and pedestrian guide signs.</a:t>
            </a:r>
          </a:p>
          <a:p>
            <a:pPr marL="339725" indent="-171450">
              <a:lnSpc>
                <a:spcPts val="1400"/>
              </a:lnSpc>
              <a:spcAft>
                <a:spcPts val="2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New traffic signals, crosswalk signals</a:t>
            </a:r>
            <a:r>
              <a:rPr lang="en-US" sz="900" spc="10" dirty="0">
                <a:latin typeface="Century Gothic" panose="020B0502020202020204" pitchFamily="34" charset="0"/>
                <a:cs typeface="News Gothic MT"/>
              </a:rPr>
              <a:t> and </a:t>
            </a:r>
            <a:r>
              <a:rPr lang="en-US" sz="900" b="1" spc="10" dirty="0">
                <a:latin typeface="Century Gothic" panose="020B0502020202020204" pitchFamily="34" charset="0"/>
                <a:cs typeface="News Gothic MT"/>
              </a:rPr>
              <a:t>flashing beacons </a:t>
            </a:r>
            <a:r>
              <a:rPr lang="en-US" sz="900" spc="10" dirty="0">
                <a:latin typeface="Century Gothic" panose="020B0502020202020204" pitchFamily="34" charset="0"/>
                <a:cs typeface="News Gothic MT"/>
              </a:rPr>
              <a:t>for pedestrian safety.</a:t>
            </a:r>
          </a:p>
          <a:p>
            <a:pPr marL="339725" indent="-171450">
              <a:lnSpc>
                <a:spcPts val="1400"/>
              </a:lnSpc>
              <a:spcAft>
                <a:spcPts val="2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Road grade separation project </a:t>
            </a:r>
            <a:r>
              <a:rPr lang="en-US" sz="900" spc="10" dirty="0">
                <a:latin typeface="Century Gothic" panose="020B0502020202020204" pitchFamily="34" charset="0"/>
                <a:cs typeface="News Gothic MT"/>
              </a:rPr>
              <a:t>will construct a bicycle and pedestrian bridge to provide safe crossing over Interstate 880.</a:t>
            </a:r>
          </a:p>
        </p:txBody>
      </p:sp>
      <p:sp>
        <p:nvSpPr>
          <p:cNvPr id="24" name="TextBox 23"/>
          <p:cNvSpPr txBox="1"/>
          <p:nvPr/>
        </p:nvSpPr>
        <p:spPr>
          <a:xfrm>
            <a:off x="3276850" y="61573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pic>
        <p:nvPicPr>
          <p:cNvPr id="26" name="Picture 25"/>
          <p:cNvPicPr/>
          <p:nvPr/>
        </p:nvPicPr>
        <p:blipFill rotWithShape="1">
          <a:blip r:embed="rId3" cstate="print">
            <a:extLst>
              <a:ext uri="{28A0092B-C50C-407E-A947-70E740481C1C}">
                <a14:useLocalDpi xmlns:a14="http://schemas.microsoft.com/office/drawing/2010/main" val="0"/>
              </a:ext>
            </a:extLst>
          </a:blip>
          <a:srcRect l="15870" r="1010" b="7675"/>
          <a:stretch/>
        </p:blipFill>
        <p:spPr>
          <a:xfrm>
            <a:off x="3283131" y="4485796"/>
            <a:ext cx="1936570" cy="1471042"/>
          </a:xfrm>
          <a:prstGeom prst="rect">
            <a:avLst/>
          </a:prstGeom>
          <a:ln w="6350">
            <a:solidFill>
              <a:schemeClr val="bg1">
                <a:lumMod val="85000"/>
              </a:schemeClr>
            </a:solidFill>
          </a:ln>
        </p:spPr>
      </p:pic>
      <p:pic>
        <p:nvPicPr>
          <p:cNvPr id="27" name="Picture 26"/>
          <p:cNvPicPr/>
          <p:nvPr/>
        </p:nvPicPr>
        <p:blipFill rotWithShape="1">
          <a:blip r:embed="rId4" cstate="print">
            <a:extLst>
              <a:ext uri="{28A0092B-C50C-407E-A947-70E740481C1C}">
                <a14:useLocalDpi xmlns:a14="http://schemas.microsoft.com/office/drawing/2010/main" val="0"/>
              </a:ext>
            </a:extLst>
          </a:blip>
          <a:srcRect l="15099"/>
          <a:stretch/>
        </p:blipFill>
        <p:spPr>
          <a:xfrm>
            <a:off x="5303520" y="4472545"/>
            <a:ext cx="2206749" cy="1471823"/>
          </a:xfrm>
          <a:prstGeom prst="rect">
            <a:avLst/>
          </a:prstGeom>
          <a:ln>
            <a:solidFill>
              <a:schemeClr val="bg1">
                <a:lumMod val="85000"/>
              </a:schemeClr>
            </a:solidFill>
          </a:ln>
        </p:spPr>
      </p:pic>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
        <p:nvSpPr>
          <p:cNvPr id="22" name="TextBox 21"/>
          <p:cNvSpPr txBox="1"/>
          <p:nvPr/>
        </p:nvSpPr>
        <p:spPr>
          <a:xfrm>
            <a:off x="3362574" y="6482918"/>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to </a:t>
            </a:r>
            <a:r>
              <a:rPr lang="en-US" sz="900" spc="10" dirty="0" smtClean="0">
                <a:latin typeface="Century Gothic" panose="020B0502020202020204" pitchFamily="34" charset="0"/>
                <a:cs typeface="News Gothic MT"/>
              </a:rPr>
              <a:t>be submitted to the </a:t>
            </a:r>
            <a:r>
              <a:rPr lang="en-US" sz="900" spc="10" dirty="0">
                <a:latin typeface="Century Gothic" panose="020B0502020202020204" pitchFamily="34" charset="0"/>
                <a:cs typeface="News Gothic MT"/>
              </a:rPr>
              <a:t>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FREMONT</a:t>
            </a:r>
            <a:endParaRPr lang="en-US" sz="1050" spc="-30" dirty="0">
              <a:solidFill>
                <a:schemeClr val="tx1">
                  <a:lumMod val="65000"/>
                  <a:lumOff val="35000"/>
                </a:schemeClr>
              </a:solidFill>
              <a:latin typeface="Century Gothic" panose="020B0502020202020204" pitchFamily="34" charset="0"/>
              <a:cs typeface="Verdana"/>
            </a:endParaRP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318622" y="660294"/>
            <a:ext cx="7187077" cy="9311737"/>
            <a:chOff x="318622" y="660294"/>
            <a:chExt cx="7187077" cy="9311737"/>
          </a:xfrm>
        </p:grpSpPr>
        <p:sp>
          <p:nvSpPr>
            <p:cNvPr id="33" name="TextBox 32"/>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
          <p:nvSpPr>
            <p:cNvPr id="34" name="TextBox 33"/>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grpSp>
          <p:nvGrpSpPr>
            <p:cNvPr id="35" name="Group 34"/>
            <p:cNvGrpSpPr/>
            <p:nvPr/>
          </p:nvGrpSpPr>
          <p:grpSpPr>
            <a:xfrm>
              <a:off x="3274423" y="7493544"/>
              <a:ext cx="4210368" cy="2020878"/>
              <a:chOff x="3274423" y="7493544"/>
              <a:chExt cx="4210368" cy="2020878"/>
            </a:xfrm>
          </p:grpSpPr>
          <p:sp>
            <p:nvSpPr>
              <p:cNvPr id="56" name="Rectangle 55"/>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extBox 56"/>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58" name="Picture 57"/>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59" name="Rectangle 58"/>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sp>
          <p:nvSpPr>
            <p:cNvPr id="36" name="TextBox 35"/>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38" name="Group 37"/>
            <p:cNvGrpSpPr/>
            <p:nvPr/>
          </p:nvGrpSpPr>
          <p:grpSpPr>
            <a:xfrm>
              <a:off x="3278551" y="2725011"/>
              <a:ext cx="4206241" cy="1543343"/>
              <a:chOff x="3278551" y="2592447"/>
              <a:chExt cx="4206241" cy="1543343"/>
            </a:xfrm>
          </p:grpSpPr>
          <p:sp>
            <p:nvSpPr>
              <p:cNvPr id="52" name="Rectangle 51"/>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54" name="Picture 53"/>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55" name="Rectangle 54"/>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39" name="Group 38"/>
            <p:cNvGrpSpPr/>
            <p:nvPr/>
          </p:nvGrpSpPr>
          <p:grpSpPr>
            <a:xfrm>
              <a:off x="3275678" y="4425598"/>
              <a:ext cx="4207578" cy="1545602"/>
              <a:chOff x="3274422" y="4343565"/>
              <a:chExt cx="4207578" cy="1545602"/>
            </a:xfrm>
          </p:grpSpPr>
          <p:sp>
            <p:nvSpPr>
              <p:cNvPr id="47" name="Rectangle 46"/>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51" name="Rectangle 50"/>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40" name="Group 39"/>
            <p:cNvGrpSpPr/>
            <p:nvPr/>
          </p:nvGrpSpPr>
          <p:grpSpPr>
            <a:xfrm>
              <a:off x="3274422" y="6131141"/>
              <a:ext cx="4210369" cy="1211341"/>
              <a:chOff x="3274422" y="6083013"/>
              <a:chExt cx="4210369" cy="1211341"/>
            </a:xfrm>
          </p:grpSpPr>
          <p:sp>
            <p:nvSpPr>
              <p:cNvPr id="41" name="Rectangle 40"/>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46" name="Rectangle 45"/>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5040</TotalTime>
  <Words>638</Words>
  <Application>Microsoft Office PowerPoint</Application>
  <PresentationFormat>Custom</PresentationFormat>
  <Paragraphs>74</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467</cp:revision>
  <cp:lastPrinted>2018-07-18T19:31:57Z</cp:lastPrinted>
  <dcterms:created xsi:type="dcterms:W3CDTF">2017-02-01T18:34:49Z</dcterms:created>
  <dcterms:modified xsi:type="dcterms:W3CDTF">2018-09-05T15:51:16Z</dcterms:modified>
</cp:coreProperties>
</file>