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3" r:id="rId2"/>
    <p:sldId id="258" r:id="rId3"/>
  </p:sldIdLst>
  <p:sldSz cx="7772400" cy="10058400"/>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C425"/>
    <a:srgbClr val="0069AA"/>
    <a:srgbClr val="C41230"/>
    <a:srgbClr val="E58E1A"/>
    <a:srgbClr val="F7F7F7"/>
    <a:srgbClr val="FFFFFF"/>
    <a:srgbClr val="777777"/>
    <a:srgbClr val="808080"/>
    <a:srgbClr val="5F5F5F"/>
    <a:srgbClr val="E603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76" autoAdjust="0"/>
    <p:restoredTop sz="95330" autoAdjust="0"/>
  </p:normalViewPr>
  <p:slideViewPr>
    <p:cSldViewPr snapToGrid="0" snapToObjects="1">
      <p:cViewPr>
        <p:scale>
          <a:sx n="100" d="100"/>
          <a:sy n="100" d="100"/>
        </p:scale>
        <p:origin x="1110" y="-2304"/>
      </p:cViewPr>
      <p:guideLst>
        <p:guide orient="horz" pos="3168"/>
        <p:guide pos="2448"/>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44825" cy="466725"/>
          </a:xfrm>
          <a:prstGeom prst="rect">
            <a:avLst/>
          </a:prstGeom>
        </p:spPr>
        <p:txBody>
          <a:bodyPr vert="horz" lIns="91409" tIns="45704" rIns="91409" bIns="45704" rtlCol="0"/>
          <a:lstStyle>
            <a:lvl1pPr algn="l">
              <a:defRPr sz="1200"/>
            </a:lvl1pPr>
          </a:lstStyle>
          <a:p>
            <a:endParaRPr lang="en-US" dirty="0"/>
          </a:p>
        </p:txBody>
      </p:sp>
      <p:sp>
        <p:nvSpPr>
          <p:cNvPr id="3" name="Date Placeholder 2"/>
          <p:cNvSpPr>
            <a:spLocks noGrp="1"/>
          </p:cNvSpPr>
          <p:nvPr>
            <p:ph type="dt" idx="1"/>
          </p:nvPr>
        </p:nvSpPr>
        <p:spPr>
          <a:xfrm>
            <a:off x="3979864" y="1"/>
            <a:ext cx="3044825" cy="466725"/>
          </a:xfrm>
          <a:prstGeom prst="rect">
            <a:avLst/>
          </a:prstGeom>
        </p:spPr>
        <p:txBody>
          <a:bodyPr vert="horz" lIns="91409" tIns="45704" rIns="91409" bIns="45704" rtlCol="0"/>
          <a:lstStyle>
            <a:lvl1pPr algn="r">
              <a:defRPr sz="1200"/>
            </a:lvl1pPr>
          </a:lstStyle>
          <a:p>
            <a:fld id="{656A769B-5945-4F28-8FE9-2F04162DFB44}" type="datetimeFigureOut">
              <a:rPr lang="en-US" smtClean="0"/>
              <a:t>9/5/2018</a:t>
            </a:fld>
            <a:endParaRPr lang="en-US" dirty="0"/>
          </a:p>
        </p:txBody>
      </p:sp>
      <p:sp>
        <p:nvSpPr>
          <p:cNvPr id="4" name="Slide Image Placeholder 3"/>
          <p:cNvSpPr>
            <a:spLocks noGrp="1" noRot="1" noChangeAspect="1"/>
          </p:cNvSpPr>
          <p:nvPr>
            <p:ph type="sldImg" idx="2"/>
          </p:nvPr>
        </p:nvSpPr>
        <p:spPr>
          <a:xfrm>
            <a:off x="2298700" y="1163638"/>
            <a:ext cx="2428875" cy="3143250"/>
          </a:xfrm>
          <a:prstGeom prst="rect">
            <a:avLst/>
          </a:prstGeom>
          <a:noFill/>
          <a:ln w="12700">
            <a:solidFill>
              <a:prstClr val="black"/>
            </a:solidFill>
          </a:ln>
        </p:spPr>
        <p:txBody>
          <a:bodyPr vert="horz" lIns="91409" tIns="45704" rIns="91409" bIns="45704" rtlCol="0" anchor="ctr"/>
          <a:lstStyle/>
          <a:p>
            <a:endParaRPr lang="en-US" dirty="0"/>
          </a:p>
        </p:txBody>
      </p:sp>
      <p:sp>
        <p:nvSpPr>
          <p:cNvPr id="5" name="Notes Placeholder 4"/>
          <p:cNvSpPr>
            <a:spLocks noGrp="1"/>
          </p:cNvSpPr>
          <p:nvPr>
            <p:ph type="body" sz="quarter" idx="3"/>
          </p:nvPr>
        </p:nvSpPr>
        <p:spPr>
          <a:xfrm>
            <a:off x="703264" y="4481514"/>
            <a:ext cx="5619750" cy="3667125"/>
          </a:xfrm>
          <a:prstGeom prst="rect">
            <a:avLst/>
          </a:prstGeom>
        </p:spPr>
        <p:txBody>
          <a:bodyPr vert="horz" lIns="91409" tIns="45704" rIns="91409" bIns="4570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45553"/>
            <a:ext cx="3044825" cy="466725"/>
          </a:xfrm>
          <a:prstGeom prst="rect">
            <a:avLst/>
          </a:prstGeom>
        </p:spPr>
        <p:txBody>
          <a:bodyPr vert="horz" lIns="91409" tIns="45704" rIns="91409" bIns="4570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864" y="8845553"/>
            <a:ext cx="3044825" cy="466725"/>
          </a:xfrm>
          <a:prstGeom prst="rect">
            <a:avLst/>
          </a:prstGeom>
        </p:spPr>
        <p:txBody>
          <a:bodyPr vert="horz" lIns="91409" tIns="45704" rIns="91409" bIns="45704" rtlCol="0" anchor="b"/>
          <a:lstStyle>
            <a:lvl1pPr algn="r">
              <a:defRPr sz="1200"/>
            </a:lvl1pPr>
          </a:lstStyle>
          <a:p>
            <a:fld id="{A3F67F12-A8DE-48D3-92DC-AA947CC58AD0}" type="slidenum">
              <a:rPr lang="en-US" smtClean="0"/>
              <a:t>‹#›</a:t>
            </a:fld>
            <a:endParaRPr lang="en-US" dirty="0"/>
          </a:p>
        </p:txBody>
      </p:sp>
    </p:spTree>
    <p:extLst>
      <p:ext uri="{BB962C8B-B14F-4D97-AF65-F5344CB8AC3E}">
        <p14:creationId xmlns:p14="http://schemas.microsoft.com/office/powerpoint/2010/main" val="700263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1</a:t>
            </a:fld>
            <a:endParaRPr lang="en-US" dirty="0"/>
          </a:p>
        </p:txBody>
      </p:sp>
    </p:spTree>
    <p:extLst>
      <p:ext uri="{BB962C8B-B14F-4D97-AF65-F5344CB8AC3E}">
        <p14:creationId xmlns:p14="http://schemas.microsoft.com/office/powerpoint/2010/main" val="220557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2</a:t>
            </a:fld>
            <a:endParaRPr lang="en-US" dirty="0"/>
          </a:p>
        </p:txBody>
      </p:sp>
    </p:spTree>
    <p:extLst>
      <p:ext uri="{BB962C8B-B14F-4D97-AF65-F5344CB8AC3E}">
        <p14:creationId xmlns:p14="http://schemas.microsoft.com/office/powerpoint/2010/main" val="652133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3906839" cy="215444"/>
          </a:xfrm>
          <a:prstGeom prst="rect">
            <a:avLst/>
          </a:prstGeom>
        </p:spPr>
        <p:txBody>
          <a:bodyPr wrap="none">
            <a:spAutoFit/>
          </a:bodyPr>
          <a:lstStyle/>
          <a:p>
            <a:r>
              <a:rPr lang="en-US" sz="800" dirty="0" smtClean="0">
                <a:solidFill>
                  <a:schemeClr val="tx1">
                    <a:lumMod val="65000"/>
                    <a:lumOff val="35000"/>
                  </a:schemeClr>
                </a:solidFill>
                <a:latin typeface="Century Gothic" panose="020B0502020202020204" pitchFamily="34" charset="0"/>
                <a:cs typeface="News Gothic MT"/>
              </a:rPr>
              <a:t>SENATE</a:t>
            </a:r>
            <a:r>
              <a:rPr lang="en-US" sz="800" baseline="0" dirty="0" smtClean="0">
                <a:solidFill>
                  <a:schemeClr val="tx1">
                    <a:lumMod val="65000"/>
                    <a:lumOff val="35000"/>
                  </a:schemeClr>
                </a:solidFill>
                <a:latin typeface="Century Gothic" panose="020B0502020202020204" pitchFamily="34" charset="0"/>
                <a:cs typeface="News Gothic MT"/>
              </a:rPr>
              <a:t> BILL 1 – PROPOSITION 6 </a:t>
            </a:r>
            <a:r>
              <a:rPr lang="en-US" sz="800" dirty="0" smtClean="0">
                <a:solidFill>
                  <a:schemeClr val="tx1">
                    <a:lumMod val="65000"/>
                    <a:lumOff val="35000"/>
                  </a:schemeClr>
                </a:solidFill>
                <a:latin typeface="Century Gothic" panose="020B0502020202020204" pitchFamily="34" charset="0"/>
                <a:cs typeface="News Gothic MT"/>
              </a:rPr>
              <a:t>FACT SHEET</a:t>
            </a:r>
            <a:r>
              <a:rPr lang="en-US" sz="800" baseline="0" dirty="0" smtClean="0">
                <a:solidFill>
                  <a:schemeClr val="tx1">
                    <a:lumMod val="65000"/>
                    <a:lumOff val="35000"/>
                  </a:schemeClr>
                </a:solidFill>
                <a:latin typeface="Century Gothic" panose="020B0502020202020204" pitchFamily="34" charset="0"/>
                <a:cs typeface="News Gothic MT"/>
              </a:rPr>
              <a:t> | ALAMEDA COUNTY OVERVIEW</a:t>
            </a:r>
            <a:endParaRPr lang="en-US" sz="800" dirty="0">
              <a:solidFill>
                <a:schemeClr val="tx1">
                  <a:lumMod val="65000"/>
                  <a:lumOff val="35000"/>
                </a:schemeClr>
              </a:solidFill>
              <a:latin typeface="Century Gothic" panose="020B0502020202020204" pitchFamily="34" charset="0"/>
              <a:cs typeface="News Gothic M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15" y="398493"/>
            <a:ext cx="1104641" cy="981904"/>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7185" y="443225"/>
            <a:ext cx="832582" cy="892441"/>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523445" y="7872096"/>
            <a:ext cx="4663440" cy="11804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2346961"/>
            <a:ext cx="6995160" cy="663807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8041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8041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402504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02504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40193752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328671" y="5860939"/>
            <a:ext cx="5174555" cy="3682932"/>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328672" y="5860939"/>
            <a:ext cx="5175504"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258254" y="1848564"/>
            <a:ext cx="1813560" cy="7695307"/>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8254" y="1848565"/>
            <a:ext cx="181356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35531246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TextBox 7"/>
          <p:cNvSpPr txBox="1"/>
          <p:nvPr userDrawn="1"/>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 name="Oval 8"/>
          <p:cNvSpPr/>
          <p:nvPr userDrawn="1"/>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userDrawn="1"/>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userDrawn="1"/>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userDrawn="1"/>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307245" y="593373"/>
            <a:ext cx="7164523" cy="27432"/>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88620" y="2346961"/>
            <a:ext cx="6995160" cy="663807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8" name="Footer Placeholder 7"/>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9" name="Slide Number Placeholder 8"/>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4" name="Footer Placeholder 3"/>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5" name="Slide Number Placeholder 4"/>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49" r:id="rId4"/>
    <p:sldLayoutId id="2147483650" r:id="rId5"/>
    <p:sldLayoutId id="2147483651" r:id="rId6"/>
    <p:sldLayoutId id="2147483652" r:id="rId7"/>
    <p:sldLayoutId id="2147483653" r:id="rId8"/>
    <p:sldLayoutId id="2147483654" r:id="rId9"/>
    <p:sldLayoutId id="2147483656" r:id="rId10"/>
    <p:sldLayoutId id="2147483657" r:id="rId11"/>
    <p:sldLayoutId id="2147483658" r:id="rId12"/>
    <p:sldLayoutId id="2147483659"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rol 1"/>
          <p:cNvSpPr>
            <a:spLocks noChangeArrowheads="1" noChangeShapeType="1"/>
          </p:cNvSpPr>
          <p:nvPr/>
        </p:nvSpPr>
        <p:spPr bwMode="auto">
          <a:xfrm>
            <a:off x="5538788" y="12985750"/>
            <a:ext cx="2638425" cy="146050"/>
          </a:xfrm>
          <a:prstGeom prst="rect">
            <a:avLst/>
          </a:prstGeom>
          <a:noFill/>
          <a:ln>
            <a:noFill/>
          </a:ln>
          <a:effectLst>
            <a:outerShdw dist="40161" dir="1106097" algn="ctr" rotWithShape="0">
              <a:srgbClr val="808080"/>
            </a:outerShdw>
          </a:effectLst>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57" name="TextBox 56"/>
          <p:cNvSpPr txBox="1"/>
          <p:nvPr/>
        </p:nvSpPr>
        <p:spPr>
          <a:xfrm>
            <a:off x="5340594" y="9727168"/>
            <a:ext cx="2209800" cy="215444"/>
          </a:xfrm>
          <a:prstGeom prst="rect">
            <a:avLst/>
          </a:prstGeom>
          <a:noFill/>
        </p:spPr>
        <p:txBody>
          <a:bodyPr wrap="square" rIns="0" rtlCol="0">
            <a:spAutoFit/>
          </a:bodyPr>
          <a:lstStyle/>
          <a:p>
            <a:pPr algn="r"/>
            <a:r>
              <a:rPr lang="en-US" sz="800" dirty="0" smtClean="0">
                <a:solidFill>
                  <a:schemeClr val="tx1">
                    <a:lumMod val="65000"/>
                    <a:lumOff val="35000"/>
                  </a:schemeClr>
                </a:solidFill>
                <a:latin typeface="Century Gothic" panose="020B0502020202020204" pitchFamily="34" charset="0"/>
                <a:cs typeface="Century Gothic"/>
              </a:rPr>
              <a:t>20180831</a:t>
            </a:r>
            <a:endParaRPr lang="en-US" sz="800" dirty="0">
              <a:solidFill>
                <a:schemeClr val="tx1">
                  <a:lumMod val="65000"/>
                  <a:lumOff val="35000"/>
                </a:schemeClr>
              </a:solidFill>
              <a:latin typeface="Century Gothic" panose="020B0502020202020204" pitchFamily="34" charset="0"/>
              <a:cs typeface="Century Gothic"/>
            </a:endParaRPr>
          </a:p>
        </p:txBody>
      </p:sp>
      <p:sp>
        <p:nvSpPr>
          <p:cNvPr id="67" name="TextBox 66"/>
          <p:cNvSpPr txBox="1"/>
          <p:nvPr/>
        </p:nvSpPr>
        <p:spPr>
          <a:xfrm>
            <a:off x="1488816" y="411714"/>
            <a:ext cx="6199095" cy="1065548"/>
          </a:xfrm>
          <a:prstGeom prst="rect">
            <a:avLst/>
          </a:prstGeom>
          <a:noFill/>
        </p:spPr>
        <p:txBody>
          <a:bodyPr wrap="square" rtlCol="0">
            <a:spAutoFit/>
          </a:bodyPr>
          <a:lstStyle/>
          <a:p>
            <a:pPr>
              <a:lnSpc>
                <a:spcPct val="93000"/>
              </a:lnSpc>
            </a:pPr>
            <a:r>
              <a:rPr lang="en-US" sz="2700" b="1" dirty="0" smtClean="0">
                <a:solidFill>
                  <a:srgbClr val="0069AA"/>
                </a:solidFill>
                <a:latin typeface="Century Gothic" panose="020B0502020202020204" pitchFamily="34" charset="0"/>
                <a:cs typeface="News Gothic MT"/>
              </a:rPr>
              <a:t>Transportation Solutions </a:t>
            </a:r>
            <a:br>
              <a:rPr lang="en-US" sz="2700" b="1" dirty="0" smtClean="0">
                <a:solidFill>
                  <a:srgbClr val="0069AA"/>
                </a:solidFill>
                <a:latin typeface="Century Gothic" panose="020B0502020202020204" pitchFamily="34" charset="0"/>
                <a:cs typeface="News Gothic MT"/>
              </a:rPr>
            </a:br>
            <a:r>
              <a:rPr lang="en-US" sz="2700" b="1" dirty="0" smtClean="0">
                <a:solidFill>
                  <a:srgbClr val="0069AA"/>
                </a:solidFill>
                <a:latin typeface="Century Gothic" panose="020B0502020202020204" pitchFamily="34" charset="0"/>
                <a:cs typeface="News Gothic MT"/>
              </a:rPr>
              <a:t>Overview In Alameda County</a:t>
            </a:r>
            <a:r>
              <a:rPr lang="en-US" sz="2000" b="1" spc="-20" dirty="0" smtClean="0">
                <a:solidFill>
                  <a:srgbClr val="0069AA"/>
                </a:solidFill>
                <a:latin typeface="Century Gothic" panose="020B0502020202020204" pitchFamily="34" charset="0"/>
                <a:cs typeface="News Gothic MT"/>
              </a:rPr>
              <a:t/>
            </a:r>
            <a:br>
              <a:rPr lang="en-US" sz="2000" b="1" spc="-20" dirty="0" smtClean="0">
                <a:solidFill>
                  <a:srgbClr val="0069AA"/>
                </a:solidFill>
                <a:latin typeface="Century Gothic" panose="020B0502020202020204" pitchFamily="34" charset="0"/>
                <a:cs typeface="News Gothic MT"/>
              </a:rPr>
            </a:br>
            <a:r>
              <a:rPr lang="en-US" sz="1200" b="1" spc="10" dirty="0">
                <a:solidFill>
                  <a:srgbClr val="003454"/>
                </a:solidFill>
                <a:latin typeface="Century Gothic" panose="020B0502020202020204" pitchFamily="34" charset="0"/>
                <a:cs typeface="News Gothic MT"/>
              </a:rPr>
              <a:t>Senate Bill 1 Infrastructure Investments At Risk With Proposition 6</a:t>
            </a:r>
            <a:endParaRPr lang="en-US" sz="1200" b="1" spc="-10" dirty="0">
              <a:solidFill>
                <a:srgbClr val="0069AA"/>
              </a:solidFill>
              <a:latin typeface="Century Gothic" panose="020B0502020202020204" pitchFamily="34" charset="0"/>
              <a:cs typeface="News Gothic MT"/>
            </a:endParaRPr>
          </a:p>
        </p:txBody>
      </p:sp>
      <p:sp>
        <p:nvSpPr>
          <p:cNvPr id="13" name="Rectangle 12"/>
          <p:cNvSpPr/>
          <p:nvPr/>
        </p:nvSpPr>
        <p:spPr>
          <a:xfrm>
            <a:off x="280416" y="1797296"/>
            <a:ext cx="2743200" cy="7808984"/>
          </a:xfrm>
          <a:prstGeom prst="rect">
            <a:avLst/>
          </a:prstGeom>
          <a:solidFill>
            <a:schemeClr val="bg1"/>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280416" y="1797296"/>
            <a:ext cx="274320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21" name="TextBox 20"/>
          <p:cNvSpPr txBox="1"/>
          <p:nvPr/>
        </p:nvSpPr>
        <p:spPr>
          <a:xfrm>
            <a:off x="3180428" y="1741921"/>
            <a:ext cx="4325271"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TRANSPORTATION PROJECTS AT RISK</a:t>
            </a:r>
            <a:endParaRPr lang="en-US" sz="1100" b="1" dirty="0">
              <a:solidFill>
                <a:srgbClr val="0069AA"/>
              </a:solidFill>
              <a:latin typeface="Century Gothic" panose="020B0502020202020204" pitchFamily="34" charset="0"/>
              <a:cs typeface="News Gothic MT"/>
            </a:endParaRPr>
          </a:p>
        </p:txBody>
      </p:sp>
      <p:cxnSp>
        <p:nvCxnSpPr>
          <p:cNvPr id="5" name="Straight Connector 4"/>
          <p:cNvCxnSpPr/>
          <p:nvPr/>
        </p:nvCxnSpPr>
        <p:spPr>
          <a:xfrm>
            <a:off x="-1611824" y="-98179"/>
            <a:ext cx="15839268" cy="0"/>
          </a:xfrm>
          <a:prstGeom prst="line">
            <a:avLst/>
          </a:prstGeom>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93863" y="3551902"/>
            <a:ext cx="2723151"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FUNDING SOLUTIONS</a:t>
            </a:r>
            <a:endParaRPr lang="en-US" sz="1100" b="1" dirty="0">
              <a:solidFill>
                <a:srgbClr val="0069AA"/>
              </a:solidFill>
              <a:latin typeface="Century Gothic" panose="020B0502020202020204" pitchFamily="34" charset="0"/>
              <a:cs typeface="News Gothic MT"/>
            </a:endParaRPr>
          </a:p>
        </p:txBody>
      </p:sp>
      <p:sp>
        <p:nvSpPr>
          <p:cNvPr id="48" name="TextBox 47"/>
          <p:cNvSpPr txBox="1"/>
          <p:nvPr/>
        </p:nvSpPr>
        <p:spPr>
          <a:xfrm>
            <a:off x="293863" y="1894561"/>
            <a:ext cx="2729262" cy="1687641"/>
          </a:xfrm>
          <a:prstGeom prst="rect">
            <a:avLst/>
          </a:prstGeom>
          <a:noFill/>
          <a:ln>
            <a:noFill/>
          </a:ln>
        </p:spPr>
        <p:txBody>
          <a:bodyPr wrap="square" lIns="91440" tIns="0" numCol="1" spcCol="228600" rtlCol="0">
            <a:spAutoFit/>
          </a:bodyPr>
          <a:lstStyle/>
          <a:p>
            <a:pPr>
              <a:lnSpc>
                <a:spcPts val="1600"/>
              </a:lnSpc>
              <a:spcAft>
                <a:spcPts val="1200"/>
              </a:spcAft>
              <a:buClr>
                <a:srgbClr val="D07921"/>
              </a:buClr>
              <a:buSzPct val="175000"/>
            </a:pPr>
            <a:r>
              <a:rPr lang="en-US" sz="900" spc="10" dirty="0">
                <a:latin typeface="Century Gothic" panose="020B0502020202020204" pitchFamily="34" charset="0"/>
                <a:cs typeface="News Gothic MT"/>
              </a:rPr>
              <a:t>Essential funding for transportation programs and projects throughout Alameda County is provided through </a:t>
            </a:r>
            <a:r>
              <a:rPr lang="en-US" sz="900" spc="10" dirty="0" smtClean="0">
                <a:latin typeface="Century Gothic" panose="020B0502020202020204" pitchFamily="34" charset="0"/>
                <a:cs typeface="News Gothic MT"/>
              </a:rPr>
              <a:t>Senate Bill 1 (SB 1) and will generate </a:t>
            </a:r>
            <a:r>
              <a:rPr lang="en-US" sz="900" b="1" spc="10" dirty="0" smtClean="0">
                <a:latin typeface="Century Gothic" panose="020B0502020202020204" pitchFamily="34" charset="0"/>
                <a:cs typeface="News Gothic MT"/>
              </a:rPr>
              <a:t>over $480 </a:t>
            </a:r>
            <a:r>
              <a:rPr lang="en-US" sz="900" b="1" spc="10" dirty="0">
                <a:latin typeface="Century Gothic" panose="020B0502020202020204" pitchFamily="34" charset="0"/>
                <a:cs typeface="News Gothic MT"/>
              </a:rPr>
              <a:t>million for road repairs and maintenance over the next 10 years for the </a:t>
            </a:r>
            <a:r>
              <a:rPr lang="en-US" sz="900" b="1" spc="10" dirty="0" smtClean="0">
                <a:latin typeface="Century Gothic" panose="020B0502020202020204" pitchFamily="34" charset="0"/>
                <a:cs typeface="News Gothic MT"/>
              </a:rPr>
              <a:t>County </a:t>
            </a:r>
            <a:r>
              <a:rPr lang="en-US" sz="900" b="1" spc="10" dirty="0">
                <a:latin typeface="Century Gothic" panose="020B0502020202020204" pitchFamily="34" charset="0"/>
                <a:cs typeface="News Gothic MT"/>
              </a:rPr>
              <a:t>of </a:t>
            </a:r>
            <a:r>
              <a:rPr lang="en-US" sz="900" b="1" spc="10" dirty="0" smtClean="0">
                <a:latin typeface="Century Gothic" panose="020B0502020202020204" pitchFamily="34" charset="0"/>
                <a:cs typeface="News Gothic MT"/>
              </a:rPr>
              <a:t>Alameda, </a:t>
            </a:r>
            <a:r>
              <a:rPr lang="en-US" sz="900" spc="10" dirty="0" smtClean="0">
                <a:latin typeface="Century Gothic" panose="020B0502020202020204" pitchFamily="34" charset="0"/>
                <a:cs typeface="News Gothic MT"/>
              </a:rPr>
              <a:t>facilitating faster project delivery. SB 1 also funds transit operations and maintenance.</a:t>
            </a:r>
            <a:endParaRPr lang="en-US" sz="900" spc="10" dirty="0">
              <a:latin typeface="Century Gothic" panose="020B0502020202020204" pitchFamily="34" charset="0"/>
              <a:cs typeface="News Gothic MT"/>
            </a:endParaRPr>
          </a:p>
        </p:txBody>
      </p:sp>
      <p:sp>
        <p:nvSpPr>
          <p:cNvPr id="49" name="TextBox 48"/>
          <p:cNvSpPr txBox="1"/>
          <p:nvPr/>
        </p:nvSpPr>
        <p:spPr>
          <a:xfrm>
            <a:off x="293863" y="3839087"/>
            <a:ext cx="2729262" cy="5816977"/>
          </a:xfrm>
          <a:prstGeom prst="rect">
            <a:avLst/>
          </a:prstGeom>
          <a:noFill/>
          <a:ln>
            <a:noFill/>
          </a:ln>
        </p:spPr>
        <p:txBody>
          <a:bodyPr wrap="square" lIns="91440" tIns="0" numCol="1" spcCol="228600" rtlCol="0">
            <a:spAutoFit/>
          </a:bodyPr>
          <a:lstStyle/>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SENATE BILL 1 (SB 1)</a:t>
            </a:r>
            <a:endParaRPr lang="en-US" sz="900" b="1" dirty="0" smtClean="0">
              <a:latin typeface="Century Gothic" panose="020B0502020202020204" pitchFamily="34" charset="0"/>
              <a:cs typeface="News Gothic MT"/>
            </a:endParaRPr>
          </a:p>
          <a:p>
            <a:pPr>
              <a:lnSpc>
                <a:spcPts val="1600"/>
              </a:lnSpc>
              <a:spcAft>
                <a:spcPts val="1200"/>
              </a:spcAft>
              <a:buClr>
                <a:srgbClr val="D07921"/>
              </a:buClr>
              <a:buSzPct val="175000"/>
            </a:pPr>
            <a:r>
              <a:rPr lang="en-US" sz="900" spc="10" dirty="0" smtClean="0">
                <a:latin typeface="Century Gothic" panose="020B0502020202020204" pitchFamily="34" charset="0"/>
                <a:cs typeface="News Gothic MT"/>
              </a:rPr>
              <a:t>In April 2017, Governor Jerry Brown signed into law SB 1, the Road Repair and Accountability Act of 2017. This landmark funding program increased the gas tax, diesel tax and vehicle registration fees to invest approximately $5.4 billion annually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in state and local roads, goods movement, public transit and active transportation programs. </a:t>
            </a:r>
          </a:p>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ANNUAL </a:t>
            </a:r>
            <a:r>
              <a:rPr lang="en-US" sz="900" b="1" dirty="0">
                <a:solidFill>
                  <a:schemeClr val="tx1">
                    <a:lumMod val="65000"/>
                    <a:lumOff val="35000"/>
                  </a:schemeClr>
                </a:solidFill>
                <a:latin typeface="Century Gothic" panose="020B0502020202020204" pitchFamily="34" charset="0"/>
                <a:cs typeface="Century Gothic"/>
              </a:rPr>
              <a:t>STATEWIDE SB 1 FUNDING</a:t>
            </a:r>
            <a:endParaRPr lang="en-US" sz="900" b="1" dirty="0">
              <a:latin typeface="Century Gothic" panose="020B0502020202020204" pitchFamily="34" charset="0"/>
              <a:cs typeface="News Gothic MT"/>
            </a:endParaRP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state highway operations protection program administered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by Caltrans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$400 Million:</a:t>
            </a:r>
            <a:r>
              <a:rPr lang="en-US" sz="900" dirty="0">
                <a:latin typeface="Century Gothic" panose="020B0502020202020204" pitchFamily="34" charset="0"/>
                <a:cs typeface="News Gothic MT"/>
              </a:rPr>
              <a:t> state bridge maintenance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and repairs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local streets and roads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$750 Million:</a:t>
            </a:r>
            <a:r>
              <a:rPr lang="en-US" sz="900" dirty="0">
                <a:latin typeface="Century Gothic" panose="020B0502020202020204" pitchFamily="34" charset="0"/>
                <a:cs typeface="News Gothic MT"/>
              </a:rPr>
              <a:t> mass transit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$300 Million:</a:t>
            </a:r>
            <a:r>
              <a:rPr lang="en-US" sz="900" dirty="0">
                <a:latin typeface="Century Gothic" panose="020B0502020202020204" pitchFamily="34" charset="0"/>
                <a:cs typeface="News Gothic MT"/>
              </a:rPr>
              <a:t> goods movement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freight projects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$250 Million:</a:t>
            </a:r>
            <a:r>
              <a:rPr lang="en-US" sz="900" dirty="0">
                <a:latin typeface="Century Gothic" panose="020B0502020202020204" pitchFamily="34" charset="0"/>
                <a:cs typeface="News Gothic MT"/>
              </a:rPr>
              <a:t> congested corridors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relief management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$200 Million:</a:t>
            </a:r>
            <a:r>
              <a:rPr lang="en-US" sz="900" dirty="0">
                <a:latin typeface="Century Gothic" panose="020B0502020202020204" pitchFamily="34" charset="0"/>
                <a:cs typeface="News Gothic MT"/>
              </a:rPr>
              <a:t> the local partnership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program to match locally generated transportation funds</a:t>
            </a:r>
          </a:p>
          <a:p>
            <a:pPr marL="171450" indent="-171450">
              <a:lnSpc>
                <a:spcPts val="1400"/>
              </a:lnSpc>
              <a:spcAft>
                <a:spcPts val="6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$100 Million: </a:t>
            </a:r>
            <a:r>
              <a:rPr lang="en-US" sz="900" spc="-10" dirty="0">
                <a:latin typeface="Century Gothic" panose="020B0502020202020204" pitchFamily="34" charset="0"/>
                <a:cs typeface="News Gothic MT"/>
              </a:rPr>
              <a:t>Active Transportation Program</a:t>
            </a:r>
          </a:p>
        </p:txBody>
      </p:sp>
      <p:sp>
        <p:nvSpPr>
          <p:cNvPr id="69" name="TextBox 68"/>
          <p:cNvSpPr txBox="1"/>
          <p:nvPr/>
        </p:nvSpPr>
        <p:spPr>
          <a:xfrm>
            <a:off x="3252146" y="2001769"/>
            <a:ext cx="4230021" cy="1025922"/>
          </a:xfrm>
          <a:prstGeom prst="rect">
            <a:avLst/>
          </a:prstGeom>
          <a:noFill/>
          <a:ln>
            <a:noFill/>
          </a:ln>
        </p:spPr>
        <p:txBody>
          <a:bodyPr wrap="square" lIns="0" tIns="0" rIns="0" bIns="0" numCol="1" spcCol="228600" rtlCol="0">
            <a:spAutoFit/>
          </a:bodyPr>
          <a:lstStyle/>
          <a:p>
            <a:pPr>
              <a:lnSpc>
                <a:spcPts val="1600"/>
              </a:lnSpc>
              <a:buClr>
                <a:srgbClr val="D07921"/>
              </a:buClr>
              <a:buSzPct val="175000"/>
            </a:pPr>
            <a:r>
              <a:rPr lang="en-US" sz="900" dirty="0" smtClean="0">
                <a:latin typeface="Century Gothic" panose="020B0502020202020204" pitchFamily="34" charset="0"/>
                <a:cs typeface="News Gothic MT"/>
              </a:rPr>
              <a:t>SB 1 is a new revenue stream to support projects currently funded by Measure BB, a voter-approved measure anticipated to generate over </a:t>
            </a:r>
            <a:br>
              <a:rPr lang="en-US" sz="900" dirty="0" smtClean="0">
                <a:latin typeface="Century Gothic" panose="020B0502020202020204" pitchFamily="34" charset="0"/>
                <a:cs typeface="News Gothic MT"/>
              </a:rPr>
            </a:br>
            <a:r>
              <a:rPr lang="en-US" sz="900" dirty="0" smtClean="0">
                <a:latin typeface="Century Gothic" panose="020B0502020202020204" pitchFamily="34" charset="0"/>
                <a:cs typeface="News Gothic MT"/>
              </a:rPr>
              <a:t>$8 billion for essential transportation. </a:t>
            </a:r>
            <a:r>
              <a:rPr lang="en-US" sz="900" b="1" spc="-20" dirty="0" smtClean="0">
                <a:latin typeface="Century Gothic" panose="020B0502020202020204" pitchFamily="34" charset="0"/>
                <a:cs typeface="News Gothic MT"/>
              </a:rPr>
              <a:t>Together, M</a:t>
            </a:r>
            <a:r>
              <a:rPr lang="en-US" sz="900" b="1" dirty="0" smtClean="0">
                <a:latin typeface="Century Gothic" panose="020B0502020202020204" pitchFamily="34" charset="0"/>
                <a:cs typeface="News Gothic MT"/>
              </a:rPr>
              <a:t>easure BB and SB 1 can deliver projects faster. However, </a:t>
            </a:r>
            <a:r>
              <a:rPr lang="en-US" sz="900" b="1" u="sng" dirty="0" smtClean="0">
                <a:latin typeface="Century Gothic" panose="020B0502020202020204" pitchFamily="34" charset="0"/>
                <a:cs typeface="News Gothic MT"/>
              </a:rPr>
              <a:t>if Proposition 6 on the November</a:t>
            </a:r>
          </a:p>
          <a:p>
            <a:pPr>
              <a:lnSpc>
                <a:spcPts val="1600"/>
              </a:lnSpc>
              <a:spcAft>
                <a:spcPts val="1200"/>
              </a:spcAft>
              <a:buClr>
                <a:srgbClr val="D07921"/>
              </a:buClr>
              <a:buSzPct val="175000"/>
            </a:pPr>
            <a:r>
              <a:rPr lang="en-US" sz="900" b="1" u="sng" dirty="0" smtClean="0">
                <a:latin typeface="Century Gothic" panose="020B0502020202020204" pitchFamily="34" charset="0"/>
                <a:cs typeface="News Gothic MT"/>
              </a:rPr>
              <a:t>ballot passes</a:t>
            </a:r>
            <a:r>
              <a:rPr lang="en-US" sz="900" b="1" dirty="0" smtClean="0">
                <a:latin typeface="Century Gothic" panose="020B0502020202020204" pitchFamily="34" charset="0"/>
                <a:cs typeface="News Gothic MT"/>
              </a:rPr>
              <a:t> … </a:t>
            </a:r>
            <a:endParaRPr lang="en-US" sz="900" b="1" dirty="0">
              <a:latin typeface="Century Gothic" panose="020B0502020202020204" pitchFamily="34" charset="0"/>
              <a:cs typeface="News Gothic MT"/>
            </a:endParaRPr>
          </a:p>
        </p:txBody>
      </p:sp>
      <p:sp>
        <p:nvSpPr>
          <p:cNvPr id="77" name="Rectangle 76"/>
          <p:cNvSpPr/>
          <p:nvPr/>
        </p:nvSpPr>
        <p:spPr>
          <a:xfrm>
            <a:off x="3255019" y="7723514"/>
            <a:ext cx="4206240" cy="1852161"/>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TextBox 77"/>
          <p:cNvSpPr txBox="1"/>
          <p:nvPr/>
        </p:nvSpPr>
        <p:spPr>
          <a:xfrm>
            <a:off x="4825687" y="8548225"/>
            <a:ext cx="2621644" cy="1064394"/>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Delivery of </a:t>
            </a:r>
            <a:r>
              <a:rPr lang="en-US" sz="775" spc="-20" dirty="0">
                <a:latin typeface="Century Gothic" panose="020B0502020202020204" pitchFamily="34" charset="0"/>
                <a:cs typeface="News Gothic MT"/>
              </a:rPr>
              <a:t>roadway and rail safety improvements at the </a:t>
            </a:r>
            <a:r>
              <a:rPr lang="en-US" sz="775" spc="-20" dirty="0" smtClean="0">
                <a:latin typeface="Century Gothic" panose="020B0502020202020204" pitchFamily="34" charset="0"/>
                <a:cs typeface="News Gothic MT"/>
              </a:rPr>
              <a:t>Port </a:t>
            </a:r>
            <a:r>
              <a:rPr lang="en-US" sz="775" spc="-20" dirty="0">
                <a:latin typeface="Century Gothic" panose="020B0502020202020204" pitchFamily="34" charset="0"/>
                <a:cs typeface="News Gothic MT"/>
              </a:rPr>
              <a:t>of Oakland</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smart technology to deliver goods more safely and efficiently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railroad crossing safety improvements in </a:t>
            </a:r>
            <a:r>
              <a:rPr lang="en-US" sz="775" spc="-20" dirty="0" smtClean="0">
                <a:latin typeface="Century Gothic" panose="020B0502020202020204" pitchFamily="34" charset="0"/>
                <a:cs typeface="News Gothic MT"/>
              </a:rPr>
              <a:t>cities throughout </a:t>
            </a:r>
            <a:r>
              <a:rPr lang="en-US" sz="775" spc="-20" dirty="0">
                <a:latin typeface="Century Gothic" panose="020B0502020202020204" pitchFamily="34" charset="0"/>
                <a:cs typeface="News Gothic MT"/>
              </a:rPr>
              <a:t>Alameda County </a:t>
            </a:r>
          </a:p>
          <a:p>
            <a:pPr marL="114300">
              <a:lnSpc>
                <a:spcPts val="1100"/>
              </a:lnSpc>
              <a:spcAft>
                <a:spcPts val="200"/>
              </a:spcAft>
              <a:buClr>
                <a:srgbClr val="0069AA"/>
              </a:buClr>
              <a:buSzPct val="115000"/>
            </a:pPr>
            <a:endParaRPr lang="en-US" sz="775" spc="-20" dirty="0">
              <a:latin typeface="Century Gothic" panose="020B0502020202020204" pitchFamily="34" charset="0"/>
              <a:cs typeface="News Gothic MT"/>
            </a:endParaRPr>
          </a:p>
        </p:txBody>
      </p:sp>
      <p:sp>
        <p:nvSpPr>
          <p:cNvPr id="85" name="Rectangle 84"/>
          <p:cNvSpPr/>
          <p:nvPr/>
        </p:nvSpPr>
        <p:spPr>
          <a:xfrm>
            <a:off x="4809725" y="7723513"/>
            <a:ext cx="2651760" cy="819968"/>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spc="-50" dirty="0" smtClean="0">
                <a:solidFill>
                  <a:srgbClr val="007EB9"/>
                </a:solidFill>
              </a:rPr>
              <a:t>The County’s </a:t>
            </a:r>
            <a:r>
              <a:rPr lang="en-US" sz="900" b="1" u="sng" spc="-50" dirty="0" smtClean="0">
                <a:solidFill>
                  <a:srgbClr val="007EB9"/>
                </a:solidFill>
              </a:rPr>
              <a:t>GOODS MOVEMENT AND ECONOMIC ACTIVITY will be at risk</a:t>
            </a:r>
            <a:r>
              <a:rPr lang="en-US" sz="900" b="1" spc="-50" dirty="0" smtClean="0">
                <a:solidFill>
                  <a:srgbClr val="007EB9"/>
                </a:solidFill>
              </a:rPr>
              <a:t> at some of the world’s most strategic trade locations –  the Port of Oakland, Oakland International Airport and highways of national freight significance. The County would lose funding </a:t>
            </a:r>
            <a:r>
              <a:rPr lang="en-US" sz="900" b="1" dirty="0" smtClean="0">
                <a:solidFill>
                  <a:srgbClr val="007EB9"/>
                </a:solidFill>
              </a:rPr>
              <a:t>for</a:t>
            </a:r>
            <a:r>
              <a:rPr lang="en-US" sz="900" b="1" spc="-50" dirty="0" smtClean="0">
                <a:solidFill>
                  <a:srgbClr val="007EB9"/>
                </a:solidFill>
              </a:rPr>
              <a:t>:</a:t>
            </a:r>
            <a:endParaRPr lang="en-US" sz="900" b="1" spc="-50" dirty="0">
              <a:solidFill>
                <a:srgbClr val="007EB9"/>
              </a:solidFill>
            </a:endParaRPr>
          </a:p>
        </p:txBody>
      </p:sp>
      <p:grpSp>
        <p:nvGrpSpPr>
          <p:cNvPr id="7" name="Group 6"/>
          <p:cNvGrpSpPr/>
          <p:nvPr/>
        </p:nvGrpSpPr>
        <p:grpSpPr>
          <a:xfrm>
            <a:off x="3236604" y="3131083"/>
            <a:ext cx="4206241" cy="1543343"/>
            <a:chOff x="3255019" y="2956886"/>
            <a:chExt cx="4206241" cy="1543343"/>
          </a:xfrm>
        </p:grpSpPr>
        <p:sp>
          <p:nvSpPr>
            <p:cNvPr id="70" name="Rectangle 69"/>
            <p:cNvSpPr/>
            <p:nvPr/>
          </p:nvSpPr>
          <p:spPr>
            <a:xfrm>
              <a:off x="3255019" y="2956886"/>
              <a:ext cx="4206240" cy="1542435"/>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TextBox 70"/>
            <p:cNvSpPr txBox="1"/>
            <p:nvPr/>
          </p:nvSpPr>
          <p:spPr>
            <a:xfrm>
              <a:off x="3266991" y="3618989"/>
              <a:ext cx="2661125" cy="807913"/>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Improve </a:t>
              </a:r>
              <a:r>
                <a:rPr lang="en-US" sz="775" spc="-20" dirty="0">
                  <a:latin typeface="Century Gothic" panose="020B0502020202020204" pitchFamily="34" charset="0"/>
                  <a:cs typeface="News Gothic MT"/>
                </a:rPr>
                <a:t>highway safety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and repave highways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bridges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Reduce collisions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traveler information</a:t>
              </a:r>
            </a:p>
          </p:txBody>
        </p:sp>
        <p:sp>
          <p:nvSpPr>
            <p:cNvPr id="82" name="Rectangle 81"/>
            <p:cNvSpPr/>
            <p:nvPr/>
          </p:nvSpPr>
          <p:spPr>
            <a:xfrm>
              <a:off x="3256880" y="2956886"/>
              <a:ext cx="2507816" cy="584090"/>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HIGHWAY AND BRIDGE SAFETY will be at risk </a:t>
              </a:r>
              <a:r>
                <a:rPr lang="en-US" sz="900" b="1" dirty="0" smtClean="0">
                  <a:solidFill>
                    <a:srgbClr val="007EB9"/>
                  </a:solidFill>
                </a:rPr>
                <a:t>with the County losing funding for projects on every highway to:</a:t>
              </a:r>
              <a:endParaRPr lang="en-US" sz="900" b="1" dirty="0">
                <a:solidFill>
                  <a:srgbClr val="007EB9"/>
                </a:solidFill>
              </a:endParaRPr>
            </a:p>
          </p:txBody>
        </p:sp>
        <p:pic>
          <p:nvPicPr>
            <p:cNvPr id="72" name="Picture 71"/>
            <p:cNvPicPr>
              <a:picLocks noChangeAspect="1"/>
            </p:cNvPicPr>
            <p:nvPr/>
          </p:nvPicPr>
          <p:blipFill rotWithShape="1">
            <a:blip r:embed="rId3">
              <a:extLst>
                <a:ext uri="{28A0092B-C50C-407E-A947-70E740481C1C}">
                  <a14:useLocalDpi xmlns:a14="http://schemas.microsoft.com/office/drawing/2010/main" val="0"/>
                </a:ext>
              </a:extLst>
            </a:blip>
            <a:srcRect l="16831" t="997" r="20740" b="16954"/>
            <a:stretch/>
          </p:blipFill>
          <p:spPr>
            <a:xfrm>
              <a:off x="5697999" y="2956886"/>
              <a:ext cx="1763261" cy="1543343"/>
            </a:xfrm>
            <a:prstGeom prst="rect">
              <a:avLst/>
            </a:prstGeom>
            <a:ln w="6350">
              <a:solidFill>
                <a:schemeClr val="bg1">
                  <a:lumMod val="85000"/>
                </a:schemeClr>
              </a:solidFill>
            </a:ln>
          </p:spPr>
        </p:pic>
      </p:grpSp>
      <p:grpSp>
        <p:nvGrpSpPr>
          <p:cNvPr id="6" name="Group 5"/>
          <p:cNvGrpSpPr/>
          <p:nvPr/>
        </p:nvGrpSpPr>
        <p:grpSpPr>
          <a:xfrm>
            <a:off x="3240118" y="4808366"/>
            <a:ext cx="4207213" cy="1426464"/>
            <a:chOff x="3251255" y="4708269"/>
            <a:chExt cx="4207213" cy="1426464"/>
          </a:xfrm>
        </p:grpSpPr>
        <p:sp>
          <p:nvSpPr>
            <p:cNvPr id="73" name="Rectangle 72"/>
            <p:cNvSpPr/>
            <p:nvPr/>
          </p:nvSpPr>
          <p:spPr>
            <a:xfrm>
              <a:off x="3251255" y="4708269"/>
              <a:ext cx="4206240" cy="1426464"/>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TextBox 73"/>
            <p:cNvSpPr txBox="1"/>
            <p:nvPr/>
          </p:nvSpPr>
          <p:spPr>
            <a:xfrm>
              <a:off x="5026164" y="5381560"/>
              <a:ext cx="2422072"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Road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Potholes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Safety modernization</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Signals </a:t>
              </a:r>
              <a:r>
                <a:rPr lang="en-US" sz="775" spc="-20" dirty="0">
                  <a:latin typeface="Century Gothic" panose="020B0502020202020204" pitchFamily="34" charset="0"/>
                  <a:cs typeface="News Gothic MT"/>
                </a:rPr>
                <a:t>modernization</a:t>
              </a:r>
            </a:p>
          </p:txBody>
        </p:sp>
        <p:sp>
          <p:nvSpPr>
            <p:cNvPr id="83" name="Rectangle 82"/>
            <p:cNvSpPr/>
            <p:nvPr/>
          </p:nvSpPr>
          <p:spPr>
            <a:xfrm>
              <a:off x="5023824" y="4708269"/>
              <a:ext cx="2434644" cy="58521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ROAD REPAIRS will be at risk</a:t>
              </a:r>
              <a:r>
                <a:rPr lang="en-US" sz="900" b="1" dirty="0" smtClean="0">
                  <a:solidFill>
                    <a:srgbClr val="007EB9"/>
                  </a:solidFill>
                </a:rPr>
                <a:t> and unsafe conditions, accidents and costly repairs could worsen because of reduced funding for:</a:t>
              </a:r>
              <a:endParaRPr lang="en-US" sz="900" b="1" dirty="0">
                <a:solidFill>
                  <a:srgbClr val="007EB9"/>
                </a:solidFill>
              </a:endParaRPr>
            </a:p>
          </p:txBody>
        </p:sp>
        <p:pic>
          <p:nvPicPr>
            <p:cNvPr id="79" name="Picture 78"/>
            <p:cNvPicPr>
              <a:picLocks noChangeAspect="1"/>
            </p:cNvPicPr>
            <p:nvPr/>
          </p:nvPicPr>
          <p:blipFill rotWithShape="1">
            <a:blip r:embed="rId4">
              <a:extLst>
                <a:ext uri="{28A0092B-C50C-407E-A947-70E740481C1C}">
                  <a14:useLocalDpi xmlns:a14="http://schemas.microsoft.com/office/drawing/2010/main" val="0"/>
                </a:ext>
              </a:extLst>
            </a:blip>
            <a:srcRect l="28531" t="6760" r="189" b="6557"/>
            <a:stretch/>
          </p:blipFill>
          <p:spPr>
            <a:xfrm>
              <a:off x="3264337" y="4708269"/>
              <a:ext cx="1776790" cy="1426464"/>
            </a:xfrm>
            <a:prstGeom prst="rect">
              <a:avLst/>
            </a:prstGeom>
          </p:spPr>
        </p:pic>
      </p:grpSp>
      <p:grpSp>
        <p:nvGrpSpPr>
          <p:cNvPr id="4" name="Group 3"/>
          <p:cNvGrpSpPr/>
          <p:nvPr/>
        </p:nvGrpSpPr>
        <p:grpSpPr>
          <a:xfrm>
            <a:off x="3243873" y="6370587"/>
            <a:ext cx="4212969" cy="1224859"/>
            <a:chOff x="3250890" y="6339876"/>
            <a:chExt cx="4212969" cy="1224859"/>
          </a:xfrm>
        </p:grpSpPr>
        <p:sp>
          <p:nvSpPr>
            <p:cNvPr id="75" name="Rectangle 74"/>
            <p:cNvSpPr/>
            <p:nvPr/>
          </p:nvSpPr>
          <p:spPr>
            <a:xfrm>
              <a:off x="3255019" y="6339876"/>
              <a:ext cx="4206240" cy="1211341"/>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TextBox 75"/>
            <p:cNvSpPr txBox="1"/>
            <p:nvPr/>
          </p:nvSpPr>
          <p:spPr>
            <a:xfrm>
              <a:off x="3250890" y="6856046"/>
              <a:ext cx="2021706"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 expanded transit services </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Maintain </a:t>
              </a:r>
              <a:r>
                <a:rPr lang="en-US" sz="775" spc="-20" dirty="0">
                  <a:latin typeface="Century Gothic" panose="020B0502020202020204" pitchFamily="34" charset="0"/>
                  <a:cs typeface="News Gothic MT"/>
                </a:rPr>
                <a:t>transit vehicles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stations and cleanliness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Support reliable services</a:t>
              </a:r>
            </a:p>
          </p:txBody>
        </p:sp>
        <p:sp>
          <p:nvSpPr>
            <p:cNvPr id="84" name="Rectangle 83"/>
            <p:cNvSpPr/>
            <p:nvPr/>
          </p:nvSpPr>
          <p:spPr>
            <a:xfrm>
              <a:off x="3251256" y="6339876"/>
              <a:ext cx="2384987" cy="43696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TRANSIT OPERATIONS AND MAINTENANCE will be at risk</a:t>
              </a:r>
              <a:r>
                <a:rPr lang="en-US" sz="900" b="1" dirty="0" smtClean="0">
                  <a:solidFill>
                    <a:srgbClr val="007EB9"/>
                  </a:solidFill>
                </a:rPr>
                <a:t> by reduced funding to:</a:t>
              </a:r>
              <a:endParaRPr lang="en-US" sz="900" b="1" dirty="0">
                <a:solidFill>
                  <a:srgbClr val="007EB9"/>
                </a:solidFill>
              </a:endParaRPr>
            </a:p>
          </p:txBody>
        </p:sp>
        <p:pic>
          <p:nvPicPr>
            <p:cNvPr id="80" name="Picture 79"/>
            <p:cNvPicPr>
              <a:picLocks noChangeAspect="1"/>
            </p:cNvPicPr>
            <p:nvPr/>
          </p:nvPicPr>
          <p:blipFill rotWithShape="1">
            <a:blip r:embed="rId5">
              <a:extLst>
                <a:ext uri="{28A0092B-C50C-407E-A947-70E740481C1C}">
                  <a14:useLocalDpi xmlns:a14="http://schemas.microsoft.com/office/drawing/2010/main" val="0"/>
                </a:ext>
              </a:extLst>
            </a:blip>
            <a:srcRect l="31192" t="16775" r="1041" b="16098"/>
            <a:stretch/>
          </p:blipFill>
          <p:spPr>
            <a:xfrm>
              <a:off x="5618854" y="6348583"/>
              <a:ext cx="1845005" cy="1216152"/>
            </a:xfrm>
            <a:prstGeom prst="rect">
              <a:avLst/>
            </a:prstGeom>
            <a:ln w="6350">
              <a:solidFill>
                <a:schemeClr val="bg1">
                  <a:lumMod val="85000"/>
                </a:schemeClr>
              </a:solidFill>
            </a:ln>
          </p:spPr>
        </p:pic>
      </p:grpSp>
      <p:pic>
        <p:nvPicPr>
          <p:cNvPr id="81" name="Picture 80"/>
          <p:cNvPicPr>
            <a:picLocks noChangeAspect="1"/>
          </p:cNvPicPr>
          <p:nvPr/>
        </p:nvPicPr>
        <p:blipFill rotWithShape="1">
          <a:blip r:embed="rId6">
            <a:extLst>
              <a:ext uri="{28A0092B-C50C-407E-A947-70E740481C1C}">
                <a14:useLocalDpi xmlns:a14="http://schemas.microsoft.com/office/drawing/2010/main" val="0"/>
              </a:ext>
            </a:extLst>
          </a:blip>
          <a:srcRect l="15576" t="3550" r="37712" b="13612"/>
          <a:stretch/>
        </p:blipFill>
        <p:spPr>
          <a:xfrm>
            <a:off x="3250891" y="7724760"/>
            <a:ext cx="1558834" cy="1842964"/>
          </a:xfrm>
          <a:prstGeom prst="rect">
            <a:avLst/>
          </a:prstGeom>
          <a:ln w="6350">
            <a:solidFill>
              <a:schemeClr val="bg1">
                <a:lumMod val="85000"/>
              </a:schemeClr>
            </a:solidFill>
          </a:ln>
        </p:spPr>
      </p:pic>
    </p:spTree>
    <p:extLst>
      <p:ext uri="{BB962C8B-B14F-4D97-AF65-F5344CB8AC3E}">
        <p14:creationId xmlns:p14="http://schemas.microsoft.com/office/powerpoint/2010/main" val="2682943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311653" y="717914"/>
            <a:ext cx="2743200" cy="8801145"/>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p:cNvSpPr/>
          <p:nvPr/>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91" name="TextBox 90"/>
          <p:cNvSpPr txBox="1"/>
          <p:nvPr/>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2" name="Oval 91"/>
          <p:cNvSpPr/>
          <p:nvPr/>
        </p:nvSpPr>
        <p:spPr>
          <a:xfrm>
            <a:off x="2805318" y="9809677"/>
            <a:ext cx="36576" cy="36576"/>
          </a:xfrm>
          <a:prstGeom prst="ellipse">
            <a:avLst/>
          </a:prstGeom>
          <a:solidFill>
            <a:srgbClr val="C412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00000"/>
              </a:solidFill>
            </a:endParaRPr>
          </a:p>
        </p:txBody>
      </p:sp>
      <p:sp>
        <p:nvSpPr>
          <p:cNvPr id="93" name="Oval 92"/>
          <p:cNvSpPr/>
          <p:nvPr/>
        </p:nvSpPr>
        <p:spPr>
          <a:xfrm>
            <a:off x="4101035" y="9809677"/>
            <a:ext cx="36576" cy="36576"/>
          </a:xfrm>
          <a:prstGeom prst="ellipse">
            <a:avLst/>
          </a:prstGeom>
          <a:solidFill>
            <a:srgbClr val="C412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00000"/>
              </a:solidFill>
            </a:endParaRPr>
          </a:p>
        </p:txBody>
      </p:sp>
      <p:sp>
        <p:nvSpPr>
          <p:cNvPr id="94" name="Oval 93"/>
          <p:cNvSpPr/>
          <p:nvPr/>
        </p:nvSpPr>
        <p:spPr>
          <a:xfrm>
            <a:off x="5143229" y="9809677"/>
            <a:ext cx="36576" cy="36576"/>
          </a:xfrm>
          <a:prstGeom prst="ellipse">
            <a:avLst/>
          </a:prstGeom>
          <a:solidFill>
            <a:srgbClr val="C412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00000"/>
              </a:solidFill>
            </a:endParaRPr>
          </a:p>
        </p:txBody>
      </p:sp>
      <p:sp>
        <p:nvSpPr>
          <p:cNvPr id="95" name="Oval 94"/>
          <p:cNvSpPr/>
          <p:nvPr/>
        </p:nvSpPr>
        <p:spPr>
          <a:xfrm>
            <a:off x="5848079" y="9809677"/>
            <a:ext cx="36576" cy="36576"/>
          </a:xfrm>
          <a:prstGeom prst="ellipse">
            <a:avLst/>
          </a:prstGeom>
          <a:solidFill>
            <a:srgbClr val="C412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00000"/>
              </a:solidFill>
            </a:endParaRPr>
          </a:p>
        </p:txBody>
      </p:sp>
      <p:sp>
        <p:nvSpPr>
          <p:cNvPr id="44" name="Rectangle 43"/>
          <p:cNvSpPr/>
          <p:nvPr/>
        </p:nvSpPr>
        <p:spPr>
          <a:xfrm>
            <a:off x="307245" y="593373"/>
            <a:ext cx="7164523" cy="18288"/>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45" name="TextBox 44"/>
          <p:cNvSpPr txBox="1"/>
          <p:nvPr/>
        </p:nvSpPr>
        <p:spPr>
          <a:xfrm>
            <a:off x="208186" y="339451"/>
            <a:ext cx="7449914" cy="253916"/>
          </a:xfrm>
          <a:prstGeom prst="rect">
            <a:avLst/>
          </a:prstGeom>
          <a:noFill/>
        </p:spPr>
        <p:txBody>
          <a:bodyPr wrap="square" rtlCol="0">
            <a:spAutoFit/>
          </a:bodyPr>
          <a:lstStyle/>
          <a:p>
            <a:r>
              <a:rPr lang="en-US" sz="1050" dirty="0" smtClean="0">
                <a:solidFill>
                  <a:schemeClr val="tx1">
                    <a:lumMod val="65000"/>
                    <a:lumOff val="35000"/>
                  </a:schemeClr>
                </a:solidFill>
                <a:latin typeface="Century Gothic" panose="020B0502020202020204" pitchFamily="34" charset="0"/>
                <a:cs typeface="Verdana"/>
              </a:rPr>
              <a:t>TRANSPORTATION SOLUTIONS THROUGHOUT ALAMEDA COUNTY</a:t>
            </a:r>
            <a:endParaRPr lang="en-US" sz="1050" dirty="0">
              <a:solidFill>
                <a:schemeClr val="tx1">
                  <a:lumMod val="65000"/>
                  <a:lumOff val="35000"/>
                </a:schemeClr>
              </a:solidFill>
              <a:latin typeface="Century Gothic" panose="020B0502020202020204" pitchFamily="34" charset="0"/>
              <a:cs typeface="Verdana"/>
            </a:endParaRPr>
          </a:p>
        </p:txBody>
      </p:sp>
      <p:sp>
        <p:nvSpPr>
          <p:cNvPr id="105" name="Rectangle 104"/>
          <p:cNvSpPr/>
          <p:nvPr/>
        </p:nvSpPr>
        <p:spPr>
          <a:xfrm>
            <a:off x="3271057" y="1514302"/>
            <a:ext cx="1522843" cy="3065293"/>
          </a:xfrm>
          <a:prstGeom prst="rect">
            <a:avLst/>
          </a:prstGeom>
          <a:solidFill>
            <a:schemeClr val="accent1">
              <a:lumMod val="20000"/>
              <a:lumOff val="8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extBox 106"/>
          <p:cNvSpPr txBox="1"/>
          <p:nvPr/>
        </p:nvSpPr>
        <p:spPr>
          <a:xfrm>
            <a:off x="3276808" y="1574765"/>
            <a:ext cx="1514267" cy="1231106"/>
          </a:xfrm>
          <a:prstGeom prst="rect">
            <a:avLst/>
          </a:prstGeom>
          <a:noFill/>
          <a:ln>
            <a:noFill/>
          </a:ln>
        </p:spPr>
        <p:txBody>
          <a:bodyPr wrap="square" rtlCol="0">
            <a:spAutoFit/>
          </a:bodyPr>
          <a:lstStyle/>
          <a:p>
            <a:pPr algn="ctr">
              <a:spcAft>
                <a:spcPts val="400"/>
              </a:spcAft>
            </a:pPr>
            <a:r>
              <a:rPr lang="en-US" sz="1400" b="1" spc="-30" dirty="0" smtClean="0">
                <a:solidFill>
                  <a:srgbClr val="0069AA"/>
                </a:solidFill>
                <a:latin typeface="Century Gothic" panose="020B0502020202020204" pitchFamily="34" charset="0"/>
                <a:cs typeface="News Gothic MT"/>
              </a:rPr>
              <a:t>Over</a:t>
            </a:r>
            <a:br>
              <a:rPr lang="en-US" sz="1400" b="1" spc="-30" dirty="0" smtClean="0">
                <a:solidFill>
                  <a:srgbClr val="0069AA"/>
                </a:solidFill>
                <a:latin typeface="Century Gothic" panose="020B0502020202020204" pitchFamily="34" charset="0"/>
                <a:cs typeface="News Gothic MT"/>
              </a:rPr>
            </a:br>
            <a:r>
              <a:rPr lang="en-US" b="1" spc="-30" dirty="0" smtClean="0">
                <a:solidFill>
                  <a:srgbClr val="0069AA"/>
                </a:solidFill>
                <a:latin typeface="Century Gothic" panose="020B0502020202020204" pitchFamily="34" charset="0"/>
                <a:cs typeface="News Gothic MT"/>
              </a:rPr>
              <a:t>$100 million</a:t>
            </a:r>
            <a:br>
              <a:rPr lang="en-US" b="1" spc="-30" dirty="0" smtClean="0">
                <a:solidFill>
                  <a:srgbClr val="0069AA"/>
                </a:solidFill>
                <a:latin typeface="Century Gothic" panose="020B0502020202020204" pitchFamily="34" charset="0"/>
                <a:cs typeface="News Gothic MT"/>
              </a:rPr>
            </a:br>
            <a:r>
              <a:rPr lang="en-US" sz="1050" b="1" spc="-30" dirty="0" smtClean="0">
                <a:solidFill>
                  <a:srgbClr val="0069AA"/>
                </a:solidFill>
                <a:latin typeface="Century Gothic" panose="020B0502020202020204" pitchFamily="34" charset="0"/>
                <a:cs typeface="News Gothic MT"/>
              </a:rPr>
              <a:t>in annual local streets and roads funding for Alameda County</a:t>
            </a:r>
            <a:br>
              <a:rPr lang="en-US" sz="1050" b="1" spc="-30" dirty="0" smtClean="0">
                <a:solidFill>
                  <a:srgbClr val="0069AA"/>
                </a:solidFill>
                <a:latin typeface="Century Gothic" panose="020B0502020202020204" pitchFamily="34" charset="0"/>
                <a:cs typeface="News Gothic MT"/>
              </a:rPr>
            </a:br>
            <a:r>
              <a:rPr lang="en-US" sz="1050" b="1" spc="-30" dirty="0" smtClean="0">
                <a:solidFill>
                  <a:srgbClr val="0069AA"/>
                </a:solidFill>
                <a:latin typeface="Century Gothic" panose="020B0502020202020204" pitchFamily="34" charset="0"/>
                <a:cs typeface="News Gothic MT"/>
              </a:rPr>
              <a:t> from the state</a:t>
            </a:r>
          </a:p>
        </p:txBody>
      </p:sp>
      <p:sp>
        <p:nvSpPr>
          <p:cNvPr id="39" name="TextBox 38"/>
          <p:cNvSpPr txBox="1"/>
          <p:nvPr/>
        </p:nvSpPr>
        <p:spPr>
          <a:xfrm>
            <a:off x="3189954" y="686247"/>
            <a:ext cx="4315746" cy="261610"/>
          </a:xfrm>
          <a:prstGeom prst="rect">
            <a:avLst/>
          </a:prstGeom>
          <a:noFill/>
          <a:ln>
            <a:noFill/>
          </a:ln>
        </p:spPr>
        <p:txBody>
          <a:bodyPr wrap="square" rtlCol="0">
            <a:spAutoFit/>
          </a:bodyPr>
          <a:lstStyle/>
          <a:p>
            <a:r>
              <a:rPr lang="en-US" sz="1100" b="1" dirty="0">
                <a:solidFill>
                  <a:srgbClr val="0069AA"/>
                </a:solidFill>
                <a:latin typeface="Century Gothic" panose="020B0502020202020204" pitchFamily="34" charset="0"/>
                <a:cs typeface="News Gothic MT"/>
              </a:rPr>
              <a:t>SB 1 NEW ROAD MAINTENANCE FUNDING</a:t>
            </a:r>
          </a:p>
        </p:txBody>
      </p:sp>
      <p:sp>
        <p:nvSpPr>
          <p:cNvPr id="42" name="TextBox 41"/>
          <p:cNvSpPr txBox="1"/>
          <p:nvPr/>
        </p:nvSpPr>
        <p:spPr>
          <a:xfrm>
            <a:off x="3275678" y="1003208"/>
            <a:ext cx="4230021" cy="410369"/>
          </a:xfrm>
          <a:prstGeom prst="rect">
            <a:avLst/>
          </a:prstGeom>
          <a:noFill/>
          <a:ln>
            <a:noFill/>
          </a:ln>
        </p:spPr>
        <p:txBody>
          <a:bodyPr wrap="square" lIns="0" tIns="0" rIns="0" bIns="0" numCol="1" spcCol="228600" rtlCol="0">
            <a:spAutoFit/>
          </a:bodyPr>
          <a:lstStyle/>
          <a:p>
            <a:pPr>
              <a:lnSpc>
                <a:spcPts val="1600"/>
              </a:lnSpc>
              <a:spcAft>
                <a:spcPts val="1200"/>
              </a:spcAft>
              <a:buClr>
                <a:srgbClr val="D07921"/>
              </a:buClr>
              <a:buSzPct val="175000"/>
            </a:pPr>
            <a:r>
              <a:rPr lang="en-US" sz="900" spc="-20" dirty="0" smtClean="0">
                <a:latin typeface="Century Gothic" panose="020B0502020202020204" pitchFamily="34" charset="0"/>
                <a:cs typeface="News Gothic MT"/>
              </a:rPr>
              <a:t>New transportation </a:t>
            </a:r>
            <a:r>
              <a:rPr lang="en-US" sz="900" spc="-20" dirty="0">
                <a:latin typeface="Century Gothic" panose="020B0502020202020204" pitchFamily="34" charset="0"/>
                <a:cs typeface="News Gothic MT"/>
              </a:rPr>
              <a:t>funding </a:t>
            </a:r>
            <a:r>
              <a:rPr lang="en-US" sz="900" spc="-20" dirty="0" smtClean="0">
                <a:latin typeface="Century Gothic" panose="020B0502020202020204" pitchFamily="34" charset="0"/>
                <a:cs typeface="News Gothic MT"/>
              </a:rPr>
              <a:t>from SB 1 for Alameda County and its 14 cities represents over 70 </a:t>
            </a:r>
            <a:r>
              <a:rPr lang="en-US" sz="900" spc="-20" dirty="0">
                <a:latin typeface="Century Gothic" panose="020B0502020202020204" pitchFamily="34" charset="0"/>
                <a:cs typeface="News Gothic MT"/>
              </a:rPr>
              <a:t>percent increase </a:t>
            </a:r>
            <a:r>
              <a:rPr lang="en-US" sz="900" spc="-20" dirty="0" smtClean="0">
                <a:latin typeface="Century Gothic" panose="020B0502020202020204" pitchFamily="34" charset="0"/>
                <a:cs typeface="News Gothic MT"/>
              </a:rPr>
              <a:t>in FY2018-19 maintenance funding. </a:t>
            </a:r>
            <a:endParaRPr lang="en-US" sz="900" spc="-20" dirty="0">
              <a:latin typeface="Century Gothic" panose="020B0502020202020204" pitchFamily="34" charset="0"/>
              <a:cs typeface="News Gothic MT"/>
            </a:endParaRPr>
          </a:p>
        </p:txBody>
      </p:sp>
      <p:graphicFrame>
        <p:nvGraphicFramePr>
          <p:cNvPr id="5" name="Table 4"/>
          <p:cNvGraphicFramePr>
            <a:graphicFrameLocks noGrp="1"/>
          </p:cNvGraphicFramePr>
          <p:nvPr>
            <p:extLst>
              <p:ext uri="{D42A27DB-BD31-4B8C-83A1-F6EECF244321}">
                <p14:modId xmlns:p14="http://schemas.microsoft.com/office/powerpoint/2010/main" val="441928877"/>
              </p:ext>
            </p:extLst>
          </p:nvPr>
        </p:nvGraphicFramePr>
        <p:xfrm>
          <a:off x="4826783" y="1514310"/>
          <a:ext cx="2644984" cy="3266658"/>
        </p:xfrm>
        <a:graphic>
          <a:graphicData uri="http://schemas.openxmlformats.org/drawingml/2006/table">
            <a:tbl>
              <a:tblPr/>
              <a:tblGrid>
                <a:gridCol w="901664"/>
                <a:gridCol w="914400"/>
                <a:gridCol w="828920"/>
              </a:tblGrid>
              <a:tr h="399842">
                <a:tc>
                  <a:txBody>
                    <a:bodyPr/>
                    <a:lstStyle/>
                    <a:p>
                      <a:pPr algn="l" rtl="0" fontAlgn="b"/>
                      <a:r>
                        <a:rPr lang="en-US" sz="800" b="1" i="0" u="none" strike="noStrike" dirty="0" smtClean="0">
                          <a:solidFill>
                            <a:schemeClr val="bg1"/>
                          </a:solidFill>
                          <a:effectLst/>
                          <a:latin typeface="Century Gothic" panose="020B0502020202020204" pitchFamily="34" charset="0"/>
                        </a:rPr>
                        <a:t>Jurisdictions</a:t>
                      </a:r>
                      <a:r>
                        <a:rPr lang="en-US" sz="800" b="1" i="0" u="none" strike="noStrike" baseline="0" dirty="0" smtClean="0">
                          <a:solidFill>
                            <a:schemeClr val="bg1"/>
                          </a:solidFill>
                          <a:effectLst/>
                          <a:latin typeface="Century Gothic" panose="020B0502020202020204" pitchFamily="34" charset="0"/>
                        </a:rPr>
                        <a:t> Funded</a:t>
                      </a:r>
                      <a:endParaRPr lang="en-US" sz="800" b="1" i="0" u="none" strike="noStrike" dirty="0">
                        <a:solidFill>
                          <a:schemeClr val="bg1"/>
                        </a:solidFill>
                        <a:effectLst/>
                        <a:latin typeface="Century Gothic" panose="020B0502020202020204" pitchFamily="34" charset="0"/>
                      </a:endParaRPr>
                    </a:p>
                  </a:txBody>
                  <a:tcPr marL="85725" marR="9525" marT="9525"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69AA"/>
                    </a:solidFill>
                  </a:tcPr>
                </a:tc>
                <a:tc>
                  <a:txBody>
                    <a:bodyPr/>
                    <a:lstStyle/>
                    <a:p>
                      <a:pPr algn="ctr" rtl="0" fontAlgn="b"/>
                      <a:r>
                        <a:rPr lang="en-US" sz="800" b="1" i="0" u="none" strike="noStrike" dirty="0" smtClean="0">
                          <a:solidFill>
                            <a:schemeClr val="bg1"/>
                          </a:solidFill>
                          <a:effectLst/>
                          <a:latin typeface="Century Gothic" panose="020B0502020202020204" pitchFamily="34" charset="0"/>
                        </a:rPr>
                        <a:t>Existing State Funding*</a:t>
                      </a:r>
                      <a:r>
                        <a:rPr lang="en-US" sz="800" b="0" i="0" u="none" strike="noStrike" dirty="0" smtClean="0">
                          <a:solidFill>
                            <a:schemeClr val="bg1"/>
                          </a:solidFill>
                          <a:effectLst/>
                          <a:latin typeface="Century Gothic" panose="020B0502020202020204" pitchFamily="34" charset="0"/>
                        </a:rPr>
                        <a:t/>
                      </a:r>
                      <a:br>
                        <a:rPr lang="en-US" sz="800" b="0" i="0" u="none" strike="noStrike" dirty="0" smtClean="0">
                          <a:solidFill>
                            <a:schemeClr val="bg1"/>
                          </a:solidFill>
                          <a:effectLst/>
                          <a:latin typeface="Century Gothic" panose="020B0502020202020204" pitchFamily="34" charset="0"/>
                        </a:rPr>
                      </a:br>
                      <a:r>
                        <a:rPr lang="en-US" sz="600" b="1" i="0" u="none" strike="noStrike" dirty="0" smtClean="0">
                          <a:solidFill>
                            <a:schemeClr val="bg1"/>
                          </a:solidFill>
                          <a:effectLst/>
                          <a:latin typeface="Century Gothic" panose="020B0502020202020204" pitchFamily="34" charset="0"/>
                        </a:rPr>
                        <a:t>($</a:t>
                      </a:r>
                      <a:r>
                        <a:rPr lang="en-US" sz="600" b="1" i="0" u="none" strike="noStrike" baseline="0" dirty="0" smtClean="0">
                          <a:solidFill>
                            <a:schemeClr val="bg1"/>
                          </a:solidFill>
                          <a:effectLst/>
                          <a:latin typeface="Century Gothic" panose="020B0502020202020204" pitchFamily="34" charset="0"/>
                        </a:rPr>
                        <a:t> x 1,000)</a:t>
                      </a:r>
                      <a:endParaRPr lang="en-US" sz="800" b="1" i="0" u="none" strike="noStrike" dirty="0">
                        <a:solidFill>
                          <a:schemeClr val="bg1"/>
                        </a:solidFill>
                        <a:effectLst/>
                        <a:latin typeface="Century Gothic" panose="020B0502020202020204" pitchFamily="34" charset="0"/>
                      </a:endParaRPr>
                    </a:p>
                  </a:txBody>
                  <a:tcPr marL="9525" marR="9525" marT="952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69AA"/>
                    </a:solidFill>
                  </a:tcPr>
                </a:tc>
                <a:tc>
                  <a:txBody>
                    <a:bodyPr/>
                    <a:lstStyle/>
                    <a:p>
                      <a:pPr algn="ctr" rtl="0" fontAlgn="b"/>
                      <a:r>
                        <a:rPr lang="en-US" sz="800" b="1" i="0" u="sng" strike="noStrike" dirty="0" smtClean="0">
                          <a:solidFill>
                            <a:schemeClr val="bg1"/>
                          </a:solidFill>
                          <a:effectLst/>
                          <a:latin typeface="Century Gothic" panose="020B0502020202020204" pitchFamily="34" charset="0"/>
                        </a:rPr>
                        <a:t>New</a:t>
                      </a:r>
                      <a:r>
                        <a:rPr lang="en-US" sz="800" b="1" i="0" u="none" strike="noStrike" dirty="0" smtClean="0">
                          <a:solidFill>
                            <a:schemeClr val="bg1"/>
                          </a:solidFill>
                          <a:effectLst/>
                          <a:latin typeface="Century Gothic" panose="020B0502020202020204" pitchFamily="34" charset="0"/>
                        </a:rPr>
                        <a:t> SB</a:t>
                      </a:r>
                      <a:r>
                        <a:rPr lang="en-US" sz="800" b="1" i="0" u="none" strike="noStrike" baseline="0" dirty="0" smtClean="0">
                          <a:solidFill>
                            <a:schemeClr val="bg1"/>
                          </a:solidFill>
                          <a:effectLst/>
                          <a:latin typeface="Century Gothic" panose="020B0502020202020204" pitchFamily="34" charset="0"/>
                        </a:rPr>
                        <a:t> 1 Funding*</a:t>
                      </a:r>
                    </a:p>
                    <a:p>
                      <a:pPr algn="ctr" rtl="0" fontAlgn="b"/>
                      <a:r>
                        <a:rPr lang="en-US" sz="600" b="1" i="0" u="none" strike="noStrike" dirty="0" smtClean="0">
                          <a:solidFill>
                            <a:schemeClr val="bg1"/>
                          </a:solidFill>
                          <a:effectLst/>
                          <a:latin typeface="Century Gothic" panose="020B0502020202020204" pitchFamily="34" charset="0"/>
                        </a:rPr>
                        <a:t>($</a:t>
                      </a:r>
                      <a:r>
                        <a:rPr lang="en-US" sz="600" b="1" i="0" u="none" strike="noStrike" baseline="0" dirty="0" smtClean="0">
                          <a:solidFill>
                            <a:schemeClr val="bg1"/>
                          </a:solidFill>
                          <a:effectLst/>
                          <a:latin typeface="Century Gothic" panose="020B0502020202020204" pitchFamily="34" charset="0"/>
                        </a:rPr>
                        <a:t> x 1,000)</a:t>
                      </a:r>
                      <a:endParaRPr lang="en-US" sz="700" b="1" i="0" u="none" strike="noStrike" dirty="0">
                        <a:solidFill>
                          <a:schemeClr val="bg1"/>
                        </a:solidFill>
                        <a:effectLst/>
                        <a:latin typeface="Century Gothic" panose="020B0502020202020204" pitchFamily="34" charset="0"/>
                      </a:endParaRPr>
                    </a:p>
                  </a:txBody>
                  <a:tcPr marL="9525" marR="9525" marT="9525"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69AA"/>
                    </a:solidFill>
                  </a:tcPr>
                </a:tc>
              </a:tr>
              <a:tr h="173736">
                <a:tc>
                  <a:txBody>
                    <a:bodyPr/>
                    <a:lstStyle/>
                    <a:p>
                      <a:pPr algn="l" rtl="0" fontAlgn="b"/>
                      <a:r>
                        <a:rPr lang="en-US" sz="780" b="0" i="0" u="none" strike="noStrike" dirty="0">
                          <a:solidFill>
                            <a:srgbClr val="000000"/>
                          </a:solidFill>
                          <a:effectLst/>
                          <a:latin typeface="Century Gothic" panose="020B0502020202020204" pitchFamily="34" charset="0"/>
                        </a:rPr>
                        <a:t>Alameda</a:t>
                      </a:r>
                    </a:p>
                  </a:txBody>
                  <a:tcPr marL="857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fontAlgn="ctr"/>
                      <a:r>
                        <a:rPr lang="en-US" sz="780" b="0" i="0" u="none" strike="noStrike" dirty="0">
                          <a:solidFill>
                            <a:srgbClr val="000000"/>
                          </a:solidFill>
                          <a:effectLst/>
                          <a:latin typeface="Century Gothic" panose="020B0502020202020204" pitchFamily="34" charset="0"/>
                        </a:rPr>
                        <a:t>$1,854</a:t>
                      </a:r>
                    </a:p>
                  </a:txBody>
                  <a:tcPr marL="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457200" rtl="0" eaLnBrk="1" fontAlgn="ctr" latinLnBrk="0" hangingPunct="1"/>
                      <a:r>
                        <a:rPr lang="en-US" sz="790" b="0" i="0" u="none" strike="noStrike" dirty="0">
                          <a:solidFill>
                            <a:srgbClr val="000000"/>
                          </a:solidFill>
                          <a:effectLst/>
                          <a:latin typeface="Century Gothic" panose="020B0502020202020204" pitchFamily="34" charset="0"/>
                        </a:rPr>
                        <a:t>$</a:t>
                      </a:r>
                      <a:r>
                        <a:rPr lang="en-US" sz="780" b="0" i="0" u="none" strike="noStrike" kern="1200" dirty="0">
                          <a:solidFill>
                            <a:srgbClr val="000000"/>
                          </a:solidFill>
                          <a:effectLst/>
                          <a:latin typeface="Century Gothic" panose="020B0502020202020204" pitchFamily="34" charset="0"/>
                          <a:ea typeface="+mn-ea"/>
                          <a:cs typeface="+mn-cs"/>
                        </a:rPr>
                        <a:t>1,344</a:t>
                      </a:r>
                    </a:p>
                  </a:txBody>
                  <a:tcPr marL="9525" marT="9525"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73736">
                <a:tc>
                  <a:txBody>
                    <a:bodyPr/>
                    <a:lstStyle/>
                    <a:p>
                      <a:pPr algn="l" rtl="0" fontAlgn="b"/>
                      <a:r>
                        <a:rPr lang="en-US" sz="780" b="0" i="0" u="none" strike="noStrike" dirty="0">
                          <a:solidFill>
                            <a:srgbClr val="000000"/>
                          </a:solidFill>
                          <a:effectLst/>
                          <a:latin typeface="Century Gothic" panose="020B0502020202020204" pitchFamily="34" charset="0"/>
                        </a:rPr>
                        <a:t>Albany</a:t>
                      </a:r>
                    </a:p>
                  </a:txBody>
                  <a:tcPr marL="857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780" b="0" i="0" u="none" strike="noStrike" dirty="0">
                          <a:solidFill>
                            <a:srgbClr val="000000"/>
                          </a:solidFill>
                          <a:effectLst/>
                          <a:latin typeface="Century Gothic" panose="020B0502020202020204" pitchFamily="34" charset="0"/>
                        </a:rPr>
                        <a:t>$448</a:t>
                      </a:r>
                    </a:p>
                  </a:txBody>
                  <a:tcPr marL="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790" b="0" i="0" u="none" strike="noStrike" dirty="0">
                          <a:solidFill>
                            <a:srgbClr val="000000"/>
                          </a:solidFill>
                          <a:effectLst/>
                          <a:latin typeface="Century Gothic" panose="020B0502020202020204" pitchFamily="34" charset="0"/>
                        </a:rPr>
                        <a:t>$320</a:t>
                      </a:r>
                    </a:p>
                  </a:txBody>
                  <a:tcPr marL="9525" marT="9525"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r>
              <a:tr h="173736">
                <a:tc>
                  <a:txBody>
                    <a:bodyPr/>
                    <a:lstStyle/>
                    <a:p>
                      <a:pPr algn="l" rtl="0" fontAlgn="b"/>
                      <a:r>
                        <a:rPr lang="en-US" sz="780" b="0" i="0" u="none" strike="noStrike" dirty="0">
                          <a:solidFill>
                            <a:srgbClr val="000000"/>
                          </a:solidFill>
                          <a:effectLst/>
                          <a:latin typeface="Century Gothic" panose="020B0502020202020204" pitchFamily="34" charset="0"/>
                        </a:rPr>
                        <a:t>Berkeley</a:t>
                      </a:r>
                    </a:p>
                  </a:txBody>
                  <a:tcPr marL="857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fontAlgn="ctr"/>
                      <a:r>
                        <a:rPr lang="en-US" sz="780" b="0" i="0" u="none" strike="noStrike" dirty="0">
                          <a:solidFill>
                            <a:srgbClr val="000000"/>
                          </a:solidFill>
                          <a:effectLst/>
                          <a:latin typeface="Century Gothic" panose="020B0502020202020204" pitchFamily="34" charset="0"/>
                        </a:rPr>
                        <a:t>$2,801</a:t>
                      </a:r>
                    </a:p>
                  </a:txBody>
                  <a:tcPr marL="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fontAlgn="ctr"/>
                      <a:r>
                        <a:rPr lang="en-US" sz="790" b="0" i="0" u="none" strike="noStrike" dirty="0">
                          <a:solidFill>
                            <a:srgbClr val="000000"/>
                          </a:solidFill>
                          <a:effectLst/>
                          <a:latin typeface="Century Gothic" panose="020B0502020202020204" pitchFamily="34" charset="0"/>
                        </a:rPr>
                        <a:t>$2,032</a:t>
                      </a:r>
                    </a:p>
                  </a:txBody>
                  <a:tcPr marL="9525" marT="9525"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73736">
                <a:tc>
                  <a:txBody>
                    <a:bodyPr/>
                    <a:lstStyle/>
                    <a:p>
                      <a:pPr algn="l" rtl="0" fontAlgn="b"/>
                      <a:r>
                        <a:rPr lang="en-US" sz="780" b="0" i="0" u="none" strike="noStrike" dirty="0">
                          <a:solidFill>
                            <a:srgbClr val="000000"/>
                          </a:solidFill>
                          <a:effectLst/>
                          <a:latin typeface="Century Gothic" panose="020B0502020202020204" pitchFamily="34" charset="0"/>
                        </a:rPr>
                        <a:t>Dublin</a:t>
                      </a:r>
                    </a:p>
                  </a:txBody>
                  <a:tcPr marL="857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780" b="0" i="0" u="none" strike="noStrike" dirty="0">
                          <a:solidFill>
                            <a:srgbClr val="000000"/>
                          </a:solidFill>
                          <a:effectLst/>
                          <a:latin typeface="Century Gothic" panose="020B0502020202020204" pitchFamily="34" charset="0"/>
                        </a:rPr>
                        <a:t>$1,345</a:t>
                      </a:r>
                    </a:p>
                  </a:txBody>
                  <a:tcPr marL="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790" b="0" i="0" u="none" strike="noStrike" dirty="0">
                          <a:solidFill>
                            <a:srgbClr val="000000"/>
                          </a:solidFill>
                          <a:effectLst/>
                          <a:latin typeface="Century Gothic" panose="020B0502020202020204" pitchFamily="34" charset="0"/>
                        </a:rPr>
                        <a:t>$972</a:t>
                      </a:r>
                    </a:p>
                  </a:txBody>
                  <a:tcPr marL="9525" marT="9525"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r>
              <a:tr h="173736">
                <a:tc>
                  <a:txBody>
                    <a:bodyPr/>
                    <a:lstStyle/>
                    <a:p>
                      <a:pPr algn="l" rtl="0" fontAlgn="b"/>
                      <a:r>
                        <a:rPr lang="en-US" sz="780" b="0" i="0" u="none" strike="noStrike" dirty="0">
                          <a:solidFill>
                            <a:srgbClr val="000000"/>
                          </a:solidFill>
                          <a:effectLst/>
                          <a:latin typeface="Century Gothic" panose="020B0502020202020204" pitchFamily="34" charset="0"/>
                        </a:rPr>
                        <a:t>Emeryville</a:t>
                      </a:r>
                    </a:p>
                  </a:txBody>
                  <a:tcPr marL="857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fontAlgn="ctr"/>
                      <a:r>
                        <a:rPr lang="en-US" sz="780" b="0" i="0" u="none" strike="noStrike" dirty="0">
                          <a:solidFill>
                            <a:srgbClr val="000000"/>
                          </a:solidFill>
                          <a:effectLst/>
                          <a:latin typeface="Century Gothic" panose="020B0502020202020204" pitchFamily="34" charset="0"/>
                        </a:rPr>
                        <a:t>$280</a:t>
                      </a:r>
                    </a:p>
                  </a:txBody>
                  <a:tcPr marL="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fontAlgn="ctr"/>
                      <a:r>
                        <a:rPr lang="en-US" sz="790" b="0" i="0" u="none" strike="noStrike" dirty="0">
                          <a:solidFill>
                            <a:srgbClr val="000000"/>
                          </a:solidFill>
                          <a:effectLst/>
                          <a:latin typeface="Century Gothic" panose="020B0502020202020204" pitchFamily="34" charset="0"/>
                        </a:rPr>
                        <a:t>$199</a:t>
                      </a:r>
                    </a:p>
                  </a:txBody>
                  <a:tcPr marL="9525" marT="9525"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73736">
                <a:tc>
                  <a:txBody>
                    <a:bodyPr/>
                    <a:lstStyle/>
                    <a:p>
                      <a:pPr algn="l" rtl="0" fontAlgn="b"/>
                      <a:r>
                        <a:rPr lang="en-US" sz="780" b="0" i="0" u="none" strike="noStrike" dirty="0">
                          <a:solidFill>
                            <a:srgbClr val="000000"/>
                          </a:solidFill>
                          <a:effectLst/>
                          <a:latin typeface="Century Gothic" panose="020B0502020202020204" pitchFamily="34" charset="0"/>
                        </a:rPr>
                        <a:t>Fremont</a:t>
                      </a:r>
                    </a:p>
                  </a:txBody>
                  <a:tcPr marL="857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780" b="0" i="0" u="none" strike="noStrike" dirty="0">
                          <a:solidFill>
                            <a:srgbClr val="000000"/>
                          </a:solidFill>
                          <a:effectLst/>
                          <a:latin typeface="Century Gothic" panose="020B0502020202020204" pitchFamily="34" charset="0"/>
                        </a:rPr>
                        <a:t>$5,343</a:t>
                      </a:r>
                    </a:p>
                  </a:txBody>
                  <a:tcPr marL="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790" b="0" i="0" u="none" strike="noStrike" dirty="0">
                          <a:solidFill>
                            <a:srgbClr val="000000"/>
                          </a:solidFill>
                          <a:effectLst/>
                          <a:latin typeface="Century Gothic" panose="020B0502020202020204" pitchFamily="34" charset="0"/>
                        </a:rPr>
                        <a:t>$3,887</a:t>
                      </a:r>
                    </a:p>
                  </a:txBody>
                  <a:tcPr marL="9525" marT="9525"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r>
              <a:tr h="173736">
                <a:tc>
                  <a:txBody>
                    <a:bodyPr/>
                    <a:lstStyle/>
                    <a:p>
                      <a:pPr algn="l" rtl="0" fontAlgn="b"/>
                      <a:r>
                        <a:rPr lang="en-US" sz="780" b="0" i="0" u="none" strike="noStrike" dirty="0">
                          <a:solidFill>
                            <a:srgbClr val="000000"/>
                          </a:solidFill>
                          <a:effectLst/>
                          <a:latin typeface="Century Gothic" panose="020B0502020202020204" pitchFamily="34" charset="0"/>
                        </a:rPr>
                        <a:t>Hayward</a:t>
                      </a:r>
                    </a:p>
                  </a:txBody>
                  <a:tcPr marL="857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fontAlgn="ctr"/>
                      <a:r>
                        <a:rPr lang="en-US" sz="780" b="0" i="0" u="none" strike="noStrike" dirty="0">
                          <a:solidFill>
                            <a:srgbClr val="000000"/>
                          </a:solidFill>
                          <a:effectLst/>
                          <a:latin typeface="Century Gothic" panose="020B0502020202020204" pitchFamily="34" charset="0"/>
                        </a:rPr>
                        <a:t>$3,709</a:t>
                      </a:r>
                    </a:p>
                  </a:txBody>
                  <a:tcPr marL="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fontAlgn="ctr"/>
                      <a:r>
                        <a:rPr lang="en-US" sz="790" b="0" i="0" u="none" strike="noStrike" dirty="0">
                          <a:solidFill>
                            <a:srgbClr val="000000"/>
                          </a:solidFill>
                          <a:effectLst/>
                          <a:latin typeface="Century Gothic" panose="020B0502020202020204" pitchFamily="34" charset="0"/>
                        </a:rPr>
                        <a:t>$2,695</a:t>
                      </a:r>
                    </a:p>
                  </a:txBody>
                  <a:tcPr marL="9525" marT="9525"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73736">
                <a:tc>
                  <a:txBody>
                    <a:bodyPr/>
                    <a:lstStyle/>
                    <a:p>
                      <a:pPr algn="l" rtl="0" fontAlgn="b"/>
                      <a:r>
                        <a:rPr lang="en-US" sz="780" b="0" i="0" u="none" strike="noStrike" dirty="0">
                          <a:solidFill>
                            <a:srgbClr val="000000"/>
                          </a:solidFill>
                          <a:effectLst/>
                          <a:latin typeface="Century Gothic" panose="020B0502020202020204" pitchFamily="34" charset="0"/>
                        </a:rPr>
                        <a:t>Livermore</a:t>
                      </a:r>
                    </a:p>
                  </a:txBody>
                  <a:tcPr marL="857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780" b="0" i="0" u="none" strike="noStrike" dirty="0">
                          <a:solidFill>
                            <a:srgbClr val="000000"/>
                          </a:solidFill>
                          <a:effectLst/>
                          <a:latin typeface="Century Gothic" panose="020B0502020202020204" pitchFamily="34" charset="0"/>
                        </a:rPr>
                        <a:t>$2,060</a:t>
                      </a:r>
                    </a:p>
                  </a:txBody>
                  <a:tcPr marL="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790" b="0" i="0" u="none" strike="noStrike" dirty="0">
                          <a:solidFill>
                            <a:srgbClr val="000000"/>
                          </a:solidFill>
                          <a:effectLst/>
                          <a:latin typeface="Century Gothic" panose="020B0502020202020204" pitchFamily="34" charset="0"/>
                        </a:rPr>
                        <a:t>$1,494</a:t>
                      </a:r>
                    </a:p>
                  </a:txBody>
                  <a:tcPr marL="9525" marT="9525"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r>
              <a:tr h="173736">
                <a:tc>
                  <a:txBody>
                    <a:bodyPr/>
                    <a:lstStyle/>
                    <a:p>
                      <a:pPr algn="l" rtl="0" fontAlgn="b"/>
                      <a:r>
                        <a:rPr lang="en-US" sz="780" b="0" i="0" u="none" strike="noStrike" dirty="0">
                          <a:solidFill>
                            <a:srgbClr val="000000"/>
                          </a:solidFill>
                          <a:effectLst/>
                          <a:latin typeface="Century Gothic" panose="020B0502020202020204" pitchFamily="34" charset="0"/>
                        </a:rPr>
                        <a:t>Newark</a:t>
                      </a:r>
                    </a:p>
                  </a:txBody>
                  <a:tcPr marL="857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fontAlgn="ctr"/>
                      <a:r>
                        <a:rPr lang="en-US" sz="780" b="0" i="0" u="none" strike="noStrike" dirty="0">
                          <a:solidFill>
                            <a:srgbClr val="000000"/>
                          </a:solidFill>
                          <a:effectLst/>
                          <a:latin typeface="Century Gothic" panose="020B0502020202020204" pitchFamily="34" charset="0"/>
                        </a:rPr>
                        <a:t>$1,050</a:t>
                      </a:r>
                    </a:p>
                  </a:txBody>
                  <a:tcPr marL="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fontAlgn="ctr"/>
                      <a:r>
                        <a:rPr lang="en-US" sz="790" b="0" i="0" u="none" strike="noStrike" dirty="0">
                          <a:solidFill>
                            <a:srgbClr val="000000"/>
                          </a:solidFill>
                          <a:effectLst/>
                          <a:latin typeface="Century Gothic" panose="020B0502020202020204" pitchFamily="34" charset="0"/>
                        </a:rPr>
                        <a:t>$758</a:t>
                      </a:r>
                    </a:p>
                  </a:txBody>
                  <a:tcPr marL="9525" marT="9525"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73736">
                <a:tc>
                  <a:txBody>
                    <a:bodyPr/>
                    <a:lstStyle/>
                    <a:p>
                      <a:pPr algn="l" rtl="0" fontAlgn="b"/>
                      <a:r>
                        <a:rPr lang="en-US" sz="780" b="0" i="0" u="none" strike="noStrike" dirty="0">
                          <a:solidFill>
                            <a:srgbClr val="000000"/>
                          </a:solidFill>
                          <a:effectLst/>
                          <a:latin typeface="Century Gothic" panose="020B0502020202020204" pitchFamily="34" charset="0"/>
                        </a:rPr>
                        <a:t>Oakland</a:t>
                      </a:r>
                    </a:p>
                  </a:txBody>
                  <a:tcPr marL="857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780" b="0" i="0" u="none" strike="noStrike" dirty="0">
                          <a:solidFill>
                            <a:srgbClr val="000000"/>
                          </a:solidFill>
                          <a:effectLst/>
                          <a:latin typeface="Century Gothic" panose="020B0502020202020204" pitchFamily="34" charset="0"/>
                        </a:rPr>
                        <a:t>$9,840</a:t>
                      </a:r>
                    </a:p>
                  </a:txBody>
                  <a:tcPr marL="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790" b="0" i="0" u="none" strike="noStrike" dirty="0">
                          <a:solidFill>
                            <a:srgbClr val="000000"/>
                          </a:solidFill>
                          <a:effectLst/>
                          <a:latin typeface="Century Gothic" panose="020B0502020202020204" pitchFamily="34" charset="0"/>
                        </a:rPr>
                        <a:t>$7,167</a:t>
                      </a:r>
                    </a:p>
                  </a:txBody>
                  <a:tcPr marL="9525" marT="9525"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r>
              <a:tr h="173736">
                <a:tc>
                  <a:txBody>
                    <a:bodyPr/>
                    <a:lstStyle/>
                    <a:p>
                      <a:pPr algn="l" rtl="0" fontAlgn="b"/>
                      <a:r>
                        <a:rPr lang="en-US" sz="780" b="0" i="0" u="none" strike="noStrike" dirty="0">
                          <a:solidFill>
                            <a:srgbClr val="000000"/>
                          </a:solidFill>
                          <a:effectLst/>
                          <a:latin typeface="Century Gothic" panose="020B0502020202020204" pitchFamily="34" charset="0"/>
                        </a:rPr>
                        <a:t>Piedmont</a:t>
                      </a:r>
                    </a:p>
                  </a:txBody>
                  <a:tcPr marL="857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fontAlgn="ctr"/>
                      <a:r>
                        <a:rPr lang="en-US" sz="780" b="0" i="0" u="none" strike="noStrike" dirty="0">
                          <a:solidFill>
                            <a:srgbClr val="000000"/>
                          </a:solidFill>
                          <a:effectLst/>
                          <a:latin typeface="Century Gothic" panose="020B0502020202020204" pitchFamily="34" charset="0"/>
                        </a:rPr>
                        <a:t>$268</a:t>
                      </a:r>
                    </a:p>
                  </a:txBody>
                  <a:tcPr marL="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fontAlgn="ctr"/>
                      <a:r>
                        <a:rPr lang="en-US" sz="790" b="0" i="0" u="none" strike="noStrike" dirty="0">
                          <a:solidFill>
                            <a:srgbClr val="000000"/>
                          </a:solidFill>
                          <a:effectLst/>
                          <a:latin typeface="Century Gothic" panose="020B0502020202020204" pitchFamily="34" charset="0"/>
                        </a:rPr>
                        <a:t>$190</a:t>
                      </a:r>
                    </a:p>
                  </a:txBody>
                  <a:tcPr marL="9525" marT="9525"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73736">
                <a:tc>
                  <a:txBody>
                    <a:bodyPr/>
                    <a:lstStyle/>
                    <a:p>
                      <a:pPr algn="l" rtl="0" fontAlgn="b"/>
                      <a:r>
                        <a:rPr lang="en-US" sz="780" b="0" i="0" u="none" strike="noStrike" dirty="0">
                          <a:solidFill>
                            <a:srgbClr val="000000"/>
                          </a:solidFill>
                          <a:effectLst/>
                          <a:latin typeface="Century Gothic" panose="020B0502020202020204" pitchFamily="34" charset="0"/>
                        </a:rPr>
                        <a:t>Pleasanton</a:t>
                      </a:r>
                    </a:p>
                  </a:txBody>
                  <a:tcPr marL="857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780" b="0" i="0" u="none" strike="noStrike" dirty="0">
                          <a:solidFill>
                            <a:srgbClr val="000000"/>
                          </a:solidFill>
                          <a:effectLst/>
                          <a:latin typeface="Century Gothic" panose="020B0502020202020204" pitchFamily="34" charset="0"/>
                        </a:rPr>
                        <a:t>$1,754</a:t>
                      </a:r>
                    </a:p>
                  </a:txBody>
                  <a:tcPr marL="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790" b="0" i="0" u="none" strike="noStrike" dirty="0">
                          <a:solidFill>
                            <a:srgbClr val="000000"/>
                          </a:solidFill>
                          <a:effectLst/>
                          <a:latin typeface="Century Gothic" panose="020B0502020202020204" pitchFamily="34" charset="0"/>
                        </a:rPr>
                        <a:t>$1,271</a:t>
                      </a:r>
                    </a:p>
                  </a:txBody>
                  <a:tcPr marL="9525" marT="9525"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r>
              <a:tr h="173736">
                <a:tc>
                  <a:txBody>
                    <a:bodyPr/>
                    <a:lstStyle/>
                    <a:p>
                      <a:pPr algn="l" rtl="0" fontAlgn="b"/>
                      <a:r>
                        <a:rPr lang="en-US" sz="780" b="0" i="0" u="none" strike="noStrike" dirty="0">
                          <a:solidFill>
                            <a:srgbClr val="000000"/>
                          </a:solidFill>
                          <a:effectLst/>
                          <a:latin typeface="Century Gothic" panose="020B0502020202020204" pitchFamily="34" charset="0"/>
                        </a:rPr>
                        <a:t>San Leandro</a:t>
                      </a:r>
                    </a:p>
                  </a:txBody>
                  <a:tcPr marL="857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fontAlgn="ctr"/>
                      <a:r>
                        <a:rPr lang="en-US" sz="780" b="0" i="0" u="none" strike="noStrike" dirty="0">
                          <a:solidFill>
                            <a:srgbClr val="000000"/>
                          </a:solidFill>
                          <a:effectLst/>
                          <a:latin typeface="Century Gothic" panose="020B0502020202020204" pitchFamily="34" charset="0"/>
                        </a:rPr>
                        <a:t>$2,050</a:t>
                      </a:r>
                    </a:p>
                  </a:txBody>
                  <a:tcPr marL="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fontAlgn="ctr"/>
                      <a:r>
                        <a:rPr lang="en-US" sz="790" b="0" i="0" u="none" strike="noStrike" dirty="0">
                          <a:solidFill>
                            <a:srgbClr val="000000"/>
                          </a:solidFill>
                          <a:effectLst/>
                          <a:latin typeface="Century Gothic" panose="020B0502020202020204" pitchFamily="34" charset="0"/>
                        </a:rPr>
                        <a:t>$1,486</a:t>
                      </a:r>
                    </a:p>
                  </a:txBody>
                  <a:tcPr marL="9525" marT="9525"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73736">
                <a:tc>
                  <a:txBody>
                    <a:bodyPr/>
                    <a:lstStyle/>
                    <a:p>
                      <a:pPr algn="l" rtl="0" fontAlgn="b"/>
                      <a:r>
                        <a:rPr lang="en-US" sz="780" b="0" i="0" u="none" strike="noStrike" dirty="0">
                          <a:solidFill>
                            <a:srgbClr val="000000"/>
                          </a:solidFill>
                          <a:effectLst/>
                          <a:latin typeface="Century Gothic" panose="020B0502020202020204" pitchFamily="34" charset="0"/>
                        </a:rPr>
                        <a:t>Union City</a:t>
                      </a:r>
                    </a:p>
                  </a:txBody>
                  <a:tcPr marL="857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780" b="0" i="0" u="none" strike="noStrike" dirty="0">
                          <a:solidFill>
                            <a:srgbClr val="000000"/>
                          </a:solidFill>
                          <a:effectLst/>
                          <a:latin typeface="Century Gothic" panose="020B0502020202020204" pitchFamily="34" charset="0"/>
                        </a:rPr>
                        <a:t>$1,707</a:t>
                      </a:r>
                    </a:p>
                  </a:txBody>
                  <a:tcPr marL="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790" b="0" i="0" u="none" strike="noStrike" dirty="0">
                          <a:solidFill>
                            <a:srgbClr val="000000"/>
                          </a:solidFill>
                          <a:effectLst/>
                          <a:latin typeface="Century Gothic" panose="020B0502020202020204" pitchFamily="34" charset="0"/>
                        </a:rPr>
                        <a:t>$1,236</a:t>
                      </a:r>
                    </a:p>
                  </a:txBody>
                  <a:tcPr marL="9525" marT="9525"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r>
              <a:tr h="173736">
                <a:tc>
                  <a:txBody>
                    <a:bodyPr/>
                    <a:lstStyle/>
                    <a:p>
                      <a:pPr algn="l" rtl="0" fontAlgn="b"/>
                      <a:r>
                        <a:rPr lang="en-US" sz="780" b="0" i="0" u="none" strike="noStrike" dirty="0">
                          <a:solidFill>
                            <a:srgbClr val="000000"/>
                          </a:solidFill>
                          <a:effectLst/>
                          <a:latin typeface="Century Gothic" panose="020B0502020202020204" pitchFamily="34" charset="0"/>
                        </a:rPr>
                        <a:t>County of Alameda</a:t>
                      </a:r>
                    </a:p>
                  </a:txBody>
                  <a:tcPr marL="857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fontAlgn="ctr"/>
                      <a:r>
                        <a:rPr lang="en-US" sz="780" b="0" i="0" u="none" strike="noStrike" dirty="0">
                          <a:solidFill>
                            <a:srgbClr val="000000"/>
                          </a:solidFill>
                          <a:effectLst/>
                          <a:latin typeface="Century Gothic" panose="020B0502020202020204" pitchFamily="34" charset="0"/>
                        </a:rPr>
                        <a:t>$25,839</a:t>
                      </a:r>
                    </a:p>
                  </a:txBody>
                  <a:tcPr marL="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fontAlgn="ctr"/>
                      <a:r>
                        <a:rPr lang="en-US" sz="790" b="0" i="0" u="none" strike="noStrike" dirty="0">
                          <a:solidFill>
                            <a:srgbClr val="000000"/>
                          </a:solidFill>
                          <a:effectLst/>
                          <a:latin typeface="Century Gothic" panose="020B0502020202020204" pitchFamily="34" charset="0"/>
                        </a:rPr>
                        <a:t>$17,232</a:t>
                      </a:r>
                    </a:p>
                  </a:txBody>
                  <a:tcPr marL="9525" marT="9525"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87243">
                <a:tc>
                  <a:txBody>
                    <a:bodyPr/>
                    <a:lstStyle/>
                    <a:p>
                      <a:pPr algn="r" rtl="0" fontAlgn="b"/>
                      <a:endParaRPr lang="en-US" sz="900" b="1" i="0" u="none" strike="noStrike" dirty="0">
                        <a:solidFill>
                          <a:srgbClr val="000000"/>
                        </a:solidFill>
                        <a:effectLst/>
                        <a:latin typeface="Century Gothic" panose="020B0502020202020204" pitchFamily="34" charset="0"/>
                      </a:endParaRPr>
                    </a:p>
                  </a:txBody>
                  <a:tcPr marL="6381" marR="6381" marT="6381"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457200" rtl="0" eaLnBrk="1" fontAlgn="ctr" latinLnBrk="0" hangingPunct="1">
                        <a:lnSpc>
                          <a:spcPct val="100000"/>
                        </a:lnSpc>
                        <a:spcBef>
                          <a:spcPts val="0"/>
                        </a:spcBef>
                        <a:spcAft>
                          <a:spcPts val="0"/>
                        </a:spcAft>
                        <a:buClrTx/>
                        <a:buSzTx/>
                        <a:buFontTx/>
                        <a:buNone/>
                        <a:tabLst/>
                        <a:defRPr/>
                      </a:pPr>
                      <a:r>
                        <a:rPr lang="en-US" sz="900" b="1" i="0" u="none" strike="noStrike" smtClean="0">
                          <a:solidFill>
                            <a:srgbClr val="000000"/>
                          </a:solidFill>
                          <a:effectLst/>
                          <a:latin typeface="Century Gothic" panose="020B0502020202020204" pitchFamily="34" charset="0"/>
                        </a:rPr>
                        <a:t>$60,348</a:t>
                      </a:r>
                      <a:endParaRPr lang="en-US" sz="900" b="1" i="0" u="none" strike="noStrike" dirty="0" smtClean="0">
                        <a:solidFill>
                          <a:srgbClr val="000000"/>
                        </a:solidFill>
                        <a:effectLst/>
                        <a:latin typeface="Century Gothic" panose="020B0502020202020204" pitchFamily="34" charset="0"/>
                      </a:endParaRPr>
                    </a:p>
                  </a:txBody>
                  <a:tcPr marL="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800" b="1" i="0" u="none" strike="noStrike" dirty="0" smtClean="0">
                          <a:solidFill>
                            <a:srgbClr val="000000"/>
                          </a:solidFill>
                          <a:effectLst/>
                          <a:latin typeface="Century Gothic" panose="020B0502020202020204" pitchFamily="34" charset="0"/>
                        </a:rPr>
                        <a:t>$42,283</a:t>
                      </a:r>
                      <a:endParaRPr lang="en-US" sz="800" b="1" i="0" u="none" strike="noStrike" dirty="0">
                        <a:solidFill>
                          <a:srgbClr val="000000"/>
                        </a:solidFill>
                        <a:effectLst/>
                        <a:latin typeface="Century Gothic" panose="020B0502020202020204" pitchFamily="34" charset="0"/>
                      </a:endParaRPr>
                    </a:p>
                  </a:txBody>
                  <a:tcPr marL="9525" marT="9525"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51" name="Picture 50"/>
          <p:cNvPicPr/>
          <p:nvPr/>
        </p:nvPicPr>
        <p:blipFill rotWithShape="1">
          <a:blip r:embed="rId3" cstate="print">
            <a:extLst>
              <a:ext uri="{28A0092B-C50C-407E-A947-70E740481C1C}">
                <a14:useLocalDpi xmlns:a14="http://schemas.microsoft.com/office/drawing/2010/main" val="0"/>
              </a:ext>
            </a:extLst>
          </a:blip>
          <a:srcRect l="50590" r="-1"/>
          <a:stretch/>
        </p:blipFill>
        <p:spPr>
          <a:xfrm>
            <a:off x="3353056" y="2910838"/>
            <a:ext cx="1358844" cy="1547151"/>
          </a:xfrm>
          <a:prstGeom prst="rect">
            <a:avLst/>
          </a:prstGeom>
          <a:ln>
            <a:solidFill>
              <a:schemeClr val="bg1">
                <a:lumMod val="85000"/>
              </a:schemeClr>
            </a:solidFill>
          </a:ln>
        </p:spPr>
      </p:pic>
      <p:sp>
        <p:nvSpPr>
          <p:cNvPr id="52" name="TextBox 51"/>
          <p:cNvSpPr txBox="1"/>
          <p:nvPr/>
        </p:nvSpPr>
        <p:spPr>
          <a:xfrm>
            <a:off x="3189954" y="5327723"/>
            <a:ext cx="4315746" cy="261610"/>
          </a:xfrm>
          <a:prstGeom prst="rect">
            <a:avLst/>
          </a:prstGeom>
          <a:noFill/>
          <a:ln>
            <a:noFill/>
          </a:ln>
        </p:spPr>
        <p:txBody>
          <a:bodyPr wrap="square" rtlCol="0">
            <a:spAutoFit/>
          </a:bodyPr>
          <a:lstStyle/>
          <a:p>
            <a:r>
              <a:rPr lang="en-US" sz="1100" b="1" dirty="0">
                <a:solidFill>
                  <a:srgbClr val="0069AA"/>
                </a:solidFill>
                <a:latin typeface="Century Gothic" panose="020B0502020202020204" pitchFamily="34" charset="0"/>
                <a:cs typeface="News Gothic MT"/>
              </a:rPr>
              <a:t>SB 1 NEW </a:t>
            </a:r>
            <a:r>
              <a:rPr lang="en-US" sz="1100" b="1" dirty="0" smtClean="0">
                <a:solidFill>
                  <a:srgbClr val="0069AA"/>
                </a:solidFill>
                <a:latin typeface="Century Gothic" panose="020B0502020202020204" pitchFamily="34" charset="0"/>
                <a:cs typeface="News Gothic MT"/>
              </a:rPr>
              <a:t>TRANSIT FUNDING</a:t>
            </a:r>
            <a:endParaRPr lang="en-US" sz="1100" b="1" dirty="0">
              <a:solidFill>
                <a:srgbClr val="0069AA"/>
              </a:solidFill>
              <a:latin typeface="Century Gothic" panose="020B0502020202020204" pitchFamily="34" charset="0"/>
              <a:cs typeface="News Gothic MT"/>
            </a:endParaRPr>
          </a:p>
        </p:txBody>
      </p:sp>
      <p:sp>
        <p:nvSpPr>
          <p:cNvPr id="54" name="TextBox 53"/>
          <p:cNvSpPr txBox="1"/>
          <p:nvPr/>
        </p:nvSpPr>
        <p:spPr>
          <a:xfrm>
            <a:off x="3275678" y="5644684"/>
            <a:ext cx="4230021" cy="410369"/>
          </a:xfrm>
          <a:prstGeom prst="rect">
            <a:avLst/>
          </a:prstGeom>
          <a:noFill/>
          <a:ln>
            <a:noFill/>
          </a:ln>
        </p:spPr>
        <p:txBody>
          <a:bodyPr wrap="square" lIns="0" tIns="0" rIns="0" bIns="0" numCol="1" spcCol="228600" rtlCol="0">
            <a:spAutoFit/>
          </a:bodyPr>
          <a:lstStyle/>
          <a:p>
            <a:pPr>
              <a:lnSpc>
                <a:spcPts val="1600"/>
              </a:lnSpc>
              <a:spcAft>
                <a:spcPts val="1200"/>
              </a:spcAft>
              <a:buClr>
                <a:srgbClr val="D07921"/>
              </a:buClr>
              <a:buSzPct val="175000"/>
            </a:pPr>
            <a:r>
              <a:rPr lang="en-US" sz="900" spc="-20" dirty="0" smtClean="0">
                <a:latin typeface="Century Gothic" panose="020B0502020202020204" pitchFamily="34" charset="0"/>
                <a:cs typeface="News Gothic MT"/>
              </a:rPr>
              <a:t>More than $58 million is estimated in FY2018-19 for state transit funding including </a:t>
            </a:r>
            <a:br>
              <a:rPr lang="en-US" sz="900" spc="-20" dirty="0" smtClean="0">
                <a:latin typeface="Century Gothic" panose="020B0502020202020204" pitchFamily="34" charset="0"/>
                <a:cs typeface="News Gothic MT"/>
              </a:rPr>
            </a:br>
            <a:r>
              <a:rPr lang="en-US" sz="900" spc="-20" dirty="0" smtClean="0">
                <a:latin typeface="Century Gothic" panose="020B0502020202020204" pitchFamily="34" charset="0"/>
                <a:cs typeface="News Gothic MT"/>
              </a:rPr>
              <a:t>$34 million per year in new transit operations and maintenance funding.</a:t>
            </a:r>
            <a:endParaRPr lang="en-US" sz="900" spc="-20" dirty="0">
              <a:latin typeface="Century Gothic" panose="020B0502020202020204" pitchFamily="34" charset="0"/>
              <a:cs typeface="News Gothic MT"/>
            </a:endParaRPr>
          </a:p>
        </p:txBody>
      </p:sp>
      <p:graphicFrame>
        <p:nvGraphicFramePr>
          <p:cNvPr id="59" name="Content Placeholder 3"/>
          <p:cNvGraphicFramePr>
            <a:graphicFrameLocks/>
          </p:cNvGraphicFramePr>
          <p:nvPr>
            <p:extLst>
              <p:ext uri="{D42A27DB-BD31-4B8C-83A1-F6EECF244321}">
                <p14:modId xmlns:p14="http://schemas.microsoft.com/office/powerpoint/2010/main" val="1442599359"/>
              </p:ext>
            </p:extLst>
          </p:nvPr>
        </p:nvGraphicFramePr>
        <p:xfrm>
          <a:off x="3234055" y="6173060"/>
          <a:ext cx="4251960" cy="2333139"/>
        </p:xfrm>
        <a:graphic>
          <a:graphicData uri="http://schemas.openxmlformats.org/drawingml/2006/table">
            <a:tbl>
              <a:tblPr/>
              <a:tblGrid>
                <a:gridCol w="731520"/>
                <a:gridCol w="685800"/>
                <a:gridCol w="685800"/>
                <a:gridCol w="731520"/>
                <a:gridCol w="731520"/>
                <a:gridCol w="685800"/>
              </a:tblGrid>
              <a:tr h="640116">
                <a:tc>
                  <a:txBody>
                    <a:bodyPr/>
                    <a:lstStyle/>
                    <a:p>
                      <a:pPr marL="91440" algn="l" rtl="0" fontAlgn="ctr"/>
                      <a:r>
                        <a:rPr lang="en-US" sz="800" b="1" i="0" u="none" strike="noStrike" dirty="0">
                          <a:solidFill>
                            <a:schemeClr val="bg1"/>
                          </a:solidFill>
                          <a:effectLst/>
                          <a:latin typeface="Century Gothic" panose="020B0502020202020204" pitchFamily="34" charset="0"/>
                        </a:rPr>
                        <a:t>Alameda County Transit Operators</a:t>
                      </a:r>
                    </a:p>
                  </a:txBody>
                  <a:tcPr marL="6451" marR="6451" marT="6451" anchor="b">
                    <a:lnL w="12700"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69AA"/>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800" b="1" i="0" u="none" strike="noStrike" dirty="0" smtClean="0">
                          <a:solidFill>
                            <a:schemeClr val="bg1"/>
                          </a:solidFill>
                          <a:effectLst/>
                          <a:latin typeface="Century Gothic" panose="020B0502020202020204" pitchFamily="34" charset="0"/>
                        </a:rPr>
                        <a:t>Existing State Transit Operating Funds**</a:t>
                      </a:r>
                      <a:br>
                        <a:rPr lang="en-US" sz="800" b="1" i="0" u="none" strike="noStrike" dirty="0" smtClean="0">
                          <a:solidFill>
                            <a:schemeClr val="bg1"/>
                          </a:solidFill>
                          <a:effectLst/>
                          <a:latin typeface="Century Gothic" panose="020B0502020202020204" pitchFamily="34" charset="0"/>
                        </a:rPr>
                      </a:br>
                      <a:r>
                        <a:rPr lang="en-US" sz="600" b="1" i="0" u="none" strike="noStrike" dirty="0" smtClean="0">
                          <a:solidFill>
                            <a:schemeClr val="bg1"/>
                          </a:solidFill>
                          <a:effectLst/>
                          <a:latin typeface="Century Gothic" panose="020B0502020202020204" pitchFamily="34" charset="0"/>
                        </a:rPr>
                        <a:t>($</a:t>
                      </a:r>
                      <a:r>
                        <a:rPr lang="en-US" sz="600" b="1" i="0" u="none" strike="noStrike" baseline="0" dirty="0" smtClean="0">
                          <a:solidFill>
                            <a:schemeClr val="bg1"/>
                          </a:solidFill>
                          <a:effectLst/>
                          <a:latin typeface="Century Gothic" panose="020B0502020202020204" pitchFamily="34" charset="0"/>
                        </a:rPr>
                        <a:t> x 1,000)</a:t>
                      </a:r>
                      <a:endParaRPr lang="en-US" sz="800" b="1" i="0" u="none" strike="noStrike" dirty="0" smtClean="0">
                        <a:solidFill>
                          <a:schemeClr val="bg1"/>
                        </a:solidFill>
                        <a:effectLst/>
                        <a:latin typeface="Century Gothic" panose="020B0502020202020204" pitchFamily="34" charset="0"/>
                      </a:endParaRPr>
                    </a:p>
                  </a:txBody>
                  <a:tcPr marL="6451" marR="6451" marT="6451"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69AA"/>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800" b="1" i="0" u="sng" strike="noStrike" dirty="0" smtClean="0">
                          <a:solidFill>
                            <a:schemeClr val="bg1"/>
                          </a:solidFill>
                          <a:effectLst/>
                          <a:latin typeface="Century Gothic" panose="020B0502020202020204" pitchFamily="34" charset="0"/>
                        </a:rPr>
                        <a:t>New</a:t>
                      </a:r>
                      <a:r>
                        <a:rPr lang="en-US" sz="800" b="1" i="0" u="none" strike="noStrike" dirty="0" smtClean="0">
                          <a:solidFill>
                            <a:schemeClr val="bg1"/>
                          </a:solidFill>
                          <a:effectLst/>
                          <a:latin typeface="Century Gothic" panose="020B0502020202020204" pitchFamily="34" charset="0"/>
                        </a:rPr>
                        <a:t> SB 1 Operating</a:t>
                      </a:r>
                      <a:r>
                        <a:rPr lang="en-US" sz="800" b="1" i="0" u="none" strike="noStrike" baseline="0" dirty="0" smtClean="0">
                          <a:solidFill>
                            <a:schemeClr val="bg1"/>
                          </a:solidFill>
                          <a:effectLst/>
                          <a:latin typeface="Century Gothic" panose="020B0502020202020204" pitchFamily="34" charset="0"/>
                        </a:rPr>
                        <a:t> Funds</a:t>
                      </a:r>
                      <a:br>
                        <a:rPr lang="en-US" sz="800" b="1" i="0" u="none" strike="noStrike" baseline="0" dirty="0" smtClean="0">
                          <a:solidFill>
                            <a:schemeClr val="bg1"/>
                          </a:solidFill>
                          <a:effectLst/>
                          <a:latin typeface="Century Gothic" panose="020B0502020202020204" pitchFamily="34" charset="0"/>
                        </a:rPr>
                      </a:br>
                      <a:r>
                        <a:rPr lang="en-US" sz="600" b="1" i="0" u="none" strike="noStrike" dirty="0" smtClean="0">
                          <a:solidFill>
                            <a:schemeClr val="bg1"/>
                          </a:solidFill>
                          <a:effectLst/>
                          <a:latin typeface="Century Gothic" panose="020B0502020202020204" pitchFamily="34" charset="0"/>
                        </a:rPr>
                        <a:t>($</a:t>
                      </a:r>
                      <a:r>
                        <a:rPr lang="en-US" sz="600" b="1" i="0" u="none" strike="noStrike" baseline="0" dirty="0" smtClean="0">
                          <a:solidFill>
                            <a:schemeClr val="bg1"/>
                          </a:solidFill>
                          <a:effectLst/>
                          <a:latin typeface="Century Gothic" panose="020B0502020202020204" pitchFamily="34" charset="0"/>
                        </a:rPr>
                        <a:t> x 1,000)</a:t>
                      </a:r>
                      <a:endParaRPr lang="en-US" sz="800" b="1" i="0" u="none" strike="noStrike" dirty="0" smtClean="0">
                        <a:solidFill>
                          <a:schemeClr val="bg1"/>
                        </a:solidFill>
                        <a:effectLst/>
                        <a:latin typeface="Century Gothic" panose="020B0502020202020204" pitchFamily="34" charset="0"/>
                      </a:endParaRPr>
                    </a:p>
                  </a:txBody>
                  <a:tcPr marL="6451" marR="6451" marT="6451"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69AA"/>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800" b="1" i="0" u="sng" strike="noStrike" dirty="0" smtClean="0">
                          <a:solidFill>
                            <a:schemeClr val="bg1"/>
                          </a:solidFill>
                          <a:effectLst/>
                          <a:latin typeface="Century Gothic" panose="020B0502020202020204" pitchFamily="34" charset="0"/>
                        </a:rPr>
                        <a:t>New</a:t>
                      </a:r>
                      <a:r>
                        <a:rPr lang="en-US" sz="800" b="1" i="0" u="none" strike="noStrike" dirty="0" smtClean="0">
                          <a:solidFill>
                            <a:schemeClr val="bg1"/>
                          </a:solidFill>
                          <a:effectLst/>
                          <a:latin typeface="Century Gothic" panose="020B0502020202020204" pitchFamily="34" charset="0"/>
                        </a:rPr>
                        <a:t> SB 1 State </a:t>
                      </a:r>
                      <a:r>
                        <a:rPr lang="en-US" sz="800" b="1" i="0" u="none" strike="noStrike" dirty="0">
                          <a:solidFill>
                            <a:schemeClr val="bg1"/>
                          </a:solidFill>
                          <a:effectLst/>
                          <a:latin typeface="Century Gothic" panose="020B0502020202020204" pitchFamily="34" charset="0"/>
                        </a:rPr>
                        <a:t>of Good Repair </a:t>
                      </a:r>
                      <a:r>
                        <a:rPr lang="en-US" sz="800" b="1" i="0" u="none" strike="noStrike" dirty="0" smtClean="0">
                          <a:solidFill>
                            <a:schemeClr val="bg1"/>
                          </a:solidFill>
                          <a:effectLst/>
                          <a:latin typeface="Century Gothic" panose="020B0502020202020204" pitchFamily="34" charset="0"/>
                        </a:rPr>
                        <a:t>Program</a:t>
                      </a:r>
                      <a:br>
                        <a:rPr lang="en-US" sz="800" b="1" i="0" u="none" strike="noStrike" dirty="0" smtClean="0">
                          <a:solidFill>
                            <a:schemeClr val="bg1"/>
                          </a:solidFill>
                          <a:effectLst/>
                          <a:latin typeface="Century Gothic" panose="020B0502020202020204" pitchFamily="34" charset="0"/>
                        </a:rPr>
                      </a:br>
                      <a:r>
                        <a:rPr lang="en-US" sz="600" b="1" i="0" u="none" strike="noStrike" dirty="0" smtClean="0">
                          <a:solidFill>
                            <a:schemeClr val="bg1"/>
                          </a:solidFill>
                          <a:effectLst/>
                          <a:latin typeface="Century Gothic" panose="020B0502020202020204" pitchFamily="34" charset="0"/>
                        </a:rPr>
                        <a:t>($</a:t>
                      </a:r>
                      <a:r>
                        <a:rPr lang="en-US" sz="600" b="1" i="0" u="none" strike="noStrike" baseline="0" dirty="0" smtClean="0">
                          <a:solidFill>
                            <a:schemeClr val="bg1"/>
                          </a:solidFill>
                          <a:effectLst/>
                          <a:latin typeface="Century Gothic" panose="020B0502020202020204" pitchFamily="34" charset="0"/>
                        </a:rPr>
                        <a:t> x 1,000)</a:t>
                      </a:r>
                      <a:endParaRPr lang="en-US" sz="900" b="1" i="0" u="none" strike="noStrike" dirty="0" smtClean="0">
                        <a:solidFill>
                          <a:schemeClr val="bg1"/>
                        </a:solidFill>
                        <a:effectLst/>
                        <a:latin typeface="Century Gothic" panose="020B0502020202020204" pitchFamily="34" charset="0"/>
                      </a:endParaRPr>
                    </a:p>
                  </a:txBody>
                  <a:tcPr marL="6451" marR="6451" marT="6451"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69AA"/>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800" b="1" i="0" u="none" strike="noStrike" dirty="0" smtClean="0">
                          <a:solidFill>
                            <a:schemeClr val="bg1"/>
                          </a:solidFill>
                          <a:effectLst/>
                          <a:latin typeface="Century Gothic" panose="020B0502020202020204" pitchFamily="34" charset="0"/>
                        </a:rPr>
                        <a:t>Total </a:t>
                      </a:r>
                      <a:r>
                        <a:rPr lang="fr-FR" sz="800" b="1" i="0" u="sng" strike="noStrike" dirty="0" smtClean="0">
                          <a:solidFill>
                            <a:schemeClr val="bg1"/>
                          </a:solidFill>
                          <a:effectLst/>
                          <a:latin typeface="Century Gothic" panose="020B0502020202020204" pitchFamily="34" charset="0"/>
                        </a:rPr>
                        <a:t>New </a:t>
                      </a:r>
                      <a:r>
                        <a:rPr lang="fr-FR" sz="800" b="1" i="0" u="none" strike="noStrike" dirty="0" smtClean="0">
                          <a:solidFill>
                            <a:schemeClr val="bg1"/>
                          </a:solidFill>
                          <a:effectLst/>
                          <a:latin typeface="Century Gothic" panose="020B0502020202020204" pitchFamily="34" charset="0"/>
                        </a:rPr>
                        <a:t/>
                      </a:r>
                      <a:br>
                        <a:rPr lang="fr-FR" sz="800" b="1" i="0" u="none" strike="noStrike" dirty="0" smtClean="0">
                          <a:solidFill>
                            <a:schemeClr val="bg1"/>
                          </a:solidFill>
                          <a:effectLst/>
                          <a:latin typeface="Century Gothic" panose="020B0502020202020204" pitchFamily="34" charset="0"/>
                        </a:rPr>
                      </a:br>
                      <a:r>
                        <a:rPr lang="fr-FR" sz="800" b="1" i="0" u="none" strike="noStrike" dirty="0" smtClean="0">
                          <a:solidFill>
                            <a:schemeClr val="bg1"/>
                          </a:solidFill>
                          <a:effectLst/>
                          <a:latin typeface="Century Gothic" panose="020B0502020202020204" pitchFamily="34" charset="0"/>
                        </a:rPr>
                        <a:t>SB </a:t>
                      </a:r>
                      <a:r>
                        <a:rPr lang="fr-FR" sz="800" b="1" i="0" u="none" strike="noStrike" dirty="0">
                          <a:solidFill>
                            <a:schemeClr val="bg1"/>
                          </a:solidFill>
                          <a:effectLst/>
                          <a:latin typeface="Century Gothic" panose="020B0502020202020204" pitchFamily="34" charset="0"/>
                        </a:rPr>
                        <a:t>1 </a:t>
                      </a:r>
                      <a:r>
                        <a:rPr lang="fr-FR" sz="800" b="1" i="0" u="none" strike="noStrike" dirty="0" err="1" smtClean="0">
                          <a:solidFill>
                            <a:schemeClr val="bg1"/>
                          </a:solidFill>
                          <a:effectLst/>
                          <a:latin typeface="Century Gothic" panose="020B0502020202020204" pitchFamily="34" charset="0"/>
                        </a:rPr>
                        <a:t>Funding</a:t>
                      </a:r>
                      <a:r>
                        <a:rPr lang="fr-FR" sz="800" b="1" i="0" u="none" strike="noStrike" dirty="0" smtClean="0">
                          <a:solidFill>
                            <a:schemeClr val="bg1"/>
                          </a:solidFill>
                          <a:effectLst/>
                          <a:latin typeface="Century Gothic" panose="020B0502020202020204" pitchFamily="34" charset="0"/>
                        </a:rPr>
                        <a:t> </a:t>
                      </a:r>
                      <a:br>
                        <a:rPr lang="fr-FR" sz="800" b="1" i="0" u="none" strike="noStrike" dirty="0" smtClean="0">
                          <a:solidFill>
                            <a:schemeClr val="bg1"/>
                          </a:solidFill>
                          <a:effectLst/>
                          <a:latin typeface="Century Gothic" panose="020B0502020202020204" pitchFamily="34" charset="0"/>
                        </a:rPr>
                      </a:br>
                      <a:r>
                        <a:rPr lang="en-US" sz="600" b="1" i="0" u="none" strike="noStrike" dirty="0" smtClean="0">
                          <a:solidFill>
                            <a:schemeClr val="bg1"/>
                          </a:solidFill>
                          <a:effectLst/>
                          <a:latin typeface="Century Gothic" panose="020B0502020202020204" pitchFamily="34" charset="0"/>
                        </a:rPr>
                        <a:t>($</a:t>
                      </a:r>
                      <a:r>
                        <a:rPr lang="en-US" sz="600" b="1" i="0" u="none" strike="noStrike" baseline="0" dirty="0" smtClean="0">
                          <a:solidFill>
                            <a:schemeClr val="bg1"/>
                          </a:solidFill>
                          <a:effectLst/>
                          <a:latin typeface="Century Gothic" panose="020B0502020202020204" pitchFamily="34" charset="0"/>
                        </a:rPr>
                        <a:t> x 1,000)</a:t>
                      </a:r>
                      <a:endParaRPr lang="en-US" sz="800" b="1" i="0" u="none" strike="noStrike" dirty="0" smtClean="0">
                        <a:solidFill>
                          <a:schemeClr val="bg1"/>
                        </a:solidFill>
                        <a:effectLst/>
                        <a:latin typeface="Century Gothic" panose="020B0502020202020204" pitchFamily="34" charset="0"/>
                      </a:endParaRPr>
                    </a:p>
                  </a:txBody>
                  <a:tcPr marL="6451" marR="6451" marT="6451"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69AA"/>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800" b="1" i="0" u="none" strike="noStrike" dirty="0" smtClean="0">
                          <a:solidFill>
                            <a:schemeClr val="bg1"/>
                          </a:solidFill>
                          <a:effectLst/>
                          <a:latin typeface="Century Gothic" panose="020B0502020202020204" pitchFamily="34" charset="0"/>
                        </a:rPr>
                        <a:t>Overall </a:t>
                      </a:r>
                    </a:p>
                    <a:p>
                      <a:pPr marL="0" marR="0" lvl="0" indent="0" algn="ctr" defTabSz="457200" rtl="0" eaLnBrk="1" fontAlgn="ctr" latinLnBrk="0" hangingPunct="1">
                        <a:lnSpc>
                          <a:spcPct val="100000"/>
                        </a:lnSpc>
                        <a:spcBef>
                          <a:spcPts val="0"/>
                        </a:spcBef>
                        <a:spcAft>
                          <a:spcPts val="0"/>
                        </a:spcAft>
                        <a:buClrTx/>
                        <a:buSzTx/>
                        <a:buFontTx/>
                        <a:buNone/>
                        <a:tabLst/>
                        <a:defRPr/>
                      </a:pPr>
                      <a:r>
                        <a:rPr lang="en-US" sz="800" b="1" i="0" u="none" strike="noStrike" dirty="0" smtClean="0">
                          <a:solidFill>
                            <a:schemeClr val="bg1"/>
                          </a:solidFill>
                          <a:effectLst/>
                          <a:latin typeface="Century Gothic" panose="020B0502020202020204" pitchFamily="34" charset="0"/>
                        </a:rPr>
                        <a:t>Total</a:t>
                      </a:r>
                      <a:br>
                        <a:rPr lang="en-US" sz="800" b="1" i="0" u="none" strike="noStrike" dirty="0" smtClean="0">
                          <a:solidFill>
                            <a:schemeClr val="bg1"/>
                          </a:solidFill>
                          <a:effectLst/>
                          <a:latin typeface="Century Gothic" panose="020B0502020202020204" pitchFamily="34" charset="0"/>
                        </a:rPr>
                      </a:br>
                      <a:r>
                        <a:rPr lang="en-US" sz="600" b="1" i="0" u="none" strike="noStrike" dirty="0" smtClean="0">
                          <a:solidFill>
                            <a:schemeClr val="bg1"/>
                          </a:solidFill>
                          <a:effectLst/>
                          <a:latin typeface="Century Gothic" panose="020B0502020202020204" pitchFamily="34" charset="0"/>
                        </a:rPr>
                        <a:t>($</a:t>
                      </a:r>
                      <a:r>
                        <a:rPr lang="en-US" sz="600" b="1" i="0" u="none" strike="noStrike" baseline="0" dirty="0" smtClean="0">
                          <a:solidFill>
                            <a:schemeClr val="bg1"/>
                          </a:solidFill>
                          <a:effectLst/>
                          <a:latin typeface="Century Gothic" panose="020B0502020202020204" pitchFamily="34" charset="0"/>
                        </a:rPr>
                        <a:t> x 1,000)</a:t>
                      </a:r>
                      <a:endParaRPr lang="en-US" sz="900" b="1" i="0" u="none" strike="noStrike" dirty="0" smtClean="0">
                        <a:solidFill>
                          <a:schemeClr val="bg1"/>
                        </a:solidFill>
                        <a:effectLst/>
                        <a:latin typeface="Century Gothic" panose="020B0502020202020204" pitchFamily="34" charset="0"/>
                      </a:endParaRPr>
                    </a:p>
                  </a:txBody>
                  <a:tcPr marL="6451" marR="6451" marT="6451" anchor="b">
                    <a:lnL w="952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69AA"/>
                    </a:solidFill>
                  </a:tcPr>
                </a:tc>
              </a:tr>
              <a:tr h="274320">
                <a:tc>
                  <a:txBody>
                    <a:bodyPr/>
                    <a:lstStyle/>
                    <a:p>
                      <a:pPr marL="91440" algn="l" rtl="0" fontAlgn="ctr"/>
                      <a:r>
                        <a:rPr lang="en-US" sz="800" b="1" i="0" u="none" strike="noStrike" dirty="0">
                          <a:solidFill>
                            <a:srgbClr val="000000"/>
                          </a:solidFill>
                          <a:effectLst/>
                          <a:latin typeface="Century Gothic" panose="020B0502020202020204" pitchFamily="34" charset="0"/>
                        </a:rPr>
                        <a:t>AC Transit</a:t>
                      </a:r>
                    </a:p>
                  </a:txBody>
                  <a:tcPr marL="6451" marR="6451" marT="6451" marB="0" anchor="ctr">
                    <a:lnL w="12700"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rtl="0" fontAlgn="ctr"/>
                      <a:r>
                        <a:rPr lang="en-US" sz="800" b="0" i="0" u="none" strike="noStrike" dirty="0">
                          <a:solidFill>
                            <a:srgbClr val="000000"/>
                          </a:solidFill>
                          <a:effectLst/>
                          <a:latin typeface="Century Gothic" panose="020B0502020202020204" pitchFamily="34" charset="0"/>
                        </a:rPr>
                        <a:t>$</a:t>
                      </a:r>
                      <a:r>
                        <a:rPr lang="en-US" sz="800" b="0" i="0" u="none" strike="noStrike" dirty="0" smtClean="0">
                          <a:solidFill>
                            <a:srgbClr val="000000"/>
                          </a:solidFill>
                          <a:effectLst/>
                          <a:latin typeface="Century Gothic" panose="020B0502020202020204" pitchFamily="34" charset="0"/>
                        </a:rPr>
                        <a:t>8,309 </a:t>
                      </a:r>
                      <a:endParaRPr lang="en-US" sz="800" b="0"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rtl="0" fontAlgn="ctr"/>
                      <a:r>
                        <a:rPr lang="en-US" sz="800" b="0" i="0" u="none" strike="noStrike" dirty="0">
                          <a:solidFill>
                            <a:srgbClr val="000000"/>
                          </a:solidFill>
                          <a:effectLst/>
                          <a:latin typeface="Century Gothic" panose="020B0502020202020204" pitchFamily="34" charset="0"/>
                        </a:rPr>
                        <a:t>$</a:t>
                      </a:r>
                      <a:r>
                        <a:rPr lang="en-US" sz="800" b="0" i="0" u="none" strike="noStrike" dirty="0" smtClean="0">
                          <a:solidFill>
                            <a:srgbClr val="000000"/>
                          </a:solidFill>
                          <a:effectLst/>
                          <a:latin typeface="Century Gothic" panose="020B0502020202020204" pitchFamily="34" charset="0"/>
                        </a:rPr>
                        <a:t>8,309 </a:t>
                      </a:r>
                      <a:endParaRPr lang="en-US" sz="800" b="0"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rtl="0" fontAlgn="ctr"/>
                      <a:r>
                        <a:rPr lang="en-US" sz="800" b="0" i="0" u="none" strike="noStrike" dirty="0">
                          <a:solidFill>
                            <a:srgbClr val="000000"/>
                          </a:solidFill>
                          <a:effectLst/>
                          <a:latin typeface="Century Gothic" panose="020B0502020202020204" pitchFamily="34" charset="0"/>
                        </a:rPr>
                        <a:t>$</a:t>
                      </a:r>
                      <a:r>
                        <a:rPr lang="en-US" sz="800" b="0" i="0" u="none" strike="noStrike" dirty="0" smtClean="0">
                          <a:solidFill>
                            <a:srgbClr val="000000"/>
                          </a:solidFill>
                          <a:effectLst/>
                          <a:latin typeface="Century Gothic" panose="020B0502020202020204" pitchFamily="34" charset="0"/>
                        </a:rPr>
                        <a:t>3,149 </a:t>
                      </a:r>
                      <a:endParaRPr lang="en-US" sz="800" b="0"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rtl="0" fontAlgn="ctr"/>
                      <a:r>
                        <a:rPr lang="en-US" sz="800" b="0" i="0" u="none" strike="noStrike" dirty="0">
                          <a:solidFill>
                            <a:srgbClr val="000000"/>
                          </a:solidFill>
                          <a:effectLst/>
                          <a:latin typeface="Century Gothic" panose="020B0502020202020204" pitchFamily="34" charset="0"/>
                        </a:rPr>
                        <a:t>$</a:t>
                      </a:r>
                      <a:r>
                        <a:rPr lang="en-US" sz="800" b="0" i="0" u="none" strike="noStrike" dirty="0" smtClean="0">
                          <a:solidFill>
                            <a:srgbClr val="000000"/>
                          </a:solidFill>
                          <a:effectLst/>
                          <a:latin typeface="Century Gothic" panose="020B0502020202020204" pitchFamily="34" charset="0"/>
                        </a:rPr>
                        <a:t>11,459 </a:t>
                      </a:r>
                      <a:endParaRPr lang="en-US" sz="800" b="0"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rtl="0" fontAlgn="ctr"/>
                      <a:r>
                        <a:rPr lang="en-US" sz="800" b="1" i="0" u="none" strike="noStrike" dirty="0">
                          <a:solidFill>
                            <a:srgbClr val="000000"/>
                          </a:solidFill>
                          <a:effectLst/>
                          <a:latin typeface="Century Gothic" panose="020B0502020202020204" pitchFamily="34" charset="0"/>
                        </a:rPr>
                        <a:t>$</a:t>
                      </a:r>
                      <a:r>
                        <a:rPr lang="en-US" sz="800" b="1" i="0" u="none" strike="noStrike" dirty="0" smtClean="0">
                          <a:solidFill>
                            <a:srgbClr val="000000"/>
                          </a:solidFill>
                          <a:effectLst/>
                          <a:latin typeface="Century Gothic" panose="020B0502020202020204" pitchFamily="34" charset="0"/>
                        </a:rPr>
                        <a:t>19,768 </a:t>
                      </a:r>
                      <a:endParaRPr lang="en-US" sz="800" b="1"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4320">
                <a:tc>
                  <a:txBody>
                    <a:bodyPr/>
                    <a:lstStyle/>
                    <a:p>
                      <a:pPr marL="91440" algn="l" rtl="0" fontAlgn="ctr"/>
                      <a:r>
                        <a:rPr lang="en-US" sz="800" b="1" i="0" u="none" strike="noStrike" dirty="0">
                          <a:solidFill>
                            <a:srgbClr val="000000"/>
                          </a:solidFill>
                          <a:effectLst/>
                          <a:latin typeface="Century Gothic" panose="020B0502020202020204" pitchFamily="34" charset="0"/>
                        </a:rPr>
                        <a:t>BART</a:t>
                      </a:r>
                    </a:p>
                  </a:txBody>
                  <a:tcPr marL="6451" marR="6451" marT="6451" marB="0" anchor="ctr">
                    <a:lnL w="12700"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800" b="0" i="0" u="none" strike="noStrike" dirty="0">
                          <a:solidFill>
                            <a:srgbClr val="000000"/>
                          </a:solidFill>
                          <a:effectLst/>
                          <a:latin typeface="Century Gothic" panose="020B0502020202020204" pitchFamily="34" charset="0"/>
                        </a:rPr>
                        <a:t>$</a:t>
                      </a:r>
                      <a:r>
                        <a:rPr lang="en-US" sz="800" b="0" i="0" u="none" strike="noStrike" dirty="0" smtClean="0">
                          <a:solidFill>
                            <a:srgbClr val="000000"/>
                          </a:solidFill>
                          <a:effectLst/>
                          <a:latin typeface="Century Gothic" panose="020B0502020202020204" pitchFamily="34" charset="0"/>
                        </a:rPr>
                        <a:t>16,098 </a:t>
                      </a:r>
                      <a:endParaRPr lang="en-US" sz="800" b="0"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800" b="0" i="0" u="none" strike="noStrike" dirty="0">
                          <a:solidFill>
                            <a:srgbClr val="000000"/>
                          </a:solidFill>
                          <a:effectLst/>
                          <a:latin typeface="Century Gothic" panose="020B0502020202020204" pitchFamily="34" charset="0"/>
                        </a:rPr>
                        <a:t>$</a:t>
                      </a:r>
                      <a:r>
                        <a:rPr lang="en-US" sz="800" b="0" i="0" u="none" strike="noStrike" dirty="0" smtClean="0">
                          <a:solidFill>
                            <a:srgbClr val="000000"/>
                          </a:solidFill>
                          <a:effectLst/>
                          <a:latin typeface="Century Gothic" panose="020B0502020202020204" pitchFamily="34" charset="0"/>
                        </a:rPr>
                        <a:t>16,098 </a:t>
                      </a:r>
                      <a:endParaRPr lang="en-US" sz="800" b="0"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800" b="0" i="0" u="none" strike="noStrike" dirty="0">
                          <a:solidFill>
                            <a:srgbClr val="000000"/>
                          </a:solidFill>
                          <a:effectLst/>
                          <a:latin typeface="Century Gothic" panose="020B0502020202020204" pitchFamily="34" charset="0"/>
                        </a:rPr>
                        <a:t>$</a:t>
                      </a:r>
                      <a:r>
                        <a:rPr lang="en-US" sz="800" b="0" i="0" u="none" strike="noStrike" dirty="0" smtClean="0">
                          <a:solidFill>
                            <a:srgbClr val="000000"/>
                          </a:solidFill>
                          <a:effectLst/>
                          <a:latin typeface="Century Gothic" panose="020B0502020202020204" pitchFamily="34" charset="0"/>
                        </a:rPr>
                        <a:t>6,102 </a:t>
                      </a:r>
                      <a:endParaRPr lang="en-US" sz="800" b="0"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800" b="0" i="0" u="none" strike="noStrike" dirty="0">
                          <a:solidFill>
                            <a:srgbClr val="000000"/>
                          </a:solidFill>
                          <a:effectLst/>
                          <a:latin typeface="Century Gothic" panose="020B0502020202020204" pitchFamily="34" charset="0"/>
                        </a:rPr>
                        <a:t>$</a:t>
                      </a:r>
                      <a:r>
                        <a:rPr lang="en-US" sz="800" b="0" i="0" u="none" strike="noStrike" dirty="0" smtClean="0">
                          <a:solidFill>
                            <a:srgbClr val="000000"/>
                          </a:solidFill>
                          <a:effectLst/>
                          <a:latin typeface="Century Gothic" panose="020B0502020202020204" pitchFamily="34" charset="0"/>
                        </a:rPr>
                        <a:t>22,201 </a:t>
                      </a:r>
                      <a:endParaRPr lang="en-US" sz="800" b="0"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800" b="1" i="0" u="none" strike="noStrike" dirty="0">
                          <a:solidFill>
                            <a:srgbClr val="000000"/>
                          </a:solidFill>
                          <a:effectLst/>
                          <a:latin typeface="Century Gothic" panose="020B0502020202020204" pitchFamily="34" charset="0"/>
                        </a:rPr>
                        <a:t>$</a:t>
                      </a:r>
                      <a:r>
                        <a:rPr lang="en-US" sz="800" b="1" i="0" u="none" strike="noStrike" dirty="0" smtClean="0">
                          <a:solidFill>
                            <a:srgbClr val="000000"/>
                          </a:solidFill>
                          <a:effectLst/>
                          <a:latin typeface="Century Gothic" panose="020B0502020202020204" pitchFamily="34" charset="0"/>
                        </a:rPr>
                        <a:t>38,299 </a:t>
                      </a:r>
                      <a:endParaRPr lang="en-US" sz="800" b="1"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r>
              <a:tr h="274320">
                <a:tc>
                  <a:txBody>
                    <a:bodyPr/>
                    <a:lstStyle/>
                    <a:p>
                      <a:pPr marL="91440" algn="l" rtl="0" fontAlgn="ctr"/>
                      <a:r>
                        <a:rPr lang="en-US" sz="800" b="1" i="0" u="none" strike="noStrike" dirty="0">
                          <a:solidFill>
                            <a:srgbClr val="000000"/>
                          </a:solidFill>
                          <a:effectLst/>
                          <a:latin typeface="Century Gothic" panose="020B0502020202020204" pitchFamily="34" charset="0"/>
                        </a:rPr>
                        <a:t>LAVTA</a:t>
                      </a:r>
                    </a:p>
                  </a:txBody>
                  <a:tcPr marL="6451" marR="6451" marT="6451" marB="0" anchor="ctr">
                    <a:lnL w="12700"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rtl="0" fontAlgn="ctr"/>
                      <a:r>
                        <a:rPr lang="en-US" sz="800" b="0" i="0" u="none" strike="noStrike" dirty="0">
                          <a:solidFill>
                            <a:srgbClr val="000000"/>
                          </a:solidFill>
                          <a:effectLst/>
                          <a:latin typeface="Century Gothic" panose="020B0502020202020204" pitchFamily="34" charset="0"/>
                        </a:rPr>
                        <a:t>$</a:t>
                      </a:r>
                      <a:r>
                        <a:rPr lang="en-US" sz="800" b="0" i="0" u="none" strike="noStrike" dirty="0" smtClean="0">
                          <a:solidFill>
                            <a:srgbClr val="000000"/>
                          </a:solidFill>
                          <a:effectLst/>
                          <a:latin typeface="Century Gothic" panose="020B0502020202020204" pitchFamily="34" charset="0"/>
                        </a:rPr>
                        <a:t>147 </a:t>
                      </a:r>
                      <a:endParaRPr lang="en-US" sz="800" b="0"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rtl="0" fontAlgn="ctr"/>
                      <a:r>
                        <a:rPr lang="en-US" sz="800" b="0" i="0" u="none" strike="noStrike" dirty="0">
                          <a:solidFill>
                            <a:srgbClr val="000000"/>
                          </a:solidFill>
                          <a:effectLst/>
                          <a:latin typeface="Century Gothic" panose="020B0502020202020204" pitchFamily="34" charset="0"/>
                        </a:rPr>
                        <a:t>$</a:t>
                      </a:r>
                      <a:r>
                        <a:rPr lang="en-US" sz="800" b="0" i="0" u="none" strike="noStrike" dirty="0" smtClean="0">
                          <a:solidFill>
                            <a:srgbClr val="000000"/>
                          </a:solidFill>
                          <a:effectLst/>
                          <a:latin typeface="Century Gothic" panose="020B0502020202020204" pitchFamily="34" charset="0"/>
                        </a:rPr>
                        <a:t>147 </a:t>
                      </a:r>
                      <a:endParaRPr lang="en-US" sz="800" b="0"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rtl="0" fontAlgn="ctr"/>
                      <a:r>
                        <a:rPr lang="en-US" sz="800" b="0" i="0" u="none" strike="noStrike" dirty="0">
                          <a:solidFill>
                            <a:srgbClr val="000000"/>
                          </a:solidFill>
                          <a:effectLst/>
                          <a:latin typeface="Century Gothic" panose="020B0502020202020204" pitchFamily="34" charset="0"/>
                        </a:rPr>
                        <a:t>$</a:t>
                      </a:r>
                      <a:r>
                        <a:rPr lang="en-US" sz="800" b="0" i="0" u="none" strike="noStrike" dirty="0" smtClean="0">
                          <a:solidFill>
                            <a:srgbClr val="000000"/>
                          </a:solidFill>
                          <a:effectLst/>
                          <a:latin typeface="Century Gothic" panose="020B0502020202020204" pitchFamily="34" charset="0"/>
                        </a:rPr>
                        <a:t>56 </a:t>
                      </a:r>
                      <a:endParaRPr lang="en-US" sz="800" b="0"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rtl="0" fontAlgn="ctr"/>
                      <a:r>
                        <a:rPr lang="en-US" sz="800" b="0" i="0" u="none" strike="noStrike" dirty="0">
                          <a:solidFill>
                            <a:srgbClr val="000000"/>
                          </a:solidFill>
                          <a:effectLst/>
                          <a:latin typeface="Century Gothic" panose="020B0502020202020204" pitchFamily="34" charset="0"/>
                        </a:rPr>
                        <a:t>$</a:t>
                      </a:r>
                      <a:r>
                        <a:rPr lang="en-US" sz="800" b="0" i="0" u="none" strike="noStrike" dirty="0" smtClean="0">
                          <a:solidFill>
                            <a:srgbClr val="000000"/>
                          </a:solidFill>
                          <a:effectLst/>
                          <a:latin typeface="Century Gothic" panose="020B0502020202020204" pitchFamily="34" charset="0"/>
                        </a:rPr>
                        <a:t>202 </a:t>
                      </a:r>
                      <a:endParaRPr lang="en-US" sz="800" b="0"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rtl="0" fontAlgn="ctr"/>
                      <a:r>
                        <a:rPr lang="en-US" sz="800" b="1" i="0" u="none" strike="noStrike" dirty="0">
                          <a:solidFill>
                            <a:srgbClr val="000000"/>
                          </a:solidFill>
                          <a:effectLst/>
                          <a:latin typeface="Century Gothic" panose="020B0502020202020204" pitchFamily="34" charset="0"/>
                        </a:rPr>
                        <a:t>$</a:t>
                      </a:r>
                      <a:r>
                        <a:rPr lang="en-US" sz="800" b="1" i="0" u="none" strike="noStrike" dirty="0" smtClean="0">
                          <a:solidFill>
                            <a:srgbClr val="000000"/>
                          </a:solidFill>
                          <a:effectLst/>
                          <a:latin typeface="Century Gothic" panose="020B0502020202020204" pitchFamily="34" charset="0"/>
                        </a:rPr>
                        <a:t>349 </a:t>
                      </a:r>
                      <a:endParaRPr lang="en-US" sz="800" b="1"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4320">
                <a:tc>
                  <a:txBody>
                    <a:bodyPr/>
                    <a:lstStyle/>
                    <a:p>
                      <a:pPr marL="91440" algn="l" rtl="0" fontAlgn="ctr"/>
                      <a:r>
                        <a:rPr lang="en-US" sz="800" b="1" i="0" u="none" strike="noStrike" dirty="0">
                          <a:solidFill>
                            <a:srgbClr val="000000"/>
                          </a:solidFill>
                          <a:effectLst/>
                          <a:latin typeface="Century Gothic" panose="020B0502020202020204" pitchFamily="34" charset="0"/>
                        </a:rPr>
                        <a:t>Union City</a:t>
                      </a:r>
                    </a:p>
                  </a:txBody>
                  <a:tcPr marL="6451" marR="6451" marT="6451" marB="0" anchor="ctr">
                    <a:lnL w="12700"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800" b="0" i="0" u="none" strike="noStrike" dirty="0">
                          <a:solidFill>
                            <a:srgbClr val="000000"/>
                          </a:solidFill>
                          <a:effectLst/>
                          <a:latin typeface="Century Gothic" panose="020B0502020202020204" pitchFamily="34" charset="0"/>
                        </a:rPr>
                        <a:t>$</a:t>
                      </a:r>
                      <a:r>
                        <a:rPr lang="en-US" sz="800" b="0" i="0" u="none" strike="noStrike" dirty="0" smtClean="0">
                          <a:solidFill>
                            <a:srgbClr val="000000"/>
                          </a:solidFill>
                          <a:effectLst/>
                          <a:latin typeface="Century Gothic" panose="020B0502020202020204" pitchFamily="34" charset="0"/>
                        </a:rPr>
                        <a:t>45 </a:t>
                      </a:r>
                      <a:endParaRPr lang="en-US" sz="800" b="0"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800" b="0" i="0" u="none" strike="noStrike" dirty="0">
                          <a:solidFill>
                            <a:srgbClr val="000000"/>
                          </a:solidFill>
                          <a:effectLst/>
                          <a:latin typeface="Century Gothic" panose="020B0502020202020204" pitchFamily="34" charset="0"/>
                        </a:rPr>
                        <a:t>$</a:t>
                      </a:r>
                      <a:r>
                        <a:rPr lang="en-US" sz="800" b="0" i="0" u="none" strike="noStrike" dirty="0" smtClean="0">
                          <a:solidFill>
                            <a:srgbClr val="000000"/>
                          </a:solidFill>
                          <a:effectLst/>
                          <a:latin typeface="Century Gothic" panose="020B0502020202020204" pitchFamily="34" charset="0"/>
                        </a:rPr>
                        <a:t>45 </a:t>
                      </a:r>
                      <a:endParaRPr lang="en-US" sz="800" b="0"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800" b="0" i="0" u="none" strike="noStrike" dirty="0">
                          <a:solidFill>
                            <a:srgbClr val="000000"/>
                          </a:solidFill>
                          <a:effectLst/>
                          <a:latin typeface="Century Gothic" panose="020B0502020202020204" pitchFamily="34" charset="0"/>
                        </a:rPr>
                        <a:t>$</a:t>
                      </a:r>
                      <a:r>
                        <a:rPr lang="en-US" sz="800" b="0" i="0" u="none" strike="noStrike" dirty="0" smtClean="0">
                          <a:solidFill>
                            <a:srgbClr val="000000"/>
                          </a:solidFill>
                          <a:effectLst/>
                          <a:latin typeface="Century Gothic" panose="020B0502020202020204" pitchFamily="34" charset="0"/>
                        </a:rPr>
                        <a:t>17 </a:t>
                      </a:r>
                      <a:endParaRPr lang="en-US" sz="800" b="0"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800" b="0" i="0" u="none" strike="noStrike" dirty="0">
                          <a:solidFill>
                            <a:srgbClr val="000000"/>
                          </a:solidFill>
                          <a:effectLst/>
                          <a:latin typeface="Century Gothic" panose="020B0502020202020204" pitchFamily="34" charset="0"/>
                        </a:rPr>
                        <a:t>$</a:t>
                      </a:r>
                      <a:r>
                        <a:rPr lang="en-US" sz="800" b="0" i="0" u="none" strike="noStrike" dirty="0" smtClean="0">
                          <a:solidFill>
                            <a:srgbClr val="000000"/>
                          </a:solidFill>
                          <a:effectLst/>
                          <a:latin typeface="Century Gothic" panose="020B0502020202020204" pitchFamily="34" charset="0"/>
                        </a:rPr>
                        <a:t>62 </a:t>
                      </a:r>
                      <a:endParaRPr lang="en-US" sz="800" b="0"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800" b="1" i="0" u="none" strike="noStrike" dirty="0">
                          <a:solidFill>
                            <a:srgbClr val="000000"/>
                          </a:solidFill>
                          <a:effectLst/>
                          <a:latin typeface="Century Gothic" panose="020B0502020202020204" pitchFamily="34" charset="0"/>
                        </a:rPr>
                        <a:t>$</a:t>
                      </a:r>
                      <a:r>
                        <a:rPr lang="en-US" sz="800" b="1" i="0" u="none" strike="noStrike" dirty="0" smtClean="0">
                          <a:solidFill>
                            <a:srgbClr val="000000"/>
                          </a:solidFill>
                          <a:effectLst/>
                          <a:latin typeface="Century Gothic" panose="020B0502020202020204" pitchFamily="34" charset="0"/>
                        </a:rPr>
                        <a:t>107 </a:t>
                      </a:r>
                      <a:endParaRPr lang="en-US" sz="800" b="1"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r>
              <a:tr h="294224">
                <a:tc>
                  <a:txBody>
                    <a:bodyPr/>
                    <a:lstStyle/>
                    <a:p>
                      <a:pPr marL="91440" algn="l" rtl="0" fontAlgn="ctr"/>
                      <a:r>
                        <a:rPr lang="en-US" sz="800" b="1" i="0" u="none" strike="noStrike" dirty="0">
                          <a:solidFill>
                            <a:srgbClr val="000000"/>
                          </a:solidFill>
                          <a:effectLst/>
                          <a:latin typeface="Century Gothic" panose="020B0502020202020204" pitchFamily="34" charset="0"/>
                        </a:rPr>
                        <a:t>ACE </a:t>
                      </a:r>
                      <a:r>
                        <a:rPr lang="en-US" sz="800" b="1" i="0" u="none" strike="noStrike" dirty="0" smtClean="0">
                          <a:solidFill>
                            <a:srgbClr val="000000"/>
                          </a:solidFill>
                          <a:effectLst/>
                          <a:latin typeface="Century Gothic" panose="020B0502020202020204" pitchFamily="34" charset="0"/>
                        </a:rPr>
                        <a:t/>
                      </a:r>
                      <a:br>
                        <a:rPr lang="en-US" sz="800" b="1" i="0" u="none" strike="noStrike" dirty="0" smtClean="0">
                          <a:solidFill>
                            <a:srgbClr val="000000"/>
                          </a:solidFill>
                          <a:effectLst/>
                          <a:latin typeface="Century Gothic" panose="020B0502020202020204" pitchFamily="34" charset="0"/>
                        </a:rPr>
                      </a:br>
                      <a:r>
                        <a:rPr lang="en-US" sz="500" b="1" i="0" u="none" strike="noStrike" dirty="0" smtClean="0">
                          <a:solidFill>
                            <a:srgbClr val="000000"/>
                          </a:solidFill>
                          <a:effectLst/>
                          <a:latin typeface="Century Gothic" panose="020B0502020202020204" pitchFamily="34" charset="0"/>
                        </a:rPr>
                        <a:t>(Alameda</a:t>
                      </a:r>
                      <a:r>
                        <a:rPr lang="en-US" sz="500" b="1" i="0" u="none" strike="noStrike" baseline="0" dirty="0" smtClean="0">
                          <a:solidFill>
                            <a:srgbClr val="000000"/>
                          </a:solidFill>
                          <a:effectLst/>
                          <a:latin typeface="Century Gothic" panose="020B0502020202020204" pitchFamily="34" charset="0"/>
                        </a:rPr>
                        <a:t> County</a:t>
                      </a:r>
                      <a:r>
                        <a:rPr lang="en-US" sz="500" b="1" i="0" u="none" strike="noStrike" dirty="0" smtClean="0">
                          <a:solidFill>
                            <a:srgbClr val="000000"/>
                          </a:solidFill>
                          <a:effectLst/>
                          <a:latin typeface="Century Gothic" panose="020B0502020202020204" pitchFamily="34" charset="0"/>
                        </a:rPr>
                        <a:t>)</a:t>
                      </a:r>
                      <a:endParaRPr lang="en-US" sz="500" b="1" i="0" u="none" strike="noStrike" dirty="0">
                        <a:solidFill>
                          <a:srgbClr val="000000"/>
                        </a:solidFill>
                        <a:effectLst/>
                        <a:latin typeface="Century Gothic" panose="020B0502020202020204" pitchFamily="34" charset="0"/>
                      </a:endParaRPr>
                    </a:p>
                  </a:txBody>
                  <a:tcPr marL="6451" marR="6451" marT="6451" marB="0" anchor="ctr">
                    <a:lnL w="12700"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rtl="0" fontAlgn="ctr"/>
                      <a:r>
                        <a:rPr lang="en-US" sz="800" b="0" i="0" u="none" strike="noStrike" dirty="0">
                          <a:solidFill>
                            <a:srgbClr val="000000"/>
                          </a:solidFill>
                          <a:effectLst/>
                          <a:latin typeface="Century Gothic" panose="020B0502020202020204" pitchFamily="34" charset="0"/>
                        </a:rPr>
                        <a:t>$</a:t>
                      </a:r>
                      <a:r>
                        <a:rPr lang="en-US" sz="800" b="0" i="0" u="none" strike="noStrike" dirty="0" smtClean="0">
                          <a:solidFill>
                            <a:srgbClr val="000000"/>
                          </a:solidFill>
                          <a:effectLst/>
                          <a:latin typeface="Century Gothic" panose="020B0502020202020204" pitchFamily="34" charset="0"/>
                        </a:rPr>
                        <a:t>99 </a:t>
                      </a:r>
                      <a:endParaRPr lang="en-US" sz="800" b="0"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rtl="0" fontAlgn="ctr"/>
                      <a:r>
                        <a:rPr lang="en-US" sz="800" b="0" i="0" u="none" strike="noStrike" dirty="0">
                          <a:solidFill>
                            <a:srgbClr val="000000"/>
                          </a:solidFill>
                          <a:effectLst/>
                          <a:latin typeface="Century Gothic" panose="020B0502020202020204" pitchFamily="34" charset="0"/>
                        </a:rPr>
                        <a:t>$</a:t>
                      </a:r>
                      <a:r>
                        <a:rPr lang="en-US" sz="800" b="0" i="0" u="none" strike="noStrike" dirty="0" smtClean="0">
                          <a:solidFill>
                            <a:srgbClr val="000000"/>
                          </a:solidFill>
                          <a:effectLst/>
                          <a:latin typeface="Century Gothic" panose="020B0502020202020204" pitchFamily="34" charset="0"/>
                        </a:rPr>
                        <a:t>99 </a:t>
                      </a:r>
                      <a:endParaRPr lang="en-US" sz="800" b="0"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rtl="0" fontAlgn="ctr"/>
                      <a:r>
                        <a:rPr lang="en-US" sz="800" b="0" i="0" u="none" strike="noStrike" dirty="0">
                          <a:solidFill>
                            <a:srgbClr val="000000"/>
                          </a:solidFill>
                          <a:effectLst/>
                          <a:latin typeface="Century Gothic" panose="020B0502020202020204" pitchFamily="34" charset="0"/>
                        </a:rPr>
                        <a:t>$</a:t>
                      </a:r>
                      <a:r>
                        <a:rPr lang="en-US" sz="800" b="0" i="0" u="none" strike="noStrike" dirty="0" smtClean="0">
                          <a:solidFill>
                            <a:srgbClr val="000000"/>
                          </a:solidFill>
                          <a:effectLst/>
                          <a:latin typeface="Century Gothic" panose="020B0502020202020204" pitchFamily="34" charset="0"/>
                        </a:rPr>
                        <a:t>37 </a:t>
                      </a:r>
                      <a:endParaRPr lang="en-US" sz="800" b="0"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rtl="0" fontAlgn="ctr"/>
                      <a:r>
                        <a:rPr lang="en-US" sz="800" b="0" i="0" u="none" strike="noStrike" dirty="0">
                          <a:solidFill>
                            <a:srgbClr val="000000"/>
                          </a:solidFill>
                          <a:effectLst/>
                          <a:latin typeface="Century Gothic" panose="020B0502020202020204" pitchFamily="34" charset="0"/>
                        </a:rPr>
                        <a:t>$</a:t>
                      </a:r>
                      <a:r>
                        <a:rPr lang="en-US" sz="800" b="0" i="0" u="none" strike="noStrike" dirty="0" smtClean="0">
                          <a:solidFill>
                            <a:srgbClr val="000000"/>
                          </a:solidFill>
                          <a:effectLst/>
                          <a:latin typeface="Century Gothic" panose="020B0502020202020204" pitchFamily="34" charset="0"/>
                        </a:rPr>
                        <a:t>136 </a:t>
                      </a:r>
                      <a:endParaRPr lang="en-US" sz="800" b="0"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rtl="0" fontAlgn="ctr"/>
                      <a:r>
                        <a:rPr lang="en-US" sz="800" b="1" i="0" u="none" strike="noStrike" dirty="0">
                          <a:solidFill>
                            <a:srgbClr val="000000"/>
                          </a:solidFill>
                          <a:effectLst/>
                          <a:latin typeface="Century Gothic" panose="020B0502020202020204" pitchFamily="34" charset="0"/>
                        </a:rPr>
                        <a:t>$</a:t>
                      </a:r>
                      <a:r>
                        <a:rPr lang="en-US" sz="800" b="1" i="0" u="none" strike="noStrike" dirty="0" smtClean="0">
                          <a:solidFill>
                            <a:srgbClr val="000000"/>
                          </a:solidFill>
                          <a:effectLst/>
                          <a:latin typeface="Century Gothic" panose="020B0502020202020204" pitchFamily="34" charset="0"/>
                        </a:rPr>
                        <a:t>234 </a:t>
                      </a:r>
                      <a:endParaRPr lang="en-US" sz="800" b="1"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01519">
                <a:tc>
                  <a:txBody>
                    <a:bodyPr/>
                    <a:lstStyle/>
                    <a:p>
                      <a:pPr algn="r" rtl="0" fontAlgn="ctr"/>
                      <a:r>
                        <a:rPr lang="en-US" sz="800" b="1" i="0" u="none" strike="noStrike" dirty="0" smtClean="0">
                          <a:solidFill>
                            <a:srgbClr val="000000"/>
                          </a:solidFill>
                          <a:effectLst/>
                          <a:latin typeface="Century Gothic" panose="020B0502020202020204" pitchFamily="34" charset="0"/>
                        </a:rPr>
                        <a:t>TOTAL</a:t>
                      </a:r>
                      <a:endParaRPr lang="en-US" sz="800" b="1" i="0" u="none" strike="noStrike" dirty="0">
                        <a:solidFill>
                          <a:srgbClr val="000000"/>
                        </a:solidFill>
                        <a:effectLst/>
                        <a:latin typeface="Century Gothic" panose="020B0502020202020204" pitchFamily="34" charset="0"/>
                      </a:endParaRPr>
                    </a:p>
                  </a:txBody>
                  <a:tcPr marL="6451" marR="6451" marT="6451" marB="0" anchor="ctr">
                    <a:lnL w="12700"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800" b="1" i="0" u="none" strike="noStrike" dirty="0">
                          <a:solidFill>
                            <a:srgbClr val="000000"/>
                          </a:solidFill>
                          <a:effectLst/>
                          <a:latin typeface="Century Gothic" panose="020B0502020202020204" pitchFamily="34" charset="0"/>
                        </a:rPr>
                        <a:t>$</a:t>
                      </a:r>
                      <a:r>
                        <a:rPr lang="en-US" sz="800" b="1" i="0" u="none" strike="noStrike" dirty="0" smtClean="0">
                          <a:solidFill>
                            <a:srgbClr val="000000"/>
                          </a:solidFill>
                          <a:effectLst/>
                          <a:latin typeface="Century Gothic" panose="020B0502020202020204" pitchFamily="34" charset="0"/>
                        </a:rPr>
                        <a:t>24,698 </a:t>
                      </a:r>
                      <a:endParaRPr lang="en-US" sz="800" b="1"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800" b="1" i="0" u="none" strike="noStrike" dirty="0">
                          <a:solidFill>
                            <a:srgbClr val="000000"/>
                          </a:solidFill>
                          <a:effectLst/>
                          <a:latin typeface="Century Gothic" panose="020B0502020202020204" pitchFamily="34" charset="0"/>
                        </a:rPr>
                        <a:t>$</a:t>
                      </a:r>
                      <a:r>
                        <a:rPr lang="en-US" sz="800" b="1" i="0" u="none" strike="noStrike" dirty="0" smtClean="0">
                          <a:solidFill>
                            <a:srgbClr val="000000"/>
                          </a:solidFill>
                          <a:effectLst/>
                          <a:latin typeface="Century Gothic" panose="020B0502020202020204" pitchFamily="34" charset="0"/>
                        </a:rPr>
                        <a:t>24,698 </a:t>
                      </a:r>
                      <a:endParaRPr lang="en-US" sz="800" b="1"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800" b="1" i="0" u="none" strike="noStrike" dirty="0">
                          <a:solidFill>
                            <a:srgbClr val="000000"/>
                          </a:solidFill>
                          <a:effectLst/>
                          <a:latin typeface="Century Gothic" panose="020B0502020202020204" pitchFamily="34" charset="0"/>
                        </a:rPr>
                        <a:t>$</a:t>
                      </a:r>
                      <a:r>
                        <a:rPr lang="en-US" sz="800" b="1" i="0" u="none" strike="noStrike" dirty="0" smtClean="0">
                          <a:solidFill>
                            <a:srgbClr val="000000"/>
                          </a:solidFill>
                          <a:effectLst/>
                          <a:latin typeface="Century Gothic" panose="020B0502020202020204" pitchFamily="34" charset="0"/>
                        </a:rPr>
                        <a:t>9,361 </a:t>
                      </a:r>
                      <a:endParaRPr lang="en-US" sz="800" b="1"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800" b="1" i="0" u="none" strike="noStrike" dirty="0">
                          <a:solidFill>
                            <a:srgbClr val="000000"/>
                          </a:solidFill>
                          <a:effectLst/>
                          <a:latin typeface="Century Gothic" panose="020B0502020202020204" pitchFamily="34" charset="0"/>
                        </a:rPr>
                        <a:t>$</a:t>
                      </a:r>
                      <a:r>
                        <a:rPr lang="en-US" sz="800" b="1" i="0" u="none" strike="noStrike" dirty="0" smtClean="0">
                          <a:solidFill>
                            <a:srgbClr val="000000"/>
                          </a:solidFill>
                          <a:effectLst/>
                          <a:latin typeface="Century Gothic" panose="020B0502020202020204" pitchFamily="34" charset="0"/>
                        </a:rPr>
                        <a:t>34,060 </a:t>
                      </a:r>
                      <a:endParaRPr lang="en-US" sz="800" b="1"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800" b="1" i="0" u="none" strike="noStrike" dirty="0">
                          <a:solidFill>
                            <a:srgbClr val="000000"/>
                          </a:solidFill>
                          <a:effectLst/>
                          <a:latin typeface="Century Gothic" panose="020B0502020202020204" pitchFamily="34" charset="0"/>
                        </a:rPr>
                        <a:t>$</a:t>
                      </a:r>
                      <a:r>
                        <a:rPr lang="en-US" sz="800" b="1" i="0" u="none" strike="noStrike" dirty="0" smtClean="0">
                          <a:solidFill>
                            <a:srgbClr val="000000"/>
                          </a:solidFill>
                          <a:effectLst/>
                          <a:latin typeface="Century Gothic" panose="020B0502020202020204" pitchFamily="34" charset="0"/>
                        </a:rPr>
                        <a:t>58,758 </a:t>
                      </a:r>
                      <a:endParaRPr lang="en-US" sz="800" b="1" i="0" u="none" strike="noStrike" dirty="0">
                        <a:solidFill>
                          <a:srgbClr val="000000"/>
                        </a:solidFill>
                        <a:effectLst/>
                        <a:latin typeface="Century Gothic" panose="020B0502020202020204" pitchFamily="34" charset="0"/>
                      </a:endParaRPr>
                    </a:p>
                  </a:txBody>
                  <a:tcPr marL="6451" marR="66469" marT="6451" marB="0" anchor="ctr">
                    <a:lnL w="952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1" y="8875591"/>
            <a:ext cx="892344" cy="239164"/>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8341" y="8844786"/>
            <a:ext cx="555016" cy="349092"/>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0717" y="8849445"/>
            <a:ext cx="747012" cy="272946"/>
          </a:xfrm>
          <a:prstGeom prst="rect">
            <a:avLst/>
          </a:prstGeom>
        </p:spPr>
      </p:pic>
      <p:pic>
        <p:nvPicPr>
          <p:cNvPr id="19" name="Picture 18"/>
          <p:cNvPicPr>
            <a:picLocks noChangeAspect="1"/>
          </p:cNvPicPr>
          <p:nvPr/>
        </p:nvPicPr>
        <p:blipFill rotWithShape="1">
          <a:blip r:embed="rId7">
            <a:extLst>
              <a:ext uri="{28A0092B-C50C-407E-A947-70E740481C1C}">
                <a14:useLocalDpi xmlns:a14="http://schemas.microsoft.com/office/drawing/2010/main" val="0"/>
              </a:ext>
            </a:extLst>
          </a:blip>
          <a:srcRect t="25110" b="24223"/>
          <a:stretch/>
        </p:blipFill>
        <p:spPr>
          <a:xfrm>
            <a:off x="4233218" y="9215708"/>
            <a:ext cx="900244" cy="304084"/>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40854" y="9263722"/>
            <a:ext cx="815004" cy="208058"/>
          </a:xfrm>
          <a:prstGeom prst="rect">
            <a:avLst/>
          </a:prstGeom>
        </p:spPr>
      </p:pic>
      <p:sp>
        <p:nvSpPr>
          <p:cNvPr id="27" name="TextBox 26"/>
          <p:cNvSpPr txBox="1"/>
          <p:nvPr/>
        </p:nvSpPr>
        <p:spPr>
          <a:xfrm>
            <a:off x="3262449" y="4892211"/>
            <a:ext cx="2240897" cy="141064"/>
          </a:xfrm>
          <a:prstGeom prst="rect">
            <a:avLst/>
          </a:prstGeom>
          <a:noFill/>
          <a:ln>
            <a:noFill/>
          </a:ln>
        </p:spPr>
        <p:txBody>
          <a:bodyPr wrap="square" lIns="0" tIns="0" rIns="0" bIns="0" numCol="1" spcCol="228600" rtlCol="0">
            <a:spAutoFit/>
          </a:bodyPr>
          <a:lstStyle/>
          <a:p>
            <a:pPr>
              <a:lnSpc>
                <a:spcPts val="1100"/>
              </a:lnSpc>
              <a:buClr>
                <a:srgbClr val="D07921"/>
              </a:buClr>
              <a:buSzPct val="175000"/>
            </a:pPr>
            <a:r>
              <a:rPr lang="en-US" sz="700" spc="-20" dirty="0" smtClean="0">
                <a:latin typeface="Century Gothic" panose="020B0502020202020204" pitchFamily="34" charset="0"/>
                <a:cs typeface="News Gothic MT"/>
              </a:rPr>
              <a:t>*Source: http://californiacityfinance.com/.</a:t>
            </a:r>
            <a:endParaRPr lang="en-US" sz="700" spc="-20" dirty="0">
              <a:latin typeface="Century Gothic" panose="020B0502020202020204" pitchFamily="34" charset="0"/>
              <a:cs typeface="News Gothic MT"/>
            </a:endParaRPr>
          </a:p>
        </p:txBody>
      </p:sp>
      <p:sp>
        <p:nvSpPr>
          <p:cNvPr id="28" name="TextBox 27"/>
          <p:cNvSpPr txBox="1"/>
          <p:nvPr/>
        </p:nvSpPr>
        <p:spPr>
          <a:xfrm>
            <a:off x="3275678" y="8514477"/>
            <a:ext cx="4230021" cy="205184"/>
          </a:xfrm>
          <a:prstGeom prst="rect">
            <a:avLst/>
          </a:prstGeom>
          <a:noFill/>
          <a:ln>
            <a:noFill/>
          </a:ln>
        </p:spPr>
        <p:txBody>
          <a:bodyPr wrap="square" lIns="0" tIns="0" rIns="0" bIns="0" numCol="1" spcCol="228600" rtlCol="0">
            <a:spAutoFit/>
          </a:bodyPr>
          <a:lstStyle/>
          <a:p>
            <a:pPr>
              <a:lnSpc>
                <a:spcPts val="1600"/>
              </a:lnSpc>
              <a:spcAft>
                <a:spcPts val="1200"/>
              </a:spcAft>
              <a:buClr>
                <a:srgbClr val="D07921"/>
              </a:buClr>
              <a:buSzPct val="175000"/>
            </a:pPr>
            <a:r>
              <a:rPr lang="en-US" sz="700" spc="-20" dirty="0" smtClean="0">
                <a:latin typeface="Century Gothic" panose="020B0502020202020204" pitchFamily="34" charset="0"/>
                <a:cs typeface="News Gothic MT"/>
              </a:rPr>
              <a:t>**Source: State Transit Assistance Funds.</a:t>
            </a:r>
            <a:endParaRPr lang="en-US" sz="700" spc="-20" dirty="0">
              <a:latin typeface="Century Gothic" panose="020B0502020202020204" pitchFamily="34" charset="0"/>
              <a:cs typeface="News Gothic MT"/>
            </a:endParaRPr>
          </a:p>
        </p:txBody>
      </p:sp>
      <p:sp>
        <p:nvSpPr>
          <p:cNvPr id="2" name="Rectangle 1"/>
          <p:cNvSpPr/>
          <p:nvPr/>
        </p:nvSpPr>
        <p:spPr>
          <a:xfrm>
            <a:off x="4662364" y="6163489"/>
            <a:ext cx="2139696" cy="2333139"/>
          </a:xfrm>
          <a:prstGeom prst="rect">
            <a:avLst/>
          </a:prstGeom>
          <a:noFill/>
          <a:ln w="41275">
            <a:solidFill>
              <a:srgbClr val="FFC42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318027" y="6869924"/>
            <a:ext cx="2730452" cy="2675367"/>
          </a:xfrm>
          <a:prstGeom prst="rect">
            <a:avLst/>
          </a:prstGeom>
          <a:noFill/>
          <a:ln w="41275">
            <a:solidFill>
              <a:srgbClr val="FFC42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6627159" y="1495252"/>
            <a:ext cx="868680" cy="3291840"/>
          </a:xfrm>
          <a:prstGeom prst="rect">
            <a:avLst/>
          </a:prstGeom>
          <a:noFill/>
          <a:ln w="41275">
            <a:solidFill>
              <a:srgbClr val="FFC42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TextBox 30"/>
          <p:cNvSpPr txBox="1"/>
          <p:nvPr/>
        </p:nvSpPr>
        <p:spPr>
          <a:xfrm>
            <a:off x="5505099" y="4853962"/>
            <a:ext cx="1964743" cy="181845"/>
          </a:xfrm>
          <a:prstGeom prst="rect">
            <a:avLst/>
          </a:prstGeom>
          <a:noFill/>
          <a:ln>
            <a:noFill/>
          </a:ln>
        </p:spPr>
        <p:txBody>
          <a:bodyPr wrap="square" lIns="0" tIns="0" rIns="0" bIns="0" numCol="1" spcCol="228600" rtlCol="0">
            <a:spAutoFit/>
          </a:bodyPr>
          <a:lstStyle/>
          <a:p>
            <a:pPr>
              <a:lnSpc>
                <a:spcPts val="1600"/>
              </a:lnSpc>
              <a:spcAft>
                <a:spcPts val="1200"/>
              </a:spcAft>
              <a:buClr>
                <a:srgbClr val="D07921"/>
              </a:buClr>
              <a:buSzPct val="175000"/>
            </a:pPr>
            <a:r>
              <a:rPr lang="en-US" sz="1000" b="1" spc="-20" dirty="0" smtClean="0">
                <a:latin typeface="Century Gothic" panose="020B0502020202020204" pitchFamily="34" charset="0"/>
                <a:cs typeface="News Gothic MT"/>
              </a:rPr>
              <a:t>TOTAL STATE FUNDING:  $102,631</a:t>
            </a:r>
            <a:endParaRPr lang="en-US" sz="1000" b="1" spc="-20" dirty="0">
              <a:latin typeface="Century Gothic" panose="020B0502020202020204" pitchFamily="34" charset="0"/>
              <a:cs typeface="News Gothic MT"/>
            </a:endParaRPr>
          </a:p>
        </p:txBody>
      </p:sp>
      <p:sp>
        <p:nvSpPr>
          <p:cNvPr id="32" name="TextBox 31"/>
          <p:cNvSpPr txBox="1"/>
          <p:nvPr/>
        </p:nvSpPr>
        <p:spPr>
          <a:xfrm>
            <a:off x="318772" y="723345"/>
            <a:ext cx="2729262" cy="9248686"/>
          </a:xfrm>
          <a:prstGeom prst="rect">
            <a:avLst/>
          </a:prstGeom>
          <a:noFill/>
          <a:ln>
            <a:noFill/>
          </a:ln>
        </p:spPr>
        <p:txBody>
          <a:bodyPr wrap="square" lIns="91440" rIns="91440" numCol="1" spcCol="228600" rtlCol="0">
            <a:spAutoFit/>
          </a:bodyPr>
          <a:lstStyle/>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SB1 ACCOUNTABILITY </a:t>
            </a:r>
            <a:r>
              <a:rPr lang="en-US" sz="900" b="1" dirty="0">
                <a:solidFill>
                  <a:schemeClr val="tx1">
                    <a:lumMod val="65000"/>
                    <a:lumOff val="35000"/>
                  </a:schemeClr>
                </a:solidFill>
                <a:latin typeface="Century Gothic" panose="020B0502020202020204" pitchFamily="34" charset="0"/>
                <a:cs typeface="Century Gothic"/>
              </a:rPr>
              <a:t>AND TRANSPARENCY</a:t>
            </a:r>
            <a:endParaRPr lang="en-US" sz="900" b="1" dirty="0">
              <a:latin typeface="Century Gothic" panose="020B0502020202020204" pitchFamily="34" charset="0"/>
              <a:cs typeface="News Gothic MT"/>
            </a:endParaRPr>
          </a:p>
          <a:p>
            <a:pPr>
              <a:lnSpc>
                <a:spcPts val="1460"/>
              </a:lnSpc>
              <a:spcAft>
                <a:spcPts val="800"/>
              </a:spcAft>
              <a:buClr>
                <a:srgbClr val="D07921"/>
              </a:buClr>
              <a:buSzPct val="175000"/>
            </a:pPr>
            <a:r>
              <a:rPr lang="en-US" sz="900" spc="-10" dirty="0">
                <a:latin typeface="Century Gothic" panose="020B0502020202020204" pitchFamily="34" charset="0"/>
                <a:cs typeface="News Gothic MT"/>
              </a:rPr>
              <a:t>Strict accountability and transparency along with performance measures ensures safe and efficient delivery.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SB </a:t>
            </a:r>
            <a:r>
              <a:rPr lang="en-US" sz="900" b="1" spc="10" dirty="0">
                <a:latin typeface="Century Gothic" panose="020B0502020202020204" pitchFamily="34" charset="0"/>
                <a:cs typeface="News Gothic MT"/>
              </a:rPr>
              <a:t>1</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Cities and counties must adopt and submit to the state a planned list of projects and year-end reporting that accounts for every </a:t>
            </a:r>
            <a:r>
              <a:rPr lang="en-US" sz="900" dirty="0">
                <a:latin typeface="Century Gothic" panose="020B0502020202020204" pitchFamily="34" charset="0"/>
                <a:cs typeface="News Gothic MT"/>
              </a:rPr>
              <a:t>dollar of SB 1 revenue received.</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SB 1 establishes an independent Inspector General appointed by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the Governor to oversee programs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to ensure all funds are spent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as promised and reports annually.</a:t>
            </a:r>
            <a:endParaRPr lang="en-US" sz="900" dirty="0">
              <a:latin typeface="Century Gothic" panose="020B0502020202020204" pitchFamily="34" charset="0"/>
              <a:cs typeface="News Gothic MT"/>
            </a:endParaRPr>
          </a:p>
          <a:p>
            <a:pPr>
              <a:lnSpc>
                <a:spcPts val="1400"/>
              </a:lnSpc>
              <a:spcAft>
                <a:spcPts val="400"/>
              </a:spcAft>
              <a:buClr>
                <a:srgbClr val="D07921"/>
              </a:buClr>
              <a:buSzPct val="175000"/>
            </a:pPr>
            <a:r>
              <a:rPr lang="en-US" sz="900" b="1" dirty="0">
                <a:solidFill>
                  <a:schemeClr val="tx1">
                    <a:lumMod val="65000"/>
                    <a:lumOff val="35000"/>
                  </a:schemeClr>
                </a:solidFill>
                <a:latin typeface="Century Gothic" panose="020B0502020202020204" pitchFamily="34" charset="0"/>
                <a:cs typeface="Century Gothic"/>
              </a:rPr>
              <a:t>PROTECTION OF FUNDS</a:t>
            </a:r>
            <a:endParaRPr lang="en-US" sz="900" b="1" dirty="0">
              <a:latin typeface="Century Gothic" panose="020B0502020202020204" pitchFamily="34" charset="0"/>
              <a:cs typeface="News Gothic MT"/>
            </a:endParaRPr>
          </a:p>
          <a:p>
            <a:pPr>
              <a:lnSpc>
                <a:spcPts val="1400"/>
              </a:lnSpc>
              <a:spcAft>
                <a:spcPts val="800"/>
              </a:spcAft>
              <a:buClr>
                <a:srgbClr val="0069AA"/>
              </a:buClr>
              <a:buSzPct val="120000"/>
            </a:pPr>
            <a:r>
              <a:rPr lang="en-US" sz="900" spc="-10" dirty="0" smtClean="0">
                <a:latin typeface="Century Gothic" panose="020B0502020202020204" pitchFamily="34" charset="0"/>
                <a:cs typeface="News Gothic MT"/>
              </a:rPr>
              <a:t>The State and counties have long relied on “user fees,” fuel taxes and vehicle charges, to maintain transportation infrastructure. Diversion of those funds created a backlog of road and bridge repairs. </a:t>
            </a:r>
            <a:r>
              <a:rPr lang="en-US" sz="900" b="1" spc="-10" dirty="0" smtClean="0">
                <a:latin typeface="Century Gothic" panose="020B0502020202020204" pitchFamily="34" charset="0"/>
                <a:cs typeface="News Gothic MT"/>
              </a:rPr>
              <a:t>Proposition 69</a:t>
            </a:r>
            <a:r>
              <a:rPr lang="en-US" sz="900" spc="-10" dirty="0" smtClean="0">
                <a:latin typeface="Century Gothic" panose="020B0502020202020204" pitchFamily="34" charset="0"/>
                <a:cs typeface="News Gothic MT"/>
              </a:rPr>
              <a:t>, approved by voters in June 2018, created a “lockbox” to ensure that all SB 1 funding is dedicated for transportation-related purposes only.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69</a:t>
            </a:r>
            <a:endParaRPr lang="en-US" sz="900" spc="10" dirty="0" smtClean="0">
              <a:latin typeface="Century Gothic" panose="020B0502020202020204" pitchFamily="34" charset="0"/>
              <a:cs typeface="News Gothic MT"/>
            </a:endParaRP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Prohibits the diversion of funds</a:t>
            </a:r>
            <a:r>
              <a:rPr lang="en-US" sz="900" spc="10" dirty="0" smtClean="0">
                <a:latin typeface="Century Gothic" panose="020B0502020202020204" pitchFamily="34" charset="0"/>
                <a:cs typeface="News Gothic MT"/>
              </a:rPr>
              <a:t>.</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Prohibits revenue from new vehicle license fees form being used to repay general obligation bond debt.</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Exempts new revenues from state and local spending limits.</a:t>
            </a:r>
          </a:p>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FUNDING AT RISK</a:t>
            </a:r>
            <a:endParaRPr lang="en-US" sz="900" spc="10" dirty="0" smtClean="0">
              <a:latin typeface="Century Gothic" panose="020B0502020202020204" pitchFamily="34" charset="0"/>
              <a:cs typeface="News Gothic MT"/>
            </a:endParaRPr>
          </a:p>
          <a:p>
            <a:pPr indent="-228600">
              <a:lnSpc>
                <a:spcPts val="13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 SB 1 Repeal Effort</a:t>
            </a:r>
          </a:p>
          <a:p>
            <a:pPr marL="228600" lvl="1">
              <a:lnSpc>
                <a:spcPts val="1300"/>
              </a:lnSpc>
              <a:buClr>
                <a:srgbClr val="0069AA"/>
              </a:buClr>
              <a:buSzPct val="120000"/>
            </a:pPr>
            <a:r>
              <a:rPr lang="en-US" sz="900" spc="-10" dirty="0" smtClean="0">
                <a:latin typeface="Century Gothic" panose="020B0502020202020204" pitchFamily="34" charset="0"/>
                <a:cs typeface="News Gothic MT"/>
              </a:rPr>
              <a:t>If approved </a:t>
            </a:r>
            <a:r>
              <a:rPr lang="en-US" sz="900" spc="-10" dirty="0">
                <a:latin typeface="Century Gothic" panose="020B0502020202020204" pitchFamily="34" charset="0"/>
                <a:cs typeface="News Gothic MT"/>
              </a:rPr>
              <a:t>on the November 2018 ballot, </a:t>
            </a:r>
            <a:r>
              <a:rPr lang="en-US" sz="900" spc="-10" dirty="0" smtClean="0">
                <a:latin typeface="Century Gothic" panose="020B0502020202020204" pitchFamily="34" charset="0"/>
                <a:cs typeface="News Gothic MT"/>
              </a:rPr>
              <a:t>it </a:t>
            </a:r>
            <a:r>
              <a:rPr lang="en-US" sz="900" spc="-10" dirty="0">
                <a:latin typeface="Century Gothic" panose="020B0502020202020204" pitchFamily="34" charset="0"/>
                <a:cs typeface="News Gothic MT"/>
              </a:rPr>
              <a:t>would:</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Eliminate all SB 1 funding sources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and reduce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funding statewide.</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Require </a:t>
            </a:r>
            <a:r>
              <a:rPr lang="en-US" sz="900" spc="10" dirty="0">
                <a:latin typeface="Century Gothic" panose="020B0502020202020204" pitchFamily="34" charset="0"/>
                <a:cs typeface="News Gothic MT"/>
              </a:rPr>
              <a:t>any measure enacting specified taxes </a:t>
            </a:r>
            <a:r>
              <a:rPr lang="en-US" sz="900" spc="10" dirty="0" smtClean="0">
                <a:latin typeface="Century Gothic" panose="020B0502020202020204" pitchFamily="34" charset="0"/>
                <a:cs typeface="News Gothic MT"/>
              </a:rPr>
              <a:t>or </a:t>
            </a:r>
            <a:r>
              <a:rPr lang="en-US" sz="900" spc="10" dirty="0">
                <a:latin typeface="Century Gothic" panose="020B0502020202020204" pitchFamily="34" charset="0"/>
                <a:cs typeface="News Gothic MT"/>
              </a:rPr>
              <a:t>fees on </a:t>
            </a:r>
            <a:r>
              <a:rPr lang="en-US" sz="900" spc="10" dirty="0" smtClean="0">
                <a:latin typeface="Century Gothic" panose="020B0502020202020204" pitchFamily="34" charset="0"/>
                <a:cs typeface="News Gothic MT"/>
              </a:rPr>
              <a:t>gas or </a:t>
            </a:r>
            <a:r>
              <a:rPr lang="en-US" sz="900" spc="10" dirty="0">
                <a:latin typeface="Century Gothic" panose="020B0502020202020204" pitchFamily="34" charset="0"/>
                <a:cs typeface="News Gothic MT"/>
              </a:rPr>
              <a:t>diesel fuel, or on </a:t>
            </a:r>
            <a:r>
              <a:rPr lang="en-US" sz="900" spc="10" dirty="0" smtClean="0">
                <a:latin typeface="Century Gothic" panose="020B0502020202020204" pitchFamily="34" charset="0"/>
                <a:cs typeface="News Gothic MT"/>
              </a:rPr>
              <a:t>the </a:t>
            </a:r>
            <a:r>
              <a:rPr lang="en-US" sz="900" spc="10" dirty="0">
                <a:latin typeface="Century Gothic" panose="020B0502020202020204" pitchFamily="34" charset="0"/>
                <a:cs typeface="News Gothic MT"/>
              </a:rPr>
              <a:t>privilege </a:t>
            </a:r>
            <a:r>
              <a:rPr lang="en-US" sz="900" spc="10" dirty="0" smtClean="0">
                <a:latin typeface="Century Gothic" panose="020B0502020202020204" pitchFamily="34" charset="0"/>
                <a:cs typeface="News Gothic MT"/>
              </a:rPr>
              <a:t>to operate </a:t>
            </a:r>
            <a:r>
              <a:rPr lang="en-US" sz="900" spc="10" dirty="0">
                <a:latin typeface="Century Gothic" panose="020B0502020202020204" pitchFamily="34" charset="0"/>
                <a:cs typeface="News Gothic MT"/>
              </a:rPr>
              <a:t>a vehicle on </a:t>
            </a:r>
            <a:r>
              <a:rPr lang="en-US" sz="900" spc="10" dirty="0" smtClean="0">
                <a:latin typeface="Century Gothic" panose="020B0502020202020204" pitchFamily="34" charset="0"/>
                <a:cs typeface="News Gothic MT"/>
              </a:rPr>
              <a:t>public highways</a:t>
            </a:r>
            <a:r>
              <a:rPr lang="en-US" sz="900" spc="10" dirty="0">
                <a:latin typeface="Century Gothic" panose="020B0502020202020204" pitchFamily="34" charset="0"/>
                <a:cs typeface="News Gothic MT"/>
              </a:rPr>
              <a:t>, </a:t>
            </a:r>
            <a:r>
              <a:rPr lang="en-US" sz="900" spc="10" dirty="0" smtClean="0">
                <a:latin typeface="Century Gothic" panose="020B0502020202020204" pitchFamily="34" charset="0"/>
                <a:cs typeface="News Gothic MT"/>
              </a:rPr>
              <a:t>to be submitted to </a:t>
            </a:r>
            <a:r>
              <a:rPr lang="en-US" sz="900" spc="10" dirty="0">
                <a:latin typeface="Century Gothic" panose="020B0502020202020204" pitchFamily="34" charset="0"/>
                <a:cs typeface="News Gothic MT"/>
              </a:rPr>
              <a:t>the electorate </a:t>
            </a:r>
            <a:r>
              <a:rPr lang="en-US" sz="900" spc="10" dirty="0" smtClean="0">
                <a:latin typeface="Century Gothic" panose="020B0502020202020204" pitchFamily="34" charset="0"/>
                <a:cs typeface="News Gothic MT"/>
              </a:rPr>
              <a:t>for </a:t>
            </a:r>
            <a:r>
              <a:rPr lang="en-US" sz="900" spc="10" dirty="0">
                <a:latin typeface="Century Gothic" panose="020B0502020202020204" pitchFamily="34" charset="0"/>
                <a:cs typeface="News Gothic MT"/>
              </a:rPr>
              <a:t>approval.</a:t>
            </a:r>
          </a:p>
          <a:p>
            <a:pPr marL="400050" lvl="1" indent="-171450">
              <a:lnSpc>
                <a:spcPts val="1300"/>
              </a:lnSpc>
              <a:spcAft>
                <a:spcPts val="6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Potentially lower future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tax revenues.</a:t>
            </a:r>
          </a:p>
        </p:txBody>
      </p:sp>
    </p:spTree>
    <p:extLst>
      <p:ext uri="{BB962C8B-B14F-4D97-AF65-F5344CB8AC3E}">
        <p14:creationId xmlns:p14="http://schemas.microsoft.com/office/powerpoint/2010/main" val="3217744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square" numCol="1" spcCol="228600" rtlCol="0">
        <a:spAutoFit/>
      </a:bodyPr>
      <a:lstStyle>
        <a:defPPr>
          <a:lnSpc>
            <a:spcPts val="1460"/>
          </a:lnSpc>
          <a:spcAft>
            <a:spcPts val="1200"/>
          </a:spcAft>
          <a:buClr>
            <a:srgbClr val="D07921"/>
          </a:buClr>
          <a:buSzPct val="175000"/>
          <a:defRPr sz="1050" dirty="0">
            <a:latin typeface="Century Gothic" panose="020B0502020202020204" pitchFamily="34" charset="0"/>
            <a:cs typeface="News Gothic M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5106</TotalTime>
  <Words>649</Words>
  <Application>Microsoft Office PowerPoint</Application>
  <PresentationFormat>Custom</PresentationFormat>
  <Paragraphs>161</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Arial</vt:lpstr>
      <vt:lpstr>Calibri</vt:lpstr>
      <vt:lpstr>Century Gothic</vt:lpstr>
      <vt:lpstr>News Gothic MT</vt:lpstr>
      <vt:lpstr>Verdana</vt:lpstr>
      <vt:lpstr>Wingdings</vt:lpstr>
      <vt:lpstr>Office Theme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SB1-Prop6 County Overview Fact Sheet</dc:title>
  <dc:creator>Carol Crossley</dc:creator>
  <cp:lastModifiedBy>Krystle Pasco</cp:lastModifiedBy>
  <cp:revision>458</cp:revision>
  <cp:lastPrinted>2018-07-18T19:32:05Z</cp:lastPrinted>
  <dcterms:created xsi:type="dcterms:W3CDTF">2017-02-01T18:34:49Z</dcterms:created>
  <dcterms:modified xsi:type="dcterms:W3CDTF">2018-09-05T15:47:31Z</dcterms:modified>
</cp:coreProperties>
</file>