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
  </p:notesMasterIdLst>
  <p:sldIdLst>
    <p:sldId id="263" r:id="rId2"/>
    <p:sldId id="258" r:id="rId3"/>
  </p:sldIdLst>
  <p:sldSz cx="7772400" cy="10058400"/>
  <p:notesSz cx="7026275" cy="9312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3454"/>
    <a:srgbClr val="FFC425"/>
    <a:srgbClr val="0069AA"/>
    <a:srgbClr val="E60303"/>
    <a:srgbClr val="F7F7F7"/>
    <a:srgbClr val="FFFFFF"/>
    <a:srgbClr val="777777"/>
    <a:srgbClr val="808080"/>
    <a:srgbClr val="5F5F5F"/>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376" autoAdjust="0"/>
    <p:restoredTop sz="96469" autoAdjust="0"/>
  </p:normalViewPr>
  <p:slideViewPr>
    <p:cSldViewPr snapToGrid="0" snapToObjects="1">
      <p:cViewPr>
        <p:scale>
          <a:sx n="150" d="100"/>
          <a:sy n="150" d="100"/>
        </p:scale>
        <p:origin x="1200" y="-5262"/>
      </p:cViewPr>
      <p:guideLst>
        <p:guide orient="horz" pos="3168"/>
        <p:guide pos="2448"/>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044825" cy="466725"/>
          </a:xfrm>
          <a:prstGeom prst="rect">
            <a:avLst/>
          </a:prstGeom>
        </p:spPr>
        <p:txBody>
          <a:bodyPr vert="horz" lIns="91409" tIns="45704" rIns="91409" bIns="45704" rtlCol="0"/>
          <a:lstStyle>
            <a:lvl1pPr algn="l">
              <a:defRPr sz="1200"/>
            </a:lvl1pPr>
          </a:lstStyle>
          <a:p>
            <a:endParaRPr lang="en-US" dirty="0"/>
          </a:p>
        </p:txBody>
      </p:sp>
      <p:sp>
        <p:nvSpPr>
          <p:cNvPr id="3" name="Date Placeholder 2"/>
          <p:cNvSpPr>
            <a:spLocks noGrp="1"/>
          </p:cNvSpPr>
          <p:nvPr>
            <p:ph type="dt" idx="1"/>
          </p:nvPr>
        </p:nvSpPr>
        <p:spPr>
          <a:xfrm>
            <a:off x="3979864" y="1"/>
            <a:ext cx="3044825" cy="466725"/>
          </a:xfrm>
          <a:prstGeom prst="rect">
            <a:avLst/>
          </a:prstGeom>
        </p:spPr>
        <p:txBody>
          <a:bodyPr vert="horz" lIns="91409" tIns="45704" rIns="91409" bIns="45704" rtlCol="0"/>
          <a:lstStyle>
            <a:lvl1pPr algn="r">
              <a:defRPr sz="1200"/>
            </a:lvl1pPr>
          </a:lstStyle>
          <a:p>
            <a:fld id="{656A769B-5945-4F28-8FE9-2F04162DFB44}" type="datetimeFigureOut">
              <a:rPr lang="en-US" smtClean="0"/>
              <a:t>9/5/2018</a:t>
            </a:fld>
            <a:endParaRPr lang="en-US" dirty="0"/>
          </a:p>
        </p:txBody>
      </p:sp>
      <p:sp>
        <p:nvSpPr>
          <p:cNvPr id="4" name="Slide Image Placeholder 3"/>
          <p:cNvSpPr>
            <a:spLocks noGrp="1" noRot="1" noChangeAspect="1"/>
          </p:cNvSpPr>
          <p:nvPr>
            <p:ph type="sldImg" idx="2"/>
          </p:nvPr>
        </p:nvSpPr>
        <p:spPr>
          <a:xfrm>
            <a:off x="2298700" y="1163638"/>
            <a:ext cx="2428875" cy="3143250"/>
          </a:xfrm>
          <a:prstGeom prst="rect">
            <a:avLst/>
          </a:prstGeom>
          <a:noFill/>
          <a:ln w="12700">
            <a:solidFill>
              <a:prstClr val="black"/>
            </a:solidFill>
          </a:ln>
        </p:spPr>
        <p:txBody>
          <a:bodyPr vert="horz" lIns="91409" tIns="45704" rIns="91409" bIns="45704" rtlCol="0" anchor="ctr"/>
          <a:lstStyle/>
          <a:p>
            <a:endParaRPr lang="en-US" dirty="0"/>
          </a:p>
        </p:txBody>
      </p:sp>
      <p:sp>
        <p:nvSpPr>
          <p:cNvPr id="5" name="Notes Placeholder 4"/>
          <p:cNvSpPr>
            <a:spLocks noGrp="1"/>
          </p:cNvSpPr>
          <p:nvPr>
            <p:ph type="body" sz="quarter" idx="3"/>
          </p:nvPr>
        </p:nvSpPr>
        <p:spPr>
          <a:xfrm>
            <a:off x="703264" y="4481514"/>
            <a:ext cx="5619750" cy="3667125"/>
          </a:xfrm>
          <a:prstGeom prst="rect">
            <a:avLst/>
          </a:prstGeom>
        </p:spPr>
        <p:txBody>
          <a:bodyPr vert="horz" lIns="91409" tIns="45704" rIns="91409" bIns="4570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8845553"/>
            <a:ext cx="3044825" cy="466725"/>
          </a:xfrm>
          <a:prstGeom prst="rect">
            <a:avLst/>
          </a:prstGeom>
        </p:spPr>
        <p:txBody>
          <a:bodyPr vert="horz" lIns="91409" tIns="45704" rIns="91409" bIns="4570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9864" y="8845553"/>
            <a:ext cx="3044825" cy="466725"/>
          </a:xfrm>
          <a:prstGeom prst="rect">
            <a:avLst/>
          </a:prstGeom>
        </p:spPr>
        <p:txBody>
          <a:bodyPr vert="horz" lIns="91409" tIns="45704" rIns="91409" bIns="45704" rtlCol="0" anchor="b"/>
          <a:lstStyle>
            <a:lvl1pPr algn="r">
              <a:defRPr sz="1200"/>
            </a:lvl1pPr>
          </a:lstStyle>
          <a:p>
            <a:fld id="{A3F67F12-A8DE-48D3-92DC-AA947CC58AD0}" type="slidenum">
              <a:rPr lang="en-US" smtClean="0"/>
              <a:t>‹#›</a:t>
            </a:fld>
            <a:endParaRPr lang="en-US" dirty="0"/>
          </a:p>
        </p:txBody>
      </p:sp>
    </p:spTree>
    <p:extLst>
      <p:ext uri="{BB962C8B-B14F-4D97-AF65-F5344CB8AC3E}">
        <p14:creationId xmlns:p14="http://schemas.microsoft.com/office/powerpoint/2010/main" val="700263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67F12-A8DE-48D3-92DC-AA947CC58AD0}" type="slidenum">
              <a:rPr lang="en-US" smtClean="0"/>
              <a:t>1</a:t>
            </a:fld>
            <a:endParaRPr lang="en-US" dirty="0"/>
          </a:p>
        </p:txBody>
      </p:sp>
    </p:spTree>
    <p:extLst>
      <p:ext uri="{BB962C8B-B14F-4D97-AF65-F5344CB8AC3E}">
        <p14:creationId xmlns:p14="http://schemas.microsoft.com/office/powerpoint/2010/main" val="2205578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67F12-A8DE-48D3-92DC-AA947CC58AD0}" type="slidenum">
              <a:rPr lang="en-US" smtClean="0"/>
              <a:t>2</a:t>
            </a:fld>
            <a:endParaRPr lang="en-US" dirty="0"/>
          </a:p>
        </p:txBody>
      </p:sp>
    </p:spTree>
    <p:extLst>
      <p:ext uri="{BB962C8B-B14F-4D97-AF65-F5344CB8AC3E}">
        <p14:creationId xmlns:p14="http://schemas.microsoft.com/office/powerpoint/2010/main" val="6521334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2919389" cy="215444"/>
          </a:xfrm>
          <a:prstGeom prst="rect">
            <a:avLst/>
          </a:prstGeom>
        </p:spPr>
        <p:txBody>
          <a:bodyPr wrap="none">
            <a:spAutoFit/>
          </a:bodyPr>
          <a:lstStyle/>
          <a:p>
            <a:r>
              <a:rPr lang="en-US" sz="800" dirty="0" smtClean="0">
                <a:solidFill>
                  <a:schemeClr val="tx1">
                    <a:lumMod val="65000"/>
                    <a:lumOff val="35000"/>
                  </a:schemeClr>
                </a:solidFill>
                <a:latin typeface="Century Gothic" panose="020B0502020202020204" pitchFamily="34" charset="0"/>
                <a:cs typeface="News Gothic MT"/>
              </a:rPr>
              <a:t>SENATE</a:t>
            </a:r>
            <a:r>
              <a:rPr lang="en-US" sz="800" baseline="0" dirty="0" smtClean="0">
                <a:solidFill>
                  <a:schemeClr val="tx1">
                    <a:lumMod val="65000"/>
                    <a:lumOff val="35000"/>
                  </a:schemeClr>
                </a:solidFill>
                <a:latin typeface="Century Gothic" panose="020B0502020202020204" pitchFamily="34" charset="0"/>
                <a:cs typeface="News Gothic MT"/>
              </a:rPr>
              <a:t> BILL 1 - PROPOSITION 6 | COUNTY OF ALAMEDA</a:t>
            </a:r>
            <a:endParaRPr lang="en-US" sz="800" dirty="0">
              <a:solidFill>
                <a:schemeClr val="tx1">
                  <a:lumMod val="65000"/>
                  <a:lumOff val="35000"/>
                </a:schemeClr>
              </a:solidFill>
              <a:latin typeface="Century Gothic" panose="020B0502020202020204" pitchFamily="34" charset="0"/>
              <a:cs typeface="News Gothic MT"/>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215" y="398493"/>
            <a:ext cx="1104641" cy="981904"/>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7185" y="443225"/>
            <a:ext cx="832582" cy="892441"/>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0473"/>
            <a:ext cx="2557066" cy="170434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038792" y="400474"/>
            <a:ext cx="4344988" cy="858456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0" y="2104814"/>
            <a:ext cx="2557066" cy="688022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0"/>
            <a:ext cx="4663440" cy="831216"/>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523445" y="898737"/>
            <a:ext cx="4663440" cy="60350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523445" y="7872096"/>
            <a:ext cx="4663440" cy="1180464"/>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88620" y="2346961"/>
            <a:ext cx="6995160" cy="6638079"/>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90281" y="591397"/>
            <a:ext cx="1485662" cy="1258697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30598" y="591397"/>
            <a:ext cx="4330144" cy="1258697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7" name="Rectangle 6"/>
          <p:cNvSpPr/>
          <p:nvPr userDrawn="1"/>
        </p:nvSpPr>
        <p:spPr>
          <a:xfrm>
            <a:off x="280416" y="5384868"/>
            <a:ext cx="3474720" cy="418440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280416" y="5384868"/>
            <a:ext cx="347472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Rectangle 7"/>
          <p:cNvSpPr/>
          <p:nvPr userDrawn="1"/>
        </p:nvSpPr>
        <p:spPr>
          <a:xfrm>
            <a:off x="4025046" y="5384868"/>
            <a:ext cx="3474720" cy="418440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4025046" y="5384868"/>
            <a:ext cx="347472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1649811" cy="215444"/>
          </a:xfrm>
          <a:prstGeom prst="rect">
            <a:avLst/>
          </a:prstGeom>
        </p:spPr>
        <p:txBody>
          <a:bodyPr wrap="none">
            <a:spAutoFit/>
          </a:bodyPr>
          <a:lstStyle/>
          <a:p>
            <a:r>
              <a:rPr lang="en-US" sz="800" dirty="0">
                <a:solidFill>
                  <a:schemeClr val="tx1">
                    <a:lumMod val="65000"/>
                    <a:lumOff val="35000"/>
                  </a:schemeClr>
                </a:solidFill>
                <a:latin typeface="Century Gothic" panose="020B0502020202020204" pitchFamily="34" charset="0"/>
                <a:cs typeface="News Gothic MT"/>
              </a:rPr>
              <a:t>CAPITAL PROJECT FACT SHEET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254" y="336995"/>
            <a:ext cx="1225779" cy="1089582"/>
          </a:xfrm>
          <a:prstGeom prst="rect">
            <a:avLst/>
          </a:prstGeom>
        </p:spPr>
      </p:pic>
    </p:spTree>
    <p:extLst>
      <p:ext uri="{BB962C8B-B14F-4D97-AF65-F5344CB8AC3E}">
        <p14:creationId xmlns:p14="http://schemas.microsoft.com/office/powerpoint/2010/main" val="40193752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7" name="Rectangle 6"/>
          <p:cNvSpPr/>
          <p:nvPr userDrawn="1"/>
        </p:nvSpPr>
        <p:spPr>
          <a:xfrm>
            <a:off x="2328671" y="5860939"/>
            <a:ext cx="5174555" cy="3682932"/>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2328672" y="5860939"/>
            <a:ext cx="5175504"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Rectangle 7"/>
          <p:cNvSpPr/>
          <p:nvPr userDrawn="1"/>
        </p:nvSpPr>
        <p:spPr>
          <a:xfrm>
            <a:off x="258254" y="1848564"/>
            <a:ext cx="1813560" cy="7695307"/>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58254" y="1848565"/>
            <a:ext cx="181356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1649811" cy="215444"/>
          </a:xfrm>
          <a:prstGeom prst="rect">
            <a:avLst/>
          </a:prstGeom>
        </p:spPr>
        <p:txBody>
          <a:bodyPr wrap="none">
            <a:spAutoFit/>
          </a:bodyPr>
          <a:lstStyle/>
          <a:p>
            <a:r>
              <a:rPr lang="en-US" sz="800" dirty="0">
                <a:solidFill>
                  <a:schemeClr val="tx1">
                    <a:lumMod val="65000"/>
                    <a:lumOff val="35000"/>
                  </a:schemeClr>
                </a:solidFill>
                <a:latin typeface="Century Gothic" panose="020B0502020202020204" pitchFamily="34" charset="0"/>
                <a:cs typeface="News Gothic MT"/>
              </a:rPr>
              <a:t>CAPITAL PROJECT FACT SHEET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254" y="336995"/>
            <a:ext cx="1225779" cy="1089582"/>
          </a:xfrm>
          <a:prstGeom prst="rect">
            <a:avLst/>
          </a:prstGeom>
        </p:spPr>
      </p:pic>
    </p:spTree>
    <p:extLst>
      <p:ext uri="{BB962C8B-B14F-4D97-AF65-F5344CB8AC3E}">
        <p14:creationId xmlns:p14="http://schemas.microsoft.com/office/powerpoint/2010/main" val="35531246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295588" y="9730854"/>
            <a:ext cx="7132320" cy="91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TextBox 7"/>
          <p:cNvSpPr txBox="1"/>
          <p:nvPr userDrawn="1"/>
        </p:nvSpPr>
        <p:spPr>
          <a:xfrm>
            <a:off x="129202" y="9673452"/>
            <a:ext cx="7433648" cy="259366"/>
          </a:xfrm>
          <a:prstGeom prst="rect">
            <a:avLst/>
          </a:prstGeom>
          <a:noFill/>
          <a:ln>
            <a:noFill/>
          </a:ln>
        </p:spPr>
        <p:txBody>
          <a:bodyPr wrap="square" numCol="1" spcCol="182880" rtlCol="0">
            <a:spAutoFit/>
          </a:bodyPr>
          <a:lstStyle/>
          <a:p>
            <a:pPr algn="ctr">
              <a:lnSpc>
                <a:spcPts val="1460"/>
              </a:lnSpc>
            </a:pPr>
            <a:r>
              <a:rPr lang="en-US" sz="700" spc="30" dirty="0" smtClean="0">
                <a:solidFill>
                  <a:schemeClr val="tx1">
                    <a:lumMod val="75000"/>
                    <a:lumOff val="25000"/>
                  </a:schemeClr>
                </a:solidFill>
                <a:latin typeface="Century Gothic" panose="020B0502020202020204" pitchFamily="34" charset="0"/>
                <a:cs typeface="News Gothic MT"/>
              </a:rPr>
              <a:t>Alameda County Transportation Commission    1111 Broadway, </a:t>
            </a:r>
            <a:r>
              <a:rPr lang="en-US" sz="700" spc="30" dirty="0">
                <a:solidFill>
                  <a:schemeClr val="tx1">
                    <a:lumMod val="75000"/>
                    <a:lumOff val="25000"/>
                  </a:schemeClr>
                </a:solidFill>
                <a:latin typeface="Century Gothic" panose="020B0502020202020204" pitchFamily="34" charset="0"/>
                <a:cs typeface="News Gothic MT"/>
              </a:rPr>
              <a:t>Suite </a:t>
            </a:r>
            <a:r>
              <a:rPr lang="en-US" sz="700" spc="30" dirty="0" smtClean="0">
                <a:solidFill>
                  <a:schemeClr val="tx1">
                    <a:lumMod val="75000"/>
                    <a:lumOff val="25000"/>
                  </a:schemeClr>
                </a:solidFill>
                <a:latin typeface="Century Gothic" panose="020B0502020202020204" pitchFamily="34" charset="0"/>
                <a:cs typeface="News Gothic MT"/>
              </a:rPr>
              <a:t>800    Oakland, CA  94607    510.208.7400    www.AlamedaCTC.org</a:t>
            </a:r>
          </a:p>
        </p:txBody>
      </p:sp>
      <p:sp>
        <p:nvSpPr>
          <p:cNvPr id="9" name="Oval 8"/>
          <p:cNvSpPr/>
          <p:nvPr userDrawn="1"/>
        </p:nvSpPr>
        <p:spPr>
          <a:xfrm>
            <a:off x="2805318"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userDrawn="1"/>
        </p:nvSpPr>
        <p:spPr>
          <a:xfrm>
            <a:off x="4101035"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userDrawn="1"/>
        </p:nvSpPr>
        <p:spPr>
          <a:xfrm>
            <a:off x="514322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userDrawn="1"/>
        </p:nvSpPr>
        <p:spPr>
          <a:xfrm>
            <a:off x="584807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307245" y="593373"/>
            <a:ext cx="7164523" cy="27432"/>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88620" y="2346961"/>
            <a:ext cx="6995160" cy="663807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4263180"/>
            <a:ext cx="6606540" cy="2200274"/>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30597" y="3441277"/>
            <a:ext cx="2907903" cy="973709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368040" y="3441277"/>
            <a:ext cx="2907904" cy="973709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251499"/>
            <a:ext cx="3434160" cy="9383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8620" y="3189817"/>
            <a:ext cx="3434160" cy="579522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251499"/>
            <a:ext cx="3435509" cy="9383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948272" y="3189817"/>
            <a:ext cx="3435509" cy="579522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8" name="Footer Placeholder 7"/>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9" name="Slide Number Placeholder 8"/>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4" name="Footer Placeholder 3"/>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5" name="Slide Number Placeholder 4"/>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5" r:id="rId1"/>
    <p:sldLayoutId id="2147483660" r:id="rId2"/>
    <p:sldLayoutId id="2147483661" r:id="rId3"/>
    <p:sldLayoutId id="2147483649" r:id="rId4"/>
    <p:sldLayoutId id="2147483650" r:id="rId5"/>
    <p:sldLayoutId id="2147483651" r:id="rId6"/>
    <p:sldLayoutId id="2147483652" r:id="rId7"/>
    <p:sldLayoutId id="2147483653" r:id="rId8"/>
    <p:sldLayoutId id="2147483654" r:id="rId9"/>
    <p:sldLayoutId id="2147483656" r:id="rId10"/>
    <p:sldLayoutId id="2147483657" r:id="rId11"/>
    <p:sldLayoutId id="2147483658" r:id="rId12"/>
    <p:sldLayoutId id="2147483659" r:id="rId13"/>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3268444" y="6113294"/>
            <a:ext cx="4281949" cy="3503510"/>
          </a:xfrm>
          <a:prstGeom prst="rect">
            <a:avLst/>
          </a:prstGeom>
          <a:solidFill>
            <a:srgbClr val="FFC425">
              <a:alpha val="20000"/>
            </a:srgbClr>
          </a:solidFill>
          <a:ln w="6350">
            <a:solidFill>
              <a:schemeClr val="bg1">
                <a:lumMod val="8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Control 1"/>
          <p:cNvSpPr>
            <a:spLocks noChangeArrowheads="1" noChangeShapeType="1"/>
          </p:cNvSpPr>
          <p:nvPr/>
        </p:nvSpPr>
        <p:spPr bwMode="auto">
          <a:xfrm>
            <a:off x="5538788" y="12985750"/>
            <a:ext cx="2638425" cy="146050"/>
          </a:xfrm>
          <a:prstGeom prst="rect">
            <a:avLst/>
          </a:prstGeom>
          <a:noFill/>
          <a:ln>
            <a:noFill/>
          </a:ln>
          <a:effectLst>
            <a:outerShdw dist="40161" dir="1106097" algn="ctr" rotWithShape="0">
              <a:srgbClr val="808080"/>
            </a:outerShdw>
          </a:effectLst>
          <a:extLst>
            <a:ext uri="{91240B29-F687-4F45-9708-019B960494DF}">
              <a14:hiddenLine xmlns:a14="http://schemas.microsoft.com/office/drawing/2010/main" w="9525" algn="in">
                <a:noFill/>
                <a:miter lim="800000"/>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57" name="TextBox 56"/>
          <p:cNvSpPr txBox="1"/>
          <p:nvPr/>
        </p:nvSpPr>
        <p:spPr>
          <a:xfrm>
            <a:off x="5340594" y="9727168"/>
            <a:ext cx="2209800" cy="215444"/>
          </a:xfrm>
          <a:prstGeom prst="rect">
            <a:avLst/>
          </a:prstGeom>
          <a:noFill/>
        </p:spPr>
        <p:txBody>
          <a:bodyPr wrap="square" rIns="0" rtlCol="0">
            <a:spAutoFit/>
          </a:bodyPr>
          <a:lstStyle/>
          <a:p>
            <a:pPr algn="r"/>
            <a:r>
              <a:rPr lang="en-US" sz="800" dirty="0" smtClean="0">
                <a:solidFill>
                  <a:schemeClr val="tx1">
                    <a:lumMod val="65000"/>
                    <a:lumOff val="35000"/>
                  </a:schemeClr>
                </a:solidFill>
                <a:latin typeface="Century Gothic" panose="020B0502020202020204" pitchFamily="34" charset="0"/>
                <a:cs typeface="Century Gothic"/>
              </a:rPr>
              <a:t>20180831</a:t>
            </a:r>
            <a:endParaRPr lang="en-US" sz="800" dirty="0">
              <a:solidFill>
                <a:schemeClr val="tx1">
                  <a:lumMod val="65000"/>
                  <a:lumOff val="35000"/>
                </a:schemeClr>
              </a:solidFill>
              <a:latin typeface="Century Gothic" panose="020B0502020202020204" pitchFamily="34" charset="0"/>
              <a:cs typeface="Century Gothic"/>
            </a:endParaRPr>
          </a:p>
        </p:txBody>
      </p:sp>
      <p:sp>
        <p:nvSpPr>
          <p:cNvPr id="67" name="TextBox 66"/>
          <p:cNvSpPr txBox="1"/>
          <p:nvPr/>
        </p:nvSpPr>
        <p:spPr>
          <a:xfrm>
            <a:off x="1434664" y="319188"/>
            <a:ext cx="6199095" cy="1179938"/>
          </a:xfrm>
          <a:prstGeom prst="rect">
            <a:avLst/>
          </a:prstGeom>
          <a:noFill/>
        </p:spPr>
        <p:txBody>
          <a:bodyPr wrap="square" rtlCol="0">
            <a:spAutoFit/>
          </a:bodyPr>
          <a:lstStyle/>
          <a:p>
            <a:pPr>
              <a:lnSpc>
                <a:spcPct val="93000"/>
              </a:lnSpc>
            </a:pPr>
            <a:r>
              <a:rPr lang="en-US" sz="3150" b="1" dirty="0" smtClean="0">
                <a:solidFill>
                  <a:srgbClr val="0069AA"/>
                </a:solidFill>
                <a:latin typeface="Century Gothic" panose="020B0502020202020204" pitchFamily="34" charset="0"/>
                <a:cs typeface="News Gothic MT"/>
              </a:rPr>
              <a:t>Transportation Solutions </a:t>
            </a:r>
            <a:br>
              <a:rPr lang="en-US" sz="3150" b="1" dirty="0" smtClean="0">
                <a:solidFill>
                  <a:srgbClr val="0069AA"/>
                </a:solidFill>
                <a:latin typeface="Century Gothic" panose="020B0502020202020204" pitchFamily="34" charset="0"/>
                <a:cs typeface="News Gothic MT"/>
              </a:rPr>
            </a:br>
            <a:r>
              <a:rPr lang="en-US" sz="3150" b="1" dirty="0" smtClean="0">
                <a:solidFill>
                  <a:srgbClr val="0069AA"/>
                </a:solidFill>
                <a:latin typeface="Century Gothic" panose="020B0502020202020204" pitchFamily="34" charset="0"/>
                <a:cs typeface="News Gothic MT"/>
              </a:rPr>
              <a:t>in the County of Alameda</a:t>
            </a:r>
          </a:p>
          <a:p>
            <a:pPr>
              <a:lnSpc>
                <a:spcPct val="93000"/>
              </a:lnSpc>
            </a:pPr>
            <a:r>
              <a:rPr lang="en-US" sz="1200" b="1" spc="10" dirty="0" smtClean="0">
                <a:solidFill>
                  <a:srgbClr val="003454"/>
                </a:solidFill>
                <a:latin typeface="Century Gothic" panose="020B0502020202020204" pitchFamily="34" charset="0"/>
                <a:cs typeface="News Gothic MT"/>
              </a:rPr>
              <a:t>Senate Bill 1 Infrastructure </a:t>
            </a:r>
            <a:r>
              <a:rPr lang="en-US" sz="1200" b="1" spc="10" dirty="0">
                <a:solidFill>
                  <a:srgbClr val="003454"/>
                </a:solidFill>
                <a:latin typeface="Century Gothic" panose="020B0502020202020204" pitchFamily="34" charset="0"/>
                <a:cs typeface="News Gothic MT"/>
              </a:rPr>
              <a:t>Investments </a:t>
            </a:r>
            <a:r>
              <a:rPr lang="en-US" sz="1200" b="1" spc="10" dirty="0" smtClean="0">
                <a:solidFill>
                  <a:srgbClr val="003454"/>
                </a:solidFill>
                <a:latin typeface="Century Gothic" panose="020B0502020202020204" pitchFamily="34" charset="0"/>
                <a:cs typeface="News Gothic MT"/>
              </a:rPr>
              <a:t>At Risk With Proposition 6</a:t>
            </a:r>
            <a:endParaRPr lang="en-US" sz="1200" b="1" spc="10" dirty="0">
              <a:solidFill>
                <a:srgbClr val="003454"/>
              </a:solidFill>
              <a:latin typeface="Century Gothic" panose="020B0502020202020204" pitchFamily="34" charset="0"/>
              <a:cs typeface="News Gothic MT"/>
            </a:endParaRPr>
          </a:p>
        </p:txBody>
      </p:sp>
      <p:sp>
        <p:nvSpPr>
          <p:cNvPr id="13" name="Rectangle 12"/>
          <p:cNvSpPr/>
          <p:nvPr/>
        </p:nvSpPr>
        <p:spPr>
          <a:xfrm>
            <a:off x="280416" y="1807819"/>
            <a:ext cx="2743200" cy="780898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280416" y="1797296"/>
            <a:ext cx="274320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7" name="TextBox 16"/>
          <p:cNvSpPr txBox="1"/>
          <p:nvPr/>
        </p:nvSpPr>
        <p:spPr>
          <a:xfrm>
            <a:off x="293863" y="3551902"/>
            <a:ext cx="2723151"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FUNDING SOLUTIONS</a:t>
            </a:r>
            <a:endParaRPr lang="en-US" sz="1100" b="1" dirty="0">
              <a:solidFill>
                <a:srgbClr val="0069AA"/>
              </a:solidFill>
              <a:latin typeface="Century Gothic" panose="020B0502020202020204" pitchFamily="34" charset="0"/>
              <a:cs typeface="News Gothic MT"/>
            </a:endParaRPr>
          </a:p>
        </p:txBody>
      </p:sp>
      <p:sp>
        <p:nvSpPr>
          <p:cNvPr id="18" name="TextBox 17"/>
          <p:cNvSpPr txBox="1"/>
          <p:nvPr/>
        </p:nvSpPr>
        <p:spPr>
          <a:xfrm>
            <a:off x="293863" y="1894561"/>
            <a:ext cx="2729262" cy="1482457"/>
          </a:xfrm>
          <a:prstGeom prst="rect">
            <a:avLst/>
          </a:prstGeom>
          <a:noFill/>
          <a:ln>
            <a:noFill/>
          </a:ln>
        </p:spPr>
        <p:txBody>
          <a:bodyPr wrap="square" lIns="91440" tIns="0" numCol="1" spcCol="228600" rtlCol="0">
            <a:spAutoFit/>
          </a:bodyPr>
          <a:lstStyle/>
          <a:p>
            <a:pPr>
              <a:lnSpc>
                <a:spcPts val="1600"/>
              </a:lnSpc>
              <a:spcAft>
                <a:spcPts val="1200"/>
              </a:spcAft>
              <a:buClr>
                <a:srgbClr val="D07921"/>
              </a:buClr>
              <a:buSzPct val="175000"/>
            </a:pPr>
            <a:r>
              <a:rPr lang="en-US" sz="900" spc="10" dirty="0">
                <a:latin typeface="Century Gothic" panose="020B0502020202020204" pitchFamily="34" charset="0"/>
                <a:cs typeface="News Gothic MT"/>
              </a:rPr>
              <a:t>Essential funding for transportation programs and projects throughout Alameda County is provided through </a:t>
            </a:r>
            <a:r>
              <a:rPr lang="en-US" sz="900" spc="10" dirty="0" smtClean="0">
                <a:latin typeface="Century Gothic" panose="020B0502020202020204" pitchFamily="34" charset="0"/>
                <a:cs typeface="News Gothic MT"/>
              </a:rPr>
              <a:t>Senate Bill 1 (SB 1) and will generate </a:t>
            </a:r>
            <a:r>
              <a:rPr lang="en-US" sz="900" b="1" spc="10" dirty="0" smtClean="0">
                <a:latin typeface="Century Gothic" panose="020B0502020202020204" pitchFamily="34" charset="0"/>
                <a:cs typeface="News Gothic MT"/>
              </a:rPr>
              <a:t>over </a:t>
            </a:r>
            <a:r>
              <a:rPr lang="en-US" sz="900" b="1" spc="10" dirty="0">
                <a:latin typeface="Century Gothic" panose="020B0502020202020204" pitchFamily="34" charset="0"/>
                <a:cs typeface="News Gothic MT"/>
              </a:rPr>
              <a:t>$</a:t>
            </a:r>
            <a:r>
              <a:rPr lang="en-US" sz="900" b="1" spc="10" dirty="0" smtClean="0">
                <a:latin typeface="Century Gothic" panose="020B0502020202020204" pitchFamily="34" charset="0"/>
                <a:cs typeface="News Gothic MT"/>
              </a:rPr>
              <a:t>197 </a:t>
            </a:r>
            <a:r>
              <a:rPr lang="en-US" sz="900" b="1" spc="10" dirty="0">
                <a:latin typeface="Century Gothic" panose="020B0502020202020204" pitchFamily="34" charset="0"/>
                <a:cs typeface="News Gothic MT"/>
              </a:rPr>
              <a:t>million for road repairs and maintenance over the next 10 years for the </a:t>
            </a:r>
            <a:r>
              <a:rPr lang="en-US" sz="900" b="1" spc="10" dirty="0" smtClean="0">
                <a:latin typeface="Century Gothic" panose="020B0502020202020204" pitchFamily="34" charset="0"/>
                <a:cs typeface="News Gothic MT"/>
              </a:rPr>
              <a:t>County </a:t>
            </a:r>
            <a:r>
              <a:rPr lang="en-US" sz="900" b="1" spc="10" dirty="0">
                <a:latin typeface="Century Gothic" panose="020B0502020202020204" pitchFamily="34" charset="0"/>
                <a:cs typeface="News Gothic MT"/>
              </a:rPr>
              <a:t>of </a:t>
            </a:r>
            <a:r>
              <a:rPr lang="en-US" sz="900" b="1" spc="10" dirty="0" smtClean="0">
                <a:latin typeface="Century Gothic" panose="020B0502020202020204" pitchFamily="34" charset="0"/>
                <a:cs typeface="News Gothic MT"/>
              </a:rPr>
              <a:t>Alameda, </a:t>
            </a:r>
            <a:r>
              <a:rPr lang="en-US" sz="900" spc="10" dirty="0" smtClean="0">
                <a:latin typeface="Century Gothic" panose="020B0502020202020204" pitchFamily="34" charset="0"/>
                <a:cs typeface="News Gothic MT"/>
              </a:rPr>
              <a:t>facilitating faster project delivery.</a:t>
            </a:r>
            <a:endParaRPr lang="en-US" sz="900" spc="10" dirty="0">
              <a:latin typeface="Century Gothic" panose="020B0502020202020204" pitchFamily="34" charset="0"/>
              <a:cs typeface="News Gothic MT"/>
            </a:endParaRPr>
          </a:p>
        </p:txBody>
      </p:sp>
      <p:sp>
        <p:nvSpPr>
          <p:cNvPr id="43" name="TextBox 42"/>
          <p:cNvSpPr txBox="1"/>
          <p:nvPr/>
        </p:nvSpPr>
        <p:spPr>
          <a:xfrm>
            <a:off x="3189954" y="1760066"/>
            <a:ext cx="4315746"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ROAD REPAIRS ADVANCE IN THE COUNTY OF ALAMEDA</a:t>
            </a:r>
            <a:endParaRPr lang="en-US" sz="1100" b="1" dirty="0">
              <a:solidFill>
                <a:srgbClr val="0069AA"/>
              </a:solidFill>
              <a:latin typeface="Century Gothic" panose="020B0502020202020204" pitchFamily="34" charset="0"/>
              <a:cs typeface="News Gothic MT"/>
            </a:endParaRPr>
          </a:p>
        </p:txBody>
      </p:sp>
      <p:sp>
        <p:nvSpPr>
          <p:cNvPr id="59" name="TextBox 58"/>
          <p:cNvSpPr txBox="1"/>
          <p:nvPr/>
        </p:nvSpPr>
        <p:spPr>
          <a:xfrm>
            <a:off x="3276187" y="2077532"/>
            <a:ext cx="4230021" cy="2314673"/>
          </a:xfrm>
          <a:prstGeom prst="rect">
            <a:avLst/>
          </a:prstGeom>
          <a:noFill/>
          <a:ln>
            <a:noFill/>
          </a:ln>
        </p:spPr>
        <p:txBody>
          <a:bodyPr wrap="square" lIns="0" tIns="0" rIns="0" bIns="0" numCol="1" spcCol="228600" rtlCol="0">
            <a:spAutoFit/>
          </a:bodyPr>
          <a:lstStyle/>
          <a:p>
            <a:pPr>
              <a:lnSpc>
                <a:spcPts val="1500"/>
              </a:lnSpc>
              <a:spcAft>
                <a:spcPts val="400"/>
              </a:spcAft>
              <a:buSzPct val="100000"/>
            </a:pPr>
            <a:r>
              <a:rPr lang="en-US" sz="900" spc="10" dirty="0">
                <a:latin typeface="Century Gothic" panose="020B0502020202020204" pitchFamily="34" charset="0"/>
                <a:cs typeface="News Gothic MT"/>
              </a:rPr>
              <a:t>The </a:t>
            </a:r>
            <a:r>
              <a:rPr lang="en-US" sz="900" spc="10" dirty="0" smtClean="0">
                <a:latin typeface="Century Gothic" panose="020B0502020202020204" pitchFamily="34" charset="0"/>
                <a:cs typeface="News Gothic MT"/>
              </a:rPr>
              <a:t>County of Alameda </a:t>
            </a:r>
            <a:r>
              <a:rPr lang="en-US" sz="900" spc="10" dirty="0">
                <a:latin typeface="Century Gothic" panose="020B0502020202020204" pitchFamily="34" charset="0"/>
                <a:cs typeface="News Gothic MT"/>
              </a:rPr>
              <a:t>proposes to deliver nine overall projects providing improvements at 62 locations on roads during FY2018-19 funded by </a:t>
            </a:r>
            <a:r>
              <a:rPr lang="en-US" sz="900" spc="10" dirty="0" smtClean="0">
                <a:latin typeface="Century Gothic" panose="020B0502020202020204" pitchFamily="34" charset="0"/>
                <a:cs typeface="News Gothic MT"/>
              </a:rPr>
              <a:t>SB </a:t>
            </a:r>
            <a:r>
              <a:rPr lang="en-US" sz="900" spc="10" dirty="0">
                <a:latin typeface="Century Gothic" panose="020B0502020202020204" pitchFamily="34" charset="0"/>
                <a:cs typeface="News Gothic MT"/>
              </a:rPr>
              <a:t>1 for maintenance, rehabilitation and safety. This </a:t>
            </a:r>
            <a:r>
              <a:rPr lang="en-US" sz="900" b="1" spc="10" dirty="0">
                <a:latin typeface="Century Gothic" panose="020B0502020202020204" pitchFamily="34" charset="0"/>
                <a:cs typeface="News Gothic MT"/>
              </a:rPr>
              <a:t>Road Maintenance and Rehabilitation </a:t>
            </a:r>
            <a:r>
              <a:rPr lang="en-US" sz="900" spc="10" dirty="0">
                <a:latin typeface="Century Gothic" panose="020B0502020202020204" pitchFamily="34" charset="0"/>
                <a:cs typeface="News Gothic MT"/>
              </a:rPr>
              <a:t>throughout the C</a:t>
            </a:r>
            <a:r>
              <a:rPr lang="en-US" sz="900" spc="10" dirty="0" smtClean="0">
                <a:latin typeface="Century Gothic" panose="020B0502020202020204" pitchFamily="34" charset="0"/>
                <a:cs typeface="News Gothic MT"/>
              </a:rPr>
              <a:t>ounty </a:t>
            </a:r>
            <a:r>
              <a:rPr lang="en-US" sz="900" spc="10" dirty="0">
                <a:latin typeface="Century Gothic" panose="020B0502020202020204" pitchFamily="34" charset="0"/>
                <a:cs typeface="News Gothic MT"/>
              </a:rPr>
              <a:t>entails:</a:t>
            </a:r>
            <a:endParaRPr lang="en-US" sz="900" b="1" spc="10" dirty="0">
              <a:latin typeface="Century Gothic" panose="020B0502020202020204" pitchFamily="34" charset="0"/>
              <a:cs typeface="News Gothic MT"/>
            </a:endParaRPr>
          </a:p>
          <a:p>
            <a:pPr marL="339725" indent="-171450">
              <a:lnSpc>
                <a:spcPts val="1400"/>
              </a:lnSpc>
              <a:spcAft>
                <a:spcPts val="2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Construction of asphalt or concrete overlays on various roadways.</a:t>
            </a:r>
          </a:p>
          <a:p>
            <a:pPr marL="339725" indent="-171450">
              <a:lnSpc>
                <a:spcPts val="1400"/>
              </a:lnSpc>
              <a:spcAft>
                <a:spcPts val="2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Rehabilitation of major corridors with the construction of new sidewalks, new crosswalks, new pavement, new bicycle lanes, new street lighting and storm drains upgrades. </a:t>
            </a:r>
          </a:p>
          <a:p>
            <a:pPr marL="339725" indent="-171450">
              <a:lnSpc>
                <a:spcPts val="1400"/>
              </a:lnSpc>
              <a:spcAft>
                <a:spcPts val="2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Modernizing traffic signals and upgrading landscaping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and </a:t>
            </a:r>
            <a:r>
              <a:rPr lang="en-US" sz="900" spc="10" dirty="0" err="1">
                <a:latin typeface="Century Gothic" panose="020B0502020202020204" pitchFamily="34" charset="0"/>
                <a:cs typeface="News Gothic MT"/>
              </a:rPr>
              <a:t>streetscaping</a:t>
            </a:r>
            <a:r>
              <a:rPr lang="en-US" sz="900" spc="10" dirty="0">
                <a:latin typeface="Century Gothic" panose="020B0502020202020204" pitchFamily="34" charset="0"/>
                <a:cs typeface="News Gothic MT"/>
              </a:rPr>
              <a:t>.</a:t>
            </a:r>
          </a:p>
          <a:p>
            <a:pPr marL="339725" indent="-171450">
              <a:lnSpc>
                <a:spcPts val="1400"/>
              </a:lnSpc>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Street improvements that include curb, gutter and clean water improvements, and sidewalk repairs.</a:t>
            </a:r>
          </a:p>
        </p:txBody>
      </p:sp>
      <p:sp>
        <p:nvSpPr>
          <p:cNvPr id="24" name="TextBox 23"/>
          <p:cNvSpPr txBox="1"/>
          <p:nvPr/>
        </p:nvSpPr>
        <p:spPr>
          <a:xfrm>
            <a:off x="3276850" y="6157366"/>
            <a:ext cx="4315746"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PROPOSITION 6 PUTS SB 1 FUNDING AT RISK IN THE COUNTY</a:t>
            </a:r>
            <a:endParaRPr lang="en-US" sz="1100" b="1" dirty="0">
              <a:solidFill>
                <a:srgbClr val="0069AA"/>
              </a:solidFill>
              <a:latin typeface="Century Gothic" panose="020B0502020202020204" pitchFamily="34" charset="0"/>
              <a:cs typeface="News Gothic MT"/>
            </a:endParaRPr>
          </a:p>
        </p:txBody>
      </p:sp>
      <p:pic>
        <p:nvPicPr>
          <p:cNvPr id="26" name="Picture 25"/>
          <p:cNvPicPr/>
          <p:nvPr/>
        </p:nvPicPr>
        <p:blipFill rotWithShape="1">
          <a:blip r:embed="rId3" cstate="print">
            <a:extLst>
              <a:ext uri="{28A0092B-C50C-407E-A947-70E740481C1C}">
                <a14:useLocalDpi xmlns:a14="http://schemas.microsoft.com/office/drawing/2010/main" val="0"/>
              </a:ext>
            </a:extLst>
          </a:blip>
          <a:srcRect l="15870" r="1010" b="7675"/>
          <a:stretch/>
        </p:blipFill>
        <p:spPr>
          <a:xfrm>
            <a:off x="3283131" y="4486211"/>
            <a:ext cx="1936570" cy="1471042"/>
          </a:xfrm>
          <a:prstGeom prst="rect">
            <a:avLst/>
          </a:prstGeom>
          <a:ln w="6350">
            <a:solidFill>
              <a:schemeClr val="bg1">
                <a:lumMod val="85000"/>
              </a:schemeClr>
            </a:solidFill>
          </a:ln>
        </p:spPr>
      </p:pic>
      <p:pic>
        <p:nvPicPr>
          <p:cNvPr id="27" name="Picture 26"/>
          <p:cNvPicPr/>
          <p:nvPr/>
        </p:nvPicPr>
        <p:blipFill rotWithShape="1">
          <a:blip r:embed="rId4" cstate="print">
            <a:extLst>
              <a:ext uri="{28A0092B-C50C-407E-A947-70E740481C1C}">
                <a14:useLocalDpi xmlns:a14="http://schemas.microsoft.com/office/drawing/2010/main" val="0"/>
              </a:ext>
            </a:extLst>
          </a:blip>
          <a:srcRect l="15099"/>
          <a:stretch/>
        </p:blipFill>
        <p:spPr>
          <a:xfrm>
            <a:off x="5303520" y="4486212"/>
            <a:ext cx="2206749" cy="1471823"/>
          </a:xfrm>
          <a:prstGeom prst="rect">
            <a:avLst/>
          </a:prstGeom>
          <a:ln>
            <a:solidFill>
              <a:schemeClr val="bg1">
                <a:lumMod val="85000"/>
              </a:schemeClr>
            </a:solidFill>
          </a:ln>
        </p:spPr>
      </p:pic>
      <p:sp>
        <p:nvSpPr>
          <p:cNvPr id="20" name="TextBox 19"/>
          <p:cNvSpPr txBox="1"/>
          <p:nvPr/>
        </p:nvSpPr>
        <p:spPr>
          <a:xfrm>
            <a:off x="293863" y="3839087"/>
            <a:ext cx="2729262" cy="5816977"/>
          </a:xfrm>
          <a:prstGeom prst="rect">
            <a:avLst/>
          </a:prstGeom>
          <a:noFill/>
          <a:ln>
            <a:noFill/>
          </a:ln>
        </p:spPr>
        <p:txBody>
          <a:bodyPr wrap="square" lIns="91440" tIns="0" numCol="1" spcCol="228600" rtlCol="0">
            <a:spAutoFit/>
          </a:bodyPr>
          <a:lstStyle/>
          <a:p>
            <a:pPr>
              <a:lnSpc>
                <a:spcPts val="16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SENATE BILL 1 (SB 1)</a:t>
            </a:r>
            <a:endParaRPr lang="en-US" sz="900" b="1" dirty="0" smtClean="0">
              <a:latin typeface="Century Gothic" panose="020B0502020202020204" pitchFamily="34" charset="0"/>
              <a:cs typeface="News Gothic MT"/>
            </a:endParaRPr>
          </a:p>
          <a:p>
            <a:pPr>
              <a:lnSpc>
                <a:spcPts val="1600"/>
              </a:lnSpc>
              <a:spcAft>
                <a:spcPts val="1200"/>
              </a:spcAft>
              <a:buClr>
                <a:srgbClr val="D07921"/>
              </a:buClr>
              <a:buSzPct val="175000"/>
            </a:pPr>
            <a:r>
              <a:rPr lang="en-US" sz="900" spc="10" dirty="0" smtClean="0">
                <a:latin typeface="Century Gothic" panose="020B0502020202020204" pitchFamily="34" charset="0"/>
                <a:cs typeface="News Gothic MT"/>
              </a:rPr>
              <a:t>In April 2017, Governor Jerry Brown signed into law SB 1, the Road Repair and Accountability Act of 2017. This landmark funding program increased the gas tax, diesel tax and vehicle registration fees to invest approximately $5.4 billion annually </a:t>
            </a:r>
            <a:br>
              <a:rPr lang="en-US" sz="900" spc="10" dirty="0" smtClean="0">
                <a:latin typeface="Century Gothic" panose="020B0502020202020204" pitchFamily="34" charset="0"/>
                <a:cs typeface="News Gothic MT"/>
              </a:rPr>
            </a:br>
            <a:r>
              <a:rPr lang="en-US" sz="900" spc="10" dirty="0" smtClean="0">
                <a:latin typeface="Century Gothic" panose="020B0502020202020204" pitchFamily="34" charset="0"/>
                <a:cs typeface="News Gothic MT"/>
              </a:rPr>
              <a:t>in state and local roads, goods movement, public transit and active transportation programs. </a:t>
            </a:r>
          </a:p>
          <a:p>
            <a:pPr>
              <a:lnSpc>
                <a:spcPts val="16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ANNUAL </a:t>
            </a:r>
            <a:r>
              <a:rPr lang="en-US" sz="900" b="1" dirty="0">
                <a:solidFill>
                  <a:schemeClr val="tx1">
                    <a:lumMod val="65000"/>
                    <a:lumOff val="35000"/>
                  </a:schemeClr>
                </a:solidFill>
                <a:latin typeface="Century Gothic" panose="020B0502020202020204" pitchFamily="34" charset="0"/>
                <a:cs typeface="Century Gothic"/>
              </a:rPr>
              <a:t>STATEWIDE SB 1 FUNDING</a:t>
            </a:r>
            <a:endParaRPr lang="en-US" sz="900" b="1" dirty="0">
              <a:latin typeface="Century Gothic" panose="020B0502020202020204" pitchFamily="34" charset="0"/>
              <a:cs typeface="News Gothic MT"/>
            </a:endParaRP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$1.5 Billion: </a:t>
            </a:r>
            <a:r>
              <a:rPr lang="en-US" sz="900" dirty="0">
                <a:latin typeface="Century Gothic" panose="020B0502020202020204" pitchFamily="34" charset="0"/>
                <a:cs typeface="News Gothic MT"/>
              </a:rPr>
              <a:t>state highway operations protection program administered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by Caltrans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$400 Million:</a:t>
            </a:r>
            <a:r>
              <a:rPr lang="en-US" sz="900" dirty="0">
                <a:latin typeface="Century Gothic" panose="020B0502020202020204" pitchFamily="34" charset="0"/>
                <a:cs typeface="News Gothic MT"/>
              </a:rPr>
              <a:t> state bridge maintenance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and repairs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$1.5 Billion: </a:t>
            </a:r>
            <a:r>
              <a:rPr lang="en-US" sz="900" dirty="0">
                <a:latin typeface="Century Gothic" panose="020B0502020202020204" pitchFamily="34" charset="0"/>
                <a:cs typeface="News Gothic MT"/>
              </a:rPr>
              <a:t>local streets and roads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$750 Million:</a:t>
            </a:r>
            <a:r>
              <a:rPr lang="en-US" sz="900" dirty="0">
                <a:latin typeface="Century Gothic" panose="020B0502020202020204" pitchFamily="34" charset="0"/>
                <a:cs typeface="News Gothic MT"/>
              </a:rPr>
              <a:t> mass transit</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$300 Million:</a:t>
            </a:r>
            <a:r>
              <a:rPr lang="en-US" sz="900" dirty="0">
                <a:latin typeface="Century Gothic" panose="020B0502020202020204" pitchFamily="34" charset="0"/>
                <a:cs typeface="News Gothic MT"/>
              </a:rPr>
              <a:t> goods movement and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freight projects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$250 Million:</a:t>
            </a:r>
            <a:r>
              <a:rPr lang="en-US" sz="900" dirty="0">
                <a:latin typeface="Century Gothic" panose="020B0502020202020204" pitchFamily="34" charset="0"/>
                <a:cs typeface="News Gothic MT"/>
              </a:rPr>
              <a:t> congested corridors and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relief management</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$200 Million:</a:t>
            </a:r>
            <a:r>
              <a:rPr lang="en-US" sz="900" dirty="0">
                <a:latin typeface="Century Gothic" panose="020B0502020202020204" pitchFamily="34" charset="0"/>
                <a:cs typeface="News Gothic MT"/>
              </a:rPr>
              <a:t> the local partnership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program to match locally generated transportation funds</a:t>
            </a:r>
          </a:p>
          <a:p>
            <a:pPr marL="171450" indent="-171450">
              <a:lnSpc>
                <a:spcPts val="1400"/>
              </a:lnSpc>
              <a:spcAft>
                <a:spcPts val="600"/>
              </a:spcAft>
              <a:buClr>
                <a:srgbClr val="0069AA"/>
              </a:buClr>
              <a:buSzPct val="110000"/>
              <a:buFont typeface="Wingdings" panose="05000000000000000000" pitchFamily="2" charset="2"/>
              <a:buChar char="§"/>
            </a:pPr>
            <a:r>
              <a:rPr lang="en-US" sz="900" b="1" spc="-10" dirty="0">
                <a:latin typeface="Century Gothic" panose="020B0502020202020204" pitchFamily="34" charset="0"/>
                <a:cs typeface="News Gothic MT"/>
              </a:rPr>
              <a:t>$100 Million: </a:t>
            </a:r>
            <a:r>
              <a:rPr lang="en-US" sz="900" spc="-10" dirty="0">
                <a:latin typeface="Century Gothic" panose="020B0502020202020204" pitchFamily="34" charset="0"/>
                <a:cs typeface="News Gothic MT"/>
              </a:rPr>
              <a:t>Active Transportation Program</a:t>
            </a:r>
          </a:p>
        </p:txBody>
      </p:sp>
      <p:sp>
        <p:nvSpPr>
          <p:cNvPr id="21" name="TextBox 20"/>
          <p:cNvSpPr txBox="1"/>
          <p:nvPr/>
        </p:nvSpPr>
        <p:spPr>
          <a:xfrm>
            <a:off x="3362574" y="6482918"/>
            <a:ext cx="4046755" cy="3077766"/>
          </a:xfrm>
          <a:prstGeom prst="rect">
            <a:avLst/>
          </a:prstGeom>
          <a:noFill/>
          <a:ln>
            <a:noFill/>
          </a:ln>
        </p:spPr>
        <p:txBody>
          <a:bodyPr wrap="square" lIns="0" tIns="0" rIns="0" bIns="0" numCol="1" spcCol="228600" rtlCol="0">
            <a:spAutoFit/>
          </a:bodyPr>
          <a:lstStyle/>
          <a:p>
            <a:pPr>
              <a:lnSpc>
                <a:spcPts val="1600"/>
              </a:lnSpc>
              <a:spcAft>
                <a:spcPts val="400"/>
              </a:spcAft>
              <a:buClr>
                <a:srgbClr val="D07921"/>
              </a:buClr>
              <a:buSzPct val="175000"/>
            </a:pPr>
            <a:r>
              <a:rPr lang="en-US" sz="900" spc="10" dirty="0" smtClean="0">
                <a:latin typeface="Century Gothic" panose="020B0502020202020204" pitchFamily="34" charset="0"/>
                <a:cs typeface="News Gothic MT"/>
              </a:rPr>
              <a:t>The measure to repeal SB 1 through a constitutional amendment will be on the November 2018 ballot as Proposition 6. If successful, it will:</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over $40 million per year in road maintenance funds from city and county budgets</a:t>
            </a:r>
            <a:r>
              <a:rPr lang="en-US" sz="900" spc="10" dirty="0" smtClean="0">
                <a:latin typeface="Century Gothic" panose="020B0502020202020204" pitchFamily="34" charset="0"/>
                <a:cs typeface="News Gothic MT"/>
              </a:rPr>
              <a:t>.</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all SB 1 funding designated for state highways</a:t>
            </a:r>
            <a:r>
              <a:rPr lang="en-US" sz="900" spc="10" dirty="0" smtClean="0">
                <a:latin typeface="Century Gothic" panose="020B0502020202020204" pitchFamily="34" charset="0"/>
                <a:cs typeface="News Gothic MT"/>
              </a:rPr>
              <a:t>.</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more than $30 million per year in transit funds </a:t>
            </a:r>
            <a:r>
              <a:rPr lang="en-US" sz="900" spc="10" dirty="0" smtClean="0">
                <a:latin typeface="Century Gothic" panose="020B0502020202020204" pitchFamily="34" charset="0"/>
                <a:cs typeface="News Gothic MT"/>
              </a:rPr>
              <a:t>in </a:t>
            </a:r>
            <a:br>
              <a:rPr lang="en-US" sz="900" spc="10" dirty="0" smtClean="0">
                <a:latin typeface="Century Gothic" panose="020B0502020202020204" pitchFamily="34" charset="0"/>
                <a:cs typeface="News Gothic MT"/>
              </a:rPr>
            </a:br>
            <a:r>
              <a:rPr lang="en-US" sz="900" spc="10" dirty="0" smtClean="0">
                <a:latin typeface="Century Gothic" panose="020B0502020202020204" pitchFamily="34" charset="0"/>
                <a:cs typeface="News Gothic MT"/>
              </a:rPr>
              <a:t>Alameda County.</a:t>
            </a:r>
          </a:p>
          <a:p>
            <a:pPr marL="339725" indent="-111125">
              <a:lnSpc>
                <a:spcPts val="1400"/>
              </a:lnSpc>
              <a:spcAft>
                <a:spcPts val="600"/>
              </a:spcAft>
              <a:buClr>
                <a:srgbClr val="0069AA"/>
              </a:buClr>
              <a:buSzPct val="110000"/>
              <a:buFont typeface="Wingdings" panose="05000000000000000000" pitchFamily="2" charset="2"/>
              <a:buChar char="§"/>
            </a:pPr>
            <a:r>
              <a:rPr lang="en-US" sz="900" spc="10" dirty="0" smtClean="0">
                <a:latin typeface="Century Gothic" panose="020B0502020202020204" pitchFamily="34" charset="0"/>
                <a:cs typeface="News Gothic MT"/>
              </a:rPr>
              <a:t>Require </a:t>
            </a:r>
            <a:r>
              <a:rPr lang="en-US" sz="900" spc="10" dirty="0">
                <a:latin typeface="Century Gothic" panose="020B0502020202020204" pitchFamily="34" charset="0"/>
                <a:cs typeface="News Gothic MT"/>
              </a:rPr>
              <a:t>any measure enacting specified taxes or fees on gas or diesel fuel, or on the privilege to operate a vehicle on public highways, to </a:t>
            </a:r>
            <a:r>
              <a:rPr lang="en-US" sz="900" spc="10" dirty="0" smtClean="0">
                <a:latin typeface="Century Gothic" panose="020B0502020202020204" pitchFamily="34" charset="0"/>
                <a:cs typeface="News Gothic MT"/>
              </a:rPr>
              <a:t>be submitted to the </a:t>
            </a:r>
            <a:r>
              <a:rPr lang="en-US" sz="900" spc="10" dirty="0">
                <a:latin typeface="Century Gothic" panose="020B0502020202020204" pitchFamily="34" charset="0"/>
                <a:cs typeface="News Gothic MT"/>
              </a:rPr>
              <a:t>electorate for approval.</a:t>
            </a:r>
          </a:p>
          <a:p>
            <a:pPr marL="339725" indent="-111125">
              <a:lnSpc>
                <a:spcPts val="1400"/>
              </a:lnSpc>
              <a:spcAft>
                <a:spcPts val="6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Potentially </a:t>
            </a:r>
            <a:r>
              <a:rPr lang="en-US" sz="900" b="1" spc="10" dirty="0">
                <a:latin typeface="Century Gothic" panose="020B0502020202020204" pitchFamily="34" charset="0"/>
                <a:cs typeface="News Gothic MT"/>
              </a:rPr>
              <a:t>lower future transportation tax </a:t>
            </a:r>
            <a:r>
              <a:rPr lang="en-US" sz="900" b="1" spc="10" dirty="0" smtClean="0">
                <a:latin typeface="Century Gothic" panose="020B0502020202020204" pitchFamily="34" charset="0"/>
                <a:cs typeface="News Gothic MT"/>
              </a:rPr>
              <a:t>revenues</a:t>
            </a:r>
            <a:r>
              <a:rPr lang="en-US" sz="900" spc="10" dirty="0" smtClean="0">
                <a:latin typeface="Century Gothic" panose="020B0502020202020204" pitchFamily="34" charset="0"/>
                <a:cs typeface="News Gothic MT"/>
              </a:rPr>
              <a:t>.</a:t>
            </a:r>
          </a:p>
          <a:p>
            <a:pPr>
              <a:lnSpc>
                <a:spcPts val="1600"/>
              </a:lnSpc>
              <a:spcAft>
                <a:spcPts val="600"/>
              </a:spcAft>
              <a:buClr>
                <a:srgbClr val="0069AA"/>
              </a:buClr>
              <a:buSzPct val="110000"/>
            </a:pPr>
            <a:r>
              <a:rPr lang="en-US" sz="900" b="1" spc="10" dirty="0" smtClean="0">
                <a:latin typeface="Century Gothic" panose="020B0502020202020204" pitchFamily="34" charset="0"/>
                <a:cs typeface="News Gothic MT"/>
              </a:rPr>
              <a:t>Alameda County projects to improve highways, rail, goods movement, roads, bridges, trails and pedestrian safety </a:t>
            </a:r>
            <a:r>
              <a:rPr lang="en-US" sz="900" b="1" spc="10" dirty="0">
                <a:latin typeface="Century Gothic" panose="020B0502020202020204" pitchFamily="34" charset="0"/>
                <a:cs typeface="News Gothic MT"/>
              </a:rPr>
              <a:t>c</a:t>
            </a:r>
            <a:r>
              <a:rPr lang="en-US" sz="900" b="1" spc="10" dirty="0" smtClean="0">
                <a:latin typeface="Century Gothic" panose="020B0502020202020204" pitchFamily="34" charset="0"/>
                <a:cs typeface="News Gothic MT"/>
              </a:rPr>
              <a:t>ould be delayed indefinitely with elimination of SB 1 funding. </a:t>
            </a:r>
            <a:endParaRPr lang="en-US" sz="900" b="1" spc="10" dirty="0">
              <a:latin typeface="Century Gothic" panose="020B0502020202020204" pitchFamily="34" charset="0"/>
              <a:cs typeface="News Gothic MT"/>
            </a:endParaRPr>
          </a:p>
        </p:txBody>
      </p:sp>
    </p:spTree>
    <p:extLst>
      <p:ext uri="{BB962C8B-B14F-4D97-AF65-F5344CB8AC3E}">
        <p14:creationId xmlns:p14="http://schemas.microsoft.com/office/powerpoint/2010/main" val="26829430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306436" y="717914"/>
            <a:ext cx="2743200" cy="8801145"/>
          </a:xfrm>
          <a:prstGeom prst="rect">
            <a:avLst/>
          </a:prstGeom>
          <a:solidFill>
            <a:srgbClr val="FFC425">
              <a:alpha val="20000"/>
            </a:srgbClr>
          </a:solidFill>
          <a:ln w="6350">
            <a:solidFill>
              <a:schemeClr val="bg1">
                <a:lumMod val="8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Rectangle 89"/>
          <p:cNvSpPr/>
          <p:nvPr/>
        </p:nvSpPr>
        <p:spPr>
          <a:xfrm>
            <a:off x="295588" y="9730854"/>
            <a:ext cx="7132320" cy="91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91" name="TextBox 90"/>
          <p:cNvSpPr txBox="1"/>
          <p:nvPr/>
        </p:nvSpPr>
        <p:spPr>
          <a:xfrm>
            <a:off x="129202" y="9673452"/>
            <a:ext cx="7433648" cy="259366"/>
          </a:xfrm>
          <a:prstGeom prst="rect">
            <a:avLst/>
          </a:prstGeom>
          <a:noFill/>
          <a:ln>
            <a:noFill/>
          </a:ln>
        </p:spPr>
        <p:txBody>
          <a:bodyPr wrap="square" numCol="1" spcCol="182880" rtlCol="0">
            <a:spAutoFit/>
          </a:bodyPr>
          <a:lstStyle/>
          <a:p>
            <a:pPr algn="ctr">
              <a:lnSpc>
                <a:spcPts val="1460"/>
              </a:lnSpc>
            </a:pPr>
            <a:r>
              <a:rPr lang="en-US" sz="700" spc="30" dirty="0" smtClean="0">
                <a:solidFill>
                  <a:schemeClr val="tx1">
                    <a:lumMod val="75000"/>
                    <a:lumOff val="25000"/>
                  </a:schemeClr>
                </a:solidFill>
                <a:latin typeface="Century Gothic" panose="020B0502020202020204" pitchFamily="34" charset="0"/>
                <a:cs typeface="News Gothic MT"/>
              </a:rPr>
              <a:t>Alameda County Transportation Commission    1111 Broadway, </a:t>
            </a:r>
            <a:r>
              <a:rPr lang="en-US" sz="700" spc="30" dirty="0">
                <a:solidFill>
                  <a:schemeClr val="tx1">
                    <a:lumMod val="75000"/>
                    <a:lumOff val="25000"/>
                  </a:schemeClr>
                </a:solidFill>
                <a:latin typeface="Century Gothic" panose="020B0502020202020204" pitchFamily="34" charset="0"/>
                <a:cs typeface="News Gothic MT"/>
              </a:rPr>
              <a:t>Suite </a:t>
            </a:r>
            <a:r>
              <a:rPr lang="en-US" sz="700" spc="30" dirty="0" smtClean="0">
                <a:solidFill>
                  <a:schemeClr val="tx1">
                    <a:lumMod val="75000"/>
                    <a:lumOff val="25000"/>
                  </a:schemeClr>
                </a:solidFill>
                <a:latin typeface="Century Gothic" panose="020B0502020202020204" pitchFamily="34" charset="0"/>
                <a:cs typeface="News Gothic MT"/>
              </a:rPr>
              <a:t>800    Oakland, CA  94607    510.208.7400    www.AlamedaCTC.org</a:t>
            </a:r>
          </a:p>
        </p:txBody>
      </p:sp>
      <p:sp>
        <p:nvSpPr>
          <p:cNvPr id="92" name="Oval 91"/>
          <p:cNvSpPr/>
          <p:nvPr/>
        </p:nvSpPr>
        <p:spPr>
          <a:xfrm>
            <a:off x="2805318"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3" name="Oval 92"/>
          <p:cNvSpPr/>
          <p:nvPr/>
        </p:nvSpPr>
        <p:spPr>
          <a:xfrm>
            <a:off x="4101035"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4" name="Oval 93"/>
          <p:cNvSpPr/>
          <p:nvPr/>
        </p:nvSpPr>
        <p:spPr>
          <a:xfrm>
            <a:off x="514322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5" name="Oval 94"/>
          <p:cNvSpPr/>
          <p:nvPr/>
        </p:nvSpPr>
        <p:spPr>
          <a:xfrm>
            <a:off x="584807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ectangle 43"/>
          <p:cNvSpPr/>
          <p:nvPr/>
        </p:nvSpPr>
        <p:spPr>
          <a:xfrm>
            <a:off x="307245" y="593373"/>
            <a:ext cx="7164523" cy="18288"/>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45" name="TextBox 44"/>
          <p:cNvSpPr txBox="1"/>
          <p:nvPr/>
        </p:nvSpPr>
        <p:spPr>
          <a:xfrm>
            <a:off x="208186" y="339451"/>
            <a:ext cx="7449914" cy="253916"/>
          </a:xfrm>
          <a:prstGeom prst="rect">
            <a:avLst/>
          </a:prstGeom>
          <a:noFill/>
        </p:spPr>
        <p:txBody>
          <a:bodyPr wrap="square" rtlCol="0">
            <a:spAutoFit/>
          </a:bodyPr>
          <a:lstStyle/>
          <a:p>
            <a:r>
              <a:rPr lang="en-US" sz="1050" spc="-30" dirty="0" smtClean="0">
                <a:solidFill>
                  <a:schemeClr val="tx1">
                    <a:lumMod val="65000"/>
                    <a:lumOff val="35000"/>
                  </a:schemeClr>
                </a:solidFill>
                <a:latin typeface="Century Gothic" panose="020B0502020202020204" pitchFamily="34" charset="0"/>
                <a:cs typeface="Verdana"/>
              </a:rPr>
              <a:t>TRANSPORTATION SOLUTIONS IN THE COUNTY OF ALAMEDA</a:t>
            </a:r>
            <a:endParaRPr lang="en-US" sz="1050" spc="-30" dirty="0">
              <a:solidFill>
                <a:schemeClr val="tx1">
                  <a:lumMod val="65000"/>
                  <a:lumOff val="35000"/>
                </a:schemeClr>
              </a:solidFill>
              <a:latin typeface="Century Gothic" panose="020B0502020202020204" pitchFamily="34" charset="0"/>
              <a:cs typeface="Verdana"/>
            </a:endParaRPr>
          </a:p>
        </p:txBody>
      </p:sp>
      <p:cxnSp>
        <p:nvCxnSpPr>
          <p:cNvPr id="10" name="Straight Connector 9"/>
          <p:cNvCxnSpPr/>
          <p:nvPr/>
        </p:nvCxnSpPr>
        <p:spPr>
          <a:xfrm>
            <a:off x="-3954357" y="-55973"/>
            <a:ext cx="0" cy="101431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10933778" y="41096"/>
            <a:ext cx="0" cy="10143184"/>
          </a:xfrm>
          <a:prstGeom prst="line">
            <a:avLst/>
          </a:prstGeom>
        </p:spPr>
        <p:style>
          <a:lnRef idx="2">
            <a:schemeClr val="accent1"/>
          </a:lnRef>
          <a:fillRef idx="0">
            <a:schemeClr val="accent1"/>
          </a:fillRef>
          <a:effectRef idx="1">
            <a:schemeClr val="accent1"/>
          </a:effectRef>
          <a:fontRef idx="minor">
            <a:schemeClr val="tx1"/>
          </a:fontRef>
        </p:style>
      </p:cxnSp>
      <p:grpSp>
        <p:nvGrpSpPr>
          <p:cNvPr id="32" name="Group 31"/>
          <p:cNvGrpSpPr/>
          <p:nvPr/>
        </p:nvGrpSpPr>
        <p:grpSpPr>
          <a:xfrm>
            <a:off x="318622" y="660294"/>
            <a:ext cx="7187077" cy="9311737"/>
            <a:chOff x="318622" y="660294"/>
            <a:chExt cx="7187077" cy="9311737"/>
          </a:xfrm>
        </p:grpSpPr>
        <p:sp>
          <p:nvSpPr>
            <p:cNvPr id="33" name="TextBox 32"/>
            <p:cNvSpPr txBox="1"/>
            <p:nvPr/>
          </p:nvSpPr>
          <p:spPr>
            <a:xfrm>
              <a:off x="318622" y="723345"/>
              <a:ext cx="2729262" cy="9248686"/>
            </a:xfrm>
            <a:prstGeom prst="rect">
              <a:avLst/>
            </a:prstGeom>
            <a:noFill/>
            <a:ln>
              <a:noFill/>
            </a:ln>
          </p:spPr>
          <p:txBody>
            <a:bodyPr wrap="square" lIns="91440" rIns="91440" numCol="1" spcCol="228600" rtlCol="0">
              <a:spAutoFit/>
            </a:bodyPr>
            <a:lstStyle/>
            <a:p>
              <a:pPr>
                <a:lnSpc>
                  <a:spcPts val="14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SB1 ACCOUNTABILITY </a:t>
              </a:r>
              <a:r>
                <a:rPr lang="en-US" sz="900" b="1" dirty="0">
                  <a:solidFill>
                    <a:schemeClr val="tx1">
                      <a:lumMod val="65000"/>
                      <a:lumOff val="35000"/>
                    </a:schemeClr>
                  </a:solidFill>
                  <a:latin typeface="Century Gothic" panose="020B0502020202020204" pitchFamily="34" charset="0"/>
                  <a:cs typeface="Century Gothic"/>
                </a:rPr>
                <a:t>AND TRANSPARENCY</a:t>
              </a:r>
              <a:endParaRPr lang="en-US" sz="900" b="1" dirty="0">
                <a:latin typeface="Century Gothic" panose="020B0502020202020204" pitchFamily="34" charset="0"/>
                <a:cs typeface="News Gothic MT"/>
              </a:endParaRPr>
            </a:p>
            <a:p>
              <a:pPr>
                <a:lnSpc>
                  <a:spcPts val="1460"/>
                </a:lnSpc>
                <a:spcAft>
                  <a:spcPts val="800"/>
                </a:spcAft>
                <a:buClr>
                  <a:srgbClr val="D07921"/>
                </a:buClr>
                <a:buSzPct val="175000"/>
              </a:pPr>
              <a:r>
                <a:rPr lang="en-US" sz="900" spc="-10" dirty="0">
                  <a:latin typeface="Century Gothic" panose="020B0502020202020204" pitchFamily="34" charset="0"/>
                  <a:cs typeface="News Gothic MT"/>
                </a:rPr>
                <a:t>Strict accountability and transparency along with performance measures ensures safe and efficient delivery.</a:t>
              </a:r>
            </a:p>
            <a:p>
              <a:pPr marL="171450" indent="-171450">
                <a:lnSpc>
                  <a:spcPts val="14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SB </a:t>
              </a:r>
              <a:r>
                <a:rPr lang="en-US" sz="900" b="1" spc="10" dirty="0">
                  <a:latin typeface="Century Gothic" panose="020B0502020202020204" pitchFamily="34" charset="0"/>
                  <a:cs typeface="News Gothic MT"/>
                </a:rPr>
                <a:t>1</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Cities and counties must adopt and submit to the state a planned list of projects and year-end reporting that accounts for every </a:t>
              </a:r>
              <a:r>
                <a:rPr lang="en-US" sz="900" dirty="0">
                  <a:latin typeface="Century Gothic" panose="020B0502020202020204" pitchFamily="34" charset="0"/>
                  <a:cs typeface="News Gothic MT"/>
                </a:rPr>
                <a:t>dollar of SB 1 revenue received.</a:t>
              </a:r>
            </a:p>
            <a:p>
              <a:pPr marL="400050" lvl="1" indent="-171450">
                <a:lnSpc>
                  <a:spcPts val="1300"/>
                </a:lnSpc>
                <a:spcAft>
                  <a:spcPts val="12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SB 1 establishes an independent Inspector General appointed by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the Governor to oversee programs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to ensure all funds are spent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as promised and reports annually.</a:t>
              </a:r>
              <a:endParaRPr lang="en-US" sz="900" dirty="0">
                <a:latin typeface="Century Gothic" panose="020B0502020202020204" pitchFamily="34" charset="0"/>
                <a:cs typeface="News Gothic MT"/>
              </a:endParaRPr>
            </a:p>
            <a:p>
              <a:pPr>
                <a:lnSpc>
                  <a:spcPts val="1400"/>
                </a:lnSpc>
                <a:spcAft>
                  <a:spcPts val="400"/>
                </a:spcAft>
                <a:buClr>
                  <a:srgbClr val="D07921"/>
                </a:buClr>
                <a:buSzPct val="175000"/>
              </a:pPr>
              <a:r>
                <a:rPr lang="en-US" sz="900" b="1" dirty="0">
                  <a:solidFill>
                    <a:schemeClr val="tx1">
                      <a:lumMod val="65000"/>
                      <a:lumOff val="35000"/>
                    </a:schemeClr>
                  </a:solidFill>
                  <a:latin typeface="Century Gothic" panose="020B0502020202020204" pitchFamily="34" charset="0"/>
                  <a:cs typeface="Century Gothic"/>
                </a:rPr>
                <a:t>PROTECTION OF FUNDS</a:t>
              </a:r>
              <a:endParaRPr lang="en-US" sz="900" b="1" dirty="0">
                <a:latin typeface="Century Gothic" panose="020B0502020202020204" pitchFamily="34" charset="0"/>
                <a:cs typeface="News Gothic MT"/>
              </a:endParaRPr>
            </a:p>
            <a:p>
              <a:pPr>
                <a:lnSpc>
                  <a:spcPts val="1400"/>
                </a:lnSpc>
                <a:spcAft>
                  <a:spcPts val="800"/>
                </a:spcAft>
                <a:buClr>
                  <a:srgbClr val="0069AA"/>
                </a:buClr>
                <a:buSzPct val="120000"/>
              </a:pPr>
              <a:r>
                <a:rPr lang="en-US" sz="900" spc="-10" dirty="0" smtClean="0">
                  <a:latin typeface="Century Gothic" panose="020B0502020202020204" pitchFamily="34" charset="0"/>
                  <a:cs typeface="News Gothic MT"/>
                </a:rPr>
                <a:t>The State and counties have long relied on “user fees,” fuel taxes and vehicle charges, to maintain transportation infrastructure. Diversion of those funds created a backlog of road and bridge repairs. </a:t>
              </a:r>
              <a:r>
                <a:rPr lang="en-US" sz="900" b="1" spc="-10" dirty="0" smtClean="0">
                  <a:latin typeface="Century Gothic" panose="020B0502020202020204" pitchFamily="34" charset="0"/>
                  <a:cs typeface="News Gothic MT"/>
                </a:rPr>
                <a:t>Proposition 69</a:t>
              </a:r>
              <a:r>
                <a:rPr lang="en-US" sz="900" spc="-10" dirty="0" smtClean="0">
                  <a:latin typeface="Century Gothic" panose="020B0502020202020204" pitchFamily="34" charset="0"/>
                  <a:cs typeface="News Gothic MT"/>
                </a:rPr>
                <a:t>, approved by voters in June 2018, created a “lockbox” to ensure that all SB 1 funding is dedicated for transportation-related purposes only.</a:t>
              </a:r>
            </a:p>
            <a:p>
              <a:pPr marL="171450" indent="-171450">
                <a:lnSpc>
                  <a:spcPts val="14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Proposition 69</a:t>
              </a:r>
              <a:endParaRPr lang="en-US" sz="900" spc="10" dirty="0" smtClean="0">
                <a:latin typeface="Century Gothic" panose="020B0502020202020204" pitchFamily="34" charset="0"/>
                <a:cs typeface="News Gothic MT"/>
              </a:endParaRP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Prohibits the diversion of funds</a:t>
              </a:r>
              <a:r>
                <a:rPr lang="en-US" sz="900" spc="10" dirty="0" smtClean="0">
                  <a:latin typeface="Century Gothic" panose="020B0502020202020204" pitchFamily="34" charset="0"/>
                  <a:cs typeface="News Gothic MT"/>
                </a:rPr>
                <a:t>.</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smtClean="0">
                  <a:latin typeface="Century Gothic" panose="020B0502020202020204" pitchFamily="34" charset="0"/>
                  <a:cs typeface="News Gothic MT"/>
                </a:rPr>
                <a:t>Prohibits revenue from new vehicle license fees form being used to repay general obligation bond debt.</a:t>
              </a:r>
            </a:p>
            <a:p>
              <a:pPr marL="400050" lvl="1" indent="-171450">
                <a:lnSpc>
                  <a:spcPts val="1300"/>
                </a:lnSpc>
                <a:spcAft>
                  <a:spcPts val="1200"/>
                </a:spcAft>
                <a:buClr>
                  <a:srgbClr val="0069AA"/>
                </a:buClr>
                <a:buSzPct val="120000"/>
                <a:buFont typeface="Wingdings" panose="05000000000000000000" pitchFamily="2" charset="2"/>
                <a:buChar char="§"/>
              </a:pPr>
              <a:r>
                <a:rPr lang="en-US" sz="900" spc="10" dirty="0" smtClean="0">
                  <a:latin typeface="Century Gothic" panose="020B0502020202020204" pitchFamily="34" charset="0"/>
                  <a:cs typeface="News Gothic MT"/>
                </a:rPr>
                <a:t>Exempts new revenues from state and local spending limits.</a:t>
              </a:r>
            </a:p>
            <a:p>
              <a:pPr>
                <a:lnSpc>
                  <a:spcPts val="14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FUNDING AT RISK</a:t>
              </a:r>
              <a:endParaRPr lang="en-US" sz="900" spc="10" dirty="0" smtClean="0">
                <a:latin typeface="Century Gothic" panose="020B0502020202020204" pitchFamily="34" charset="0"/>
                <a:cs typeface="News Gothic MT"/>
              </a:endParaRPr>
            </a:p>
            <a:p>
              <a:pPr indent="-228600">
                <a:lnSpc>
                  <a:spcPts val="13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Proposition 6: SB 1 Repeal Effort</a:t>
              </a:r>
              <a:endParaRPr lang="en-US" sz="900" b="1" spc="10" dirty="0">
                <a:latin typeface="Century Gothic" panose="020B0502020202020204" pitchFamily="34" charset="0"/>
                <a:cs typeface="News Gothic MT"/>
              </a:endParaRPr>
            </a:p>
            <a:p>
              <a:pPr marL="228600" lvl="1">
                <a:lnSpc>
                  <a:spcPts val="1300"/>
                </a:lnSpc>
                <a:buClr>
                  <a:srgbClr val="0069AA"/>
                </a:buClr>
                <a:buSzPct val="120000"/>
              </a:pPr>
              <a:r>
                <a:rPr lang="en-US" sz="900" spc="-10" dirty="0" smtClean="0">
                  <a:latin typeface="Century Gothic" panose="020B0502020202020204" pitchFamily="34" charset="0"/>
                  <a:cs typeface="News Gothic MT"/>
                </a:rPr>
                <a:t>If approved </a:t>
              </a:r>
              <a:r>
                <a:rPr lang="en-US" sz="900" spc="-10" dirty="0">
                  <a:latin typeface="Century Gothic" panose="020B0502020202020204" pitchFamily="34" charset="0"/>
                  <a:cs typeface="News Gothic MT"/>
                </a:rPr>
                <a:t>on the November 2018 ballot, </a:t>
              </a:r>
              <a:r>
                <a:rPr lang="en-US" sz="900" spc="-10" dirty="0" smtClean="0">
                  <a:latin typeface="Century Gothic" panose="020B0502020202020204" pitchFamily="34" charset="0"/>
                  <a:cs typeface="News Gothic MT"/>
                </a:rPr>
                <a:t>it </a:t>
              </a:r>
              <a:r>
                <a:rPr lang="en-US" sz="900" spc="-10" dirty="0">
                  <a:latin typeface="Century Gothic" panose="020B0502020202020204" pitchFamily="34" charset="0"/>
                  <a:cs typeface="News Gothic MT"/>
                </a:rPr>
                <a:t>would:</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Eliminate all SB 1 funding sources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and reduce transportation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funding statewide.</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Require </a:t>
              </a:r>
              <a:r>
                <a:rPr lang="en-US" sz="900" spc="10" dirty="0" smtClean="0">
                  <a:latin typeface="Century Gothic" panose="020B0502020202020204" pitchFamily="34" charset="0"/>
                  <a:cs typeface="News Gothic MT"/>
                </a:rPr>
                <a:t>any </a:t>
              </a:r>
              <a:r>
                <a:rPr lang="en-US" sz="900" spc="10" dirty="0">
                  <a:latin typeface="Century Gothic" panose="020B0502020202020204" pitchFamily="34" charset="0"/>
                  <a:cs typeface="News Gothic MT"/>
                </a:rPr>
                <a:t>measure enacting specified taxes </a:t>
              </a:r>
              <a:r>
                <a:rPr lang="en-US" sz="900" spc="10" dirty="0" smtClean="0">
                  <a:latin typeface="Century Gothic" panose="020B0502020202020204" pitchFamily="34" charset="0"/>
                  <a:cs typeface="News Gothic MT"/>
                </a:rPr>
                <a:t>or </a:t>
              </a:r>
              <a:r>
                <a:rPr lang="en-US" sz="900" spc="10" dirty="0">
                  <a:latin typeface="Century Gothic" panose="020B0502020202020204" pitchFamily="34" charset="0"/>
                  <a:cs typeface="News Gothic MT"/>
                </a:rPr>
                <a:t>fees on gas or diesel fuel, or on </a:t>
              </a:r>
              <a:r>
                <a:rPr lang="en-US" sz="900" spc="10" dirty="0" smtClean="0">
                  <a:latin typeface="Century Gothic" panose="020B0502020202020204" pitchFamily="34" charset="0"/>
                  <a:cs typeface="News Gothic MT"/>
                </a:rPr>
                <a:t>the </a:t>
              </a:r>
              <a:r>
                <a:rPr lang="en-US" sz="900" spc="10" dirty="0">
                  <a:latin typeface="Century Gothic" panose="020B0502020202020204" pitchFamily="34" charset="0"/>
                  <a:cs typeface="News Gothic MT"/>
                </a:rPr>
                <a:t>privilege to operate a vehicle on public highways, </a:t>
              </a:r>
              <a:r>
                <a:rPr lang="en-US" sz="900" spc="10" dirty="0" smtClean="0">
                  <a:latin typeface="Century Gothic" panose="020B0502020202020204" pitchFamily="34" charset="0"/>
                  <a:cs typeface="News Gothic MT"/>
                </a:rPr>
                <a:t>to be submitted to the </a:t>
              </a:r>
              <a:r>
                <a:rPr lang="en-US" sz="900" spc="10" dirty="0">
                  <a:latin typeface="Century Gothic" panose="020B0502020202020204" pitchFamily="34" charset="0"/>
                  <a:cs typeface="News Gothic MT"/>
                </a:rPr>
                <a:t>electorate </a:t>
              </a:r>
              <a:r>
                <a:rPr lang="en-US" sz="900" spc="10" dirty="0" smtClean="0">
                  <a:latin typeface="Century Gothic" panose="020B0502020202020204" pitchFamily="34" charset="0"/>
                  <a:cs typeface="News Gothic MT"/>
                </a:rPr>
                <a:t>for </a:t>
              </a:r>
              <a:r>
                <a:rPr lang="en-US" sz="900" spc="10" dirty="0">
                  <a:latin typeface="Century Gothic" panose="020B0502020202020204" pitchFamily="34" charset="0"/>
                  <a:cs typeface="News Gothic MT"/>
                </a:rPr>
                <a:t>approval.</a:t>
              </a:r>
            </a:p>
            <a:p>
              <a:pPr marL="400050" lvl="1" indent="-171450">
                <a:lnSpc>
                  <a:spcPts val="1300"/>
                </a:lnSpc>
                <a:spcAft>
                  <a:spcPts val="6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Potentially lower future transportation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tax revenues.</a:t>
              </a:r>
            </a:p>
          </p:txBody>
        </p:sp>
        <p:sp>
          <p:nvSpPr>
            <p:cNvPr id="34" name="TextBox 33"/>
            <p:cNvSpPr txBox="1"/>
            <p:nvPr/>
          </p:nvSpPr>
          <p:spPr>
            <a:xfrm>
              <a:off x="3292957" y="660294"/>
              <a:ext cx="4188070" cy="369332"/>
            </a:xfrm>
            <a:prstGeom prst="rect">
              <a:avLst/>
            </a:prstGeom>
            <a:noFill/>
            <a:ln>
              <a:noFill/>
            </a:ln>
          </p:spPr>
          <p:txBody>
            <a:bodyPr wrap="square" rtlCol="0">
              <a:spAutoFit/>
            </a:bodyPr>
            <a:lstStyle/>
            <a:p>
              <a:pPr algn="ctr"/>
              <a:r>
                <a:rPr lang="en-US" b="1" dirty="0" smtClean="0">
                  <a:solidFill>
                    <a:srgbClr val="0069AA"/>
                  </a:solidFill>
                  <a:latin typeface="Century Gothic" panose="020B0502020202020204" pitchFamily="34" charset="0"/>
                  <a:cs typeface="News Gothic MT"/>
                </a:rPr>
                <a:t>Transportation Projects At Risk</a:t>
              </a:r>
              <a:endParaRPr lang="en-US" b="1" dirty="0">
                <a:solidFill>
                  <a:srgbClr val="0069AA"/>
                </a:solidFill>
                <a:latin typeface="Century Gothic" panose="020B0502020202020204" pitchFamily="34" charset="0"/>
                <a:cs typeface="News Gothic MT"/>
              </a:endParaRPr>
            </a:p>
          </p:txBody>
        </p:sp>
        <p:grpSp>
          <p:nvGrpSpPr>
            <p:cNvPr id="35" name="Group 34"/>
            <p:cNvGrpSpPr/>
            <p:nvPr/>
          </p:nvGrpSpPr>
          <p:grpSpPr>
            <a:xfrm>
              <a:off x="3274423" y="7493544"/>
              <a:ext cx="4210368" cy="2020878"/>
              <a:chOff x="3274423" y="7493544"/>
              <a:chExt cx="4210368" cy="2020878"/>
            </a:xfrm>
          </p:grpSpPr>
          <p:sp>
            <p:nvSpPr>
              <p:cNvPr id="56" name="Rectangle 55"/>
              <p:cNvSpPr/>
              <p:nvPr/>
            </p:nvSpPr>
            <p:spPr>
              <a:xfrm>
                <a:off x="3278551" y="7493545"/>
                <a:ext cx="4206240" cy="2020877"/>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TextBox 56"/>
              <p:cNvSpPr txBox="1"/>
              <p:nvPr/>
            </p:nvSpPr>
            <p:spPr>
              <a:xfrm>
                <a:off x="4849219" y="8385491"/>
                <a:ext cx="2621644" cy="1064394"/>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Delivery of </a:t>
                </a:r>
                <a:r>
                  <a:rPr lang="en-US" sz="775" spc="-20" dirty="0">
                    <a:latin typeface="Century Gothic" panose="020B0502020202020204" pitchFamily="34" charset="0"/>
                    <a:cs typeface="News Gothic MT"/>
                  </a:rPr>
                  <a:t>roadway and rail safety improvements at the </a:t>
                </a:r>
                <a:r>
                  <a:rPr lang="en-US" sz="775" spc="-20" dirty="0" smtClean="0">
                    <a:latin typeface="Century Gothic" panose="020B0502020202020204" pitchFamily="34" charset="0"/>
                    <a:cs typeface="News Gothic MT"/>
                  </a:rPr>
                  <a:t>Port </a:t>
                </a:r>
                <a:r>
                  <a:rPr lang="en-US" sz="775" spc="-20" dirty="0">
                    <a:latin typeface="Century Gothic" panose="020B0502020202020204" pitchFamily="34" charset="0"/>
                    <a:cs typeface="News Gothic MT"/>
                  </a:rPr>
                  <a:t>of Oakland</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Installing </a:t>
                </a:r>
                <a:r>
                  <a:rPr lang="en-US" sz="775" spc="-20" dirty="0">
                    <a:latin typeface="Century Gothic" panose="020B0502020202020204" pitchFamily="34" charset="0"/>
                    <a:cs typeface="News Gothic MT"/>
                  </a:rPr>
                  <a:t>smart technology to deliver goods more safely and efficiently</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Installing </a:t>
                </a:r>
                <a:r>
                  <a:rPr lang="en-US" sz="775" spc="-20" dirty="0">
                    <a:latin typeface="Century Gothic" panose="020B0502020202020204" pitchFamily="34" charset="0"/>
                    <a:cs typeface="News Gothic MT"/>
                  </a:rPr>
                  <a:t>railroad crossing safety improvements in </a:t>
                </a:r>
                <a:r>
                  <a:rPr lang="en-US" sz="775" spc="-20" dirty="0" smtClean="0">
                    <a:latin typeface="Century Gothic" panose="020B0502020202020204" pitchFamily="34" charset="0"/>
                    <a:cs typeface="News Gothic MT"/>
                  </a:rPr>
                  <a:t>cities throughout </a:t>
                </a:r>
                <a:r>
                  <a:rPr lang="en-US" sz="775" spc="-20" dirty="0">
                    <a:latin typeface="Century Gothic" panose="020B0502020202020204" pitchFamily="34" charset="0"/>
                    <a:cs typeface="News Gothic MT"/>
                  </a:rPr>
                  <a:t>Alameda County </a:t>
                </a:r>
              </a:p>
              <a:p>
                <a:pPr marL="114300">
                  <a:lnSpc>
                    <a:spcPts val="1100"/>
                  </a:lnSpc>
                  <a:spcAft>
                    <a:spcPts val="200"/>
                  </a:spcAft>
                  <a:buClr>
                    <a:srgbClr val="0069AA"/>
                  </a:buClr>
                  <a:buSzPct val="115000"/>
                </a:pPr>
                <a:endParaRPr lang="en-US" sz="775" spc="-20" dirty="0">
                  <a:latin typeface="Century Gothic" panose="020B0502020202020204" pitchFamily="34" charset="0"/>
                  <a:cs typeface="News Gothic MT"/>
                </a:endParaRPr>
              </a:p>
            </p:txBody>
          </p:sp>
          <p:pic>
            <p:nvPicPr>
              <p:cNvPr id="58" name="Picture 57"/>
              <p:cNvPicPr>
                <a:picLocks noChangeAspect="1"/>
              </p:cNvPicPr>
              <p:nvPr/>
            </p:nvPicPr>
            <p:blipFill rotWithShape="1">
              <a:blip r:embed="rId3">
                <a:extLst>
                  <a:ext uri="{28A0092B-C50C-407E-A947-70E740481C1C}">
                    <a14:useLocalDpi xmlns:a14="http://schemas.microsoft.com/office/drawing/2010/main" val="0"/>
                  </a:ext>
                </a:extLst>
              </a:blip>
              <a:srcRect l="15576" t="3550" r="37712" b="6028"/>
              <a:stretch/>
            </p:blipFill>
            <p:spPr>
              <a:xfrm>
                <a:off x="3274423" y="7502742"/>
                <a:ext cx="1558834" cy="2011680"/>
              </a:xfrm>
              <a:prstGeom prst="rect">
                <a:avLst/>
              </a:prstGeom>
              <a:ln w="6350">
                <a:solidFill>
                  <a:schemeClr val="bg1">
                    <a:lumMod val="85000"/>
                  </a:schemeClr>
                </a:solidFill>
              </a:ln>
            </p:spPr>
          </p:pic>
          <p:sp>
            <p:nvSpPr>
              <p:cNvPr id="59" name="Rectangle 58"/>
              <p:cNvSpPr/>
              <p:nvPr/>
            </p:nvSpPr>
            <p:spPr>
              <a:xfrm>
                <a:off x="4833257" y="7493544"/>
                <a:ext cx="2637880" cy="819968"/>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spc="-50" dirty="0" smtClean="0">
                    <a:solidFill>
                      <a:srgbClr val="007EB9"/>
                    </a:solidFill>
                  </a:rPr>
                  <a:t>The County’s </a:t>
                </a:r>
                <a:r>
                  <a:rPr lang="en-US" sz="900" b="1" u="sng" spc="-50" dirty="0" smtClean="0">
                    <a:solidFill>
                      <a:srgbClr val="007EB9"/>
                    </a:solidFill>
                  </a:rPr>
                  <a:t>GOODS MOVEMENT AND ECONOMIC ACTIVITY will be at risk</a:t>
                </a:r>
                <a:r>
                  <a:rPr lang="en-US" sz="900" b="1" spc="-50" dirty="0" smtClean="0">
                    <a:solidFill>
                      <a:srgbClr val="007EB9"/>
                    </a:solidFill>
                  </a:rPr>
                  <a:t> at some of the world’s most strategic trade locations –  the Port of Oakland, Oakland International Airport and highways of national freight significance. The County would lose funding </a:t>
                </a:r>
                <a:r>
                  <a:rPr lang="en-US" sz="900" b="1" dirty="0" smtClean="0">
                    <a:solidFill>
                      <a:srgbClr val="007EB9"/>
                    </a:solidFill>
                  </a:rPr>
                  <a:t>for</a:t>
                </a:r>
                <a:r>
                  <a:rPr lang="en-US" sz="900" b="1" spc="-50" dirty="0" smtClean="0">
                    <a:solidFill>
                      <a:srgbClr val="007EB9"/>
                    </a:solidFill>
                  </a:rPr>
                  <a:t>:</a:t>
                </a:r>
                <a:endParaRPr lang="en-US" sz="900" b="1" spc="-50" dirty="0">
                  <a:solidFill>
                    <a:srgbClr val="007EB9"/>
                  </a:solidFill>
                </a:endParaRPr>
              </a:p>
            </p:txBody>
          </p:sp>
        </p:grpSp>
        <p:sp>
          <p:nvSpPr>
            <p:cNvPr id="36" name="TextBox 35"/>
            <p:cNvSpPr txBox="1"/>
            <p:nvPr/>
          </p:nvSpPr>
          <p:spPr>
            <a:xfrm>
              <a:off x="3275678" y="1006745"/>
              <a:ext cx="4230021" cy="1641475"/>
            </a:xfrm>
            <a:prstGeom prst="rect">
              <a:avLst/>
            </a:prstGeom>
            <a:noFill/>
            <a:ln>
              <a:noFill/>
            </a:ln>
          </p:spPr>
          <p:txBody>
            <a:bodyPr wrap="square" lIns="0" tIns="0" rIns="0" bIns="0" numCol="1" spcCol="228600" rtlCol="0">
              <a:spAutoFit/>
            </a:bodyPr>
            <a:lstStyle/>
            <a:p>
              <a:pPr>
                <a:lnSpc>
                  <a:spcPts val="1600"/>
                </a:lnSpc>
                <a:buClr>
                  <a:srgbClr val="D07921"/>
                </a:buClr>
                <a:buSzPct val="175000"/>
              </a:pPr>
              <a:r>
                <a:rPr lang="en-US" sz="900" dirty="0" smtClean="0">
                  <a:latin typeface="Century Gothic" panose="020B0502020202020204" pitchFamily="34" charset="0"/>
                  <a:cs typeface="News Gothic MT"/>
                </a:rPr>
                <a:t>SB 1 is a new revenue stream to support projects currently funded by Measure BB – a measure approved overwhelmingly by Alameda County voters anticipated to </a:t>
              </a:r>
              <a:r>
                <a:rPr lang="en-US" sz="900" spc="-20" dirty="0" smtClean="0">
                  <a:latin typeface="Century Gothic" panose="020B0502020202020204" pitchFamily="34" charset="0"/>
                  <a:cs typeface="News Gothic MT"/>
                </a:rPr>
                <a:t>generate </a:t>
              </a:r>
              <a:r>
                <a:rPr lang="en-US" sz="900" spc="-20" dirty="0">
                  <a:latin typeface="Century Gothic" panose="020B0502020202020204" pitchFamily="34" charset="0"/>
                  <a:cs typeface="News Gothic MT"/>
                </a:rPr>
                <a:t>over $8 billion for </a:t>
              </a:r>
              <a:r>
                <a:rPr lang="en-US" sz="900" spc="-20" dirty="0" smtClean="0">
                  <a:latin typeface="Century Gothic" panose="020B0502020202020204" pitchFamily="34" charset="0"/>
                  <a:cs typeface="News Gothic MT"/>
                </a:rPr>
                <a:t>essential </a:t>
              </a:r>
              <a:r>
                <a:rPr lang="en-US" sz="900" spc="-20" dirty="0">
                  <a:latin typeface="Century Gothic" panose="020B0502020202020204" pitchFamily="34" charset="0"/>
                  <a:cs typeface="News Gothic MT"/>
                </a:rPr>
                <a:t>transportation improvements in every city and throughout </a:t>
              </a:r>
              <a:r>
                <a:rPr lang="en-US" sz="900" spc="-20" dirty="0" smtClean="0">
                  <a:latin typeface="Century Gothic" panose="020B0502020202020204" pitchFamily="34" charset="0"/>
                  <a:cs typeface="News Gothic MT"/>
                </a:rPr>
                <a:t>the County, serving </a:t>
              </a:r>
              <a:r>
                <a:rPr lang="en-US" sz="900" spc="-20" dirty="0">
                  <a:latin typeface="Century Gothic" panose="020B0502020202020204" pitchFamily="34" charset="0"/>
                  <a:cs typeface="News Gothic MT"/>
                </a:rPr>
                <a:t>as a down payment to attract regional, state and federal funds to deliver projects, supporting local jobs and the economy. </a:t>
              </a:r>
              <a:r>
                <a:rPr lang="en-US" sz="900" b="1" spc="-20" dirty="0" smtClean="0">
                  <a:latin typeface="Century Gothic" panose="020B0502020202020204" pitchFamily="34" charset="0"/>
                  <a:cs typeface="News Gothic MT"/>
                </a:rPr>
                <a:t>Together, M</a:t>
              </a:r>
              <a:r>
                <a:rPr lang="en-US" sz="900" b="1" dirty="0" smtClean="0">
                  <a:latin typeface="Century Gothic" panose="020B0502020202020204" pitchFamily="34" charset="0"/>
                  <a:cs typeface="News Gothic MT"/>
                </a:rPr>
                <a:t>easure BB and SB 1 can deliver projects faster. However, </a:t>
              </a:r>
              <a:r>
                <a:rPr lang="en-US" sz="900" b="1" u="sng" dirty="0" smtClean="0">
                  <a:latin typeface="Century Gothic" panose="020B0502020202020204" pitchFamily="34" charset="0"/>
                  <a:cs typeface="News Gothic MT"/>
                </a:rPr>
                <a:t>if Proposition 6 on the November </a:t>
              </a:r>
            </a:p>
            <a:p>
              <a:pPr>
                <a:lnSpc>
                  <a:spcPts val="1600"/>
                </a:lnSpc>
                <a:spcAft>
                  <a:spcPts val="1200"/>
                </a:spcAft>
                <a:buClr>
                  <a:srgbClr val="D07921"/>
                </a:buClr>
                <a:buSzPct val="175000"/>
              </a:pPr>
              <a:r>
                <a:rPr lang="en-US" sz="900" b="1" u="sng" dirty="0" smtClean="0">
                  <a:latin typeface="Century Gothic" panose="020B0502020202020204" pitchFamily="34" charset="0"/>
                  <a:cs typeface="News Gothic MT"/>
                </a:rPr>
                <a:t>ballot passes</a:t>
              </a:r>
              <a:r>
                <a:rPr lang="en-US" sz="900" b="1" dirty="0" smtClean="0">
                  <a:latin typeface="Century Gothic" panose="020B0502020202020204" pitchFamily="34" charset="0"/>
                  <a:cs typeface="News Gothic MT"/>
                </a:rPr>
                <a:t> … </a:t>
              </a:r>
              <a:endParaRPr lang="en-US" sz="900" b="1" dirty="0">
                <a:latin typeface="Century Gothic" panose="020B0502020202020204" pitchFamily="34" charset="0"/>
                <a:cs typeface="News Gothic MT"/>
              </a:endParaRPr>
            </a:p>
          </p:txBody>
        </p:sp>
        <p:grpSp>
          <p:nvGrpSpPr>
            <p:cNvPr id="38" name="Group 37"/>
            <p:cNvGrpSpPr/>
            <p:nvPr/>
          </p:nvGrpSpPr>
          <p:grpSpPr>
            <a:xfrm>
              <a:off x="3278551" y="2725011"/>
              <a:ext cx="4206241" cy="1543343"/>
              <a:chOff x="3278551" y="2592447"/>
              <a:chExt cx="4206241" cy="1543343"/>
            </a:xfrm>
          </p:grpSpPr>
          <p:sp>
            <p:nvSpPr>
              <p:cNvPr id="52" name="Rectangle 51"/>
              <p:cNvSpPr/>
              <p:nvPr/>
            </p:nvSpPr>
            <p:spPr>
              <a:xfrm>
                <a:off x="3278551" y="2592447"/>
                <a:ext cx="4206240" cy="1542435"/>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TextBox 52"/>
              <p:cNvSpPr txBox="1"/>
              <p:nvPr/>
            </p:nvSpPr>
            <p:spPr>
              <a:xfrm>
                <a:off x="3290523" y="3254550"/>
                <a:ext cx="2661125" cy="807913"/>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Improve </a:t>
                </a:r>
                <a:r>
                  <a:rPr lang="en-US" sz="775" spc="-20" dirty="0">
                    <a:latin typeface="Century Gothic" panose="020B0502020202020204" pitchFamily="34" charset="0"/>
                    <a:cs typeface="News Gothic MT"/>
                  </a:rPr>
                  <a:t>highway safety</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Repair and repave highways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Repair bridges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Reduce collisions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Improve traveler information</a:t>
                </a:r>
              </a:p>
            </p:txBody>
          </p:sp>
          <p:pic>
            <p:nvPicPr>
              <p:cNvPr id="54" name="Picture 53"/>
              <p:cNvPicPr>
                <a:picLocks noChangeAspect="1"/>
              </p:cNvPicPr>
              <p:nvPr/>
            </p:nvPicPr>
            <p:blipFill rotWithShape="1">
              <a:blip r:embed="rId4">
                <a:extLst>
                  <a:ext uri="{28A0092B-C50C-407E-A947-70E740481C1C}">
                    <a14:useLocalDpi xmlns:a14="http://schemas.microsoft.com/office/drawing/2010/main" val="0"/>
                  </a:ext>
                </a:extLst>
              </a:blip>
              <a:srcRect l="16831" t="997" r="20740" b="16954"/>
              <a:stretch/>
            </p:blipFill>
            <p:spPr>
              <a:xfrm>
                <a:off x="5721531" y="2592447"/>
                <a:ext cx="1763261" cy="1543343"/>
              </a:xfrm>
              <a:prstGeom prst="rect">
                <a:avLst/>
              </a:prstGeom>
              <a:ln w="6350">
                <a:solidFill>
                  <a:schemeClr val="bg1">
                    <a:lumMod val="85000"/>
                  </a:schemeClr>
                </a:solidFill>
              </a:ln>
            </p:spPr>
          </p:pic>
          <p:sp>
            <p:nvSpPr>
              <p:cNvPr id="55" name="Rectangle 54"/>
              <p:cNvSpPr/>
              <p:nvPr/>
            </p:nvSpPr>
            <p:spPr>
              <a:xfrm>
                <a:off x="3280412" y="2592447"/>
                <a:ext cx="2430445" cy="584090"/>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HIGHWAY AND BRIDGE SAFETY will be at risk </a:t>
                </a:r>
                <a:r>
                  <a:rPr lang="en-US" sz="900" b="1" dirty="0" smtClean="0">
                    <a:solidFill>
                      <a:srgbClr val="007EB9"/>
                    </a:solidFill>
                  </a:rPr>
                  <a:t>with the County loosing funding for projects on every highway to:</a:t>
                </a:r>
                <a:endParaRPr lang="en-US" sz="900" b="1" dirty="0">
                  <a:solidFill>
                    <a:srgbClr val="007EB9"/>
                  </a:solidFill>
                </a:endParaRPr>
              </a:p>
            </p:txBody>
          </p:sp>
        </p:grpSp>
        <p:grpSp>
          <p:nvGrpSpPr>
            <p:cNvPr id="39" name="Group 38"/>
            <p:cNvGrpSpPr/>
            <p:nvPr/>
          </p:nvGrpSpPr>
          <p:grpSpPr>
            <a:xfrm>
              <a:off x="3275678" y="4425598"/>
              <a:ext cx="4207578" cy="1545602"/>
              <a:chOff x="3274422" y="4343565"/>
              <a:chExt cx="4207578" cy="1545602"/>
            </a:xfrm>
          </p:grpSpPr>
          <p:sp>
            <p:nvSpPr>
              <p:cNvPr id="47" name="Rectangle 46"/>
              <p:cNvSpPr/>
              <p:nvPr/>
            </p:nvSpPr>
            <p:spPr>
              <a:xfrm>
                <a:off x="3274787" y="4343831"/>
                <a:ext cx="4206240" cy="1545336"/>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TextBox 47"/>
              <p:cNvSpPr txBox="1"/>
              <p:nvPr/>
            </p:nvSpPr>
            <p:spPr>
              <a:xfrm>
                <a:off x="5049696" y="5017121"/>
                <a:ext cx="2422072" cy="641201"/>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Road repair</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Potholes repair</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Safety modernization</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Signals </a:t>
                </a:r>
                <a:r>
                  <a:rPr lang="en-US" sz="775" spc="-20" dirty="0">
                    <a:latin typeface="Century Gothic" panose="020B0502020202020204" pitchFamily="34" charset="0"/>
                    <a:cs typeface="News Gothic MT"/>
                  </a:rPr>
                  <a:t>modernization</a:t>
                </a:r>
              </a:p>
            </p:txBody>
          </p:sp>
          <p:pic>
            <p:nvPicPr>
              <p:cNvPr id="50" name="Picture 49"/>
              <p:cNvPicPr>
                <a:picLocks noChangeAspect="1"/>
              </p:cNvPicPr>
              <p:nvPr/>
            </p:nvPicPr>
            <p:blipFill rotWithShape="1">
              <a:blip r:embed="rId5">
                <a:extLst>
                  <a:ext uri="{28A0092B-C50C-407E-A947-70E740481C1C}">
                    <a14:useLocalDpi xmlns:a14="http://schemas.microsoft.com/office/drawing/2010/main" val="0"/>
                  </a:ext>
                </a:extLst>
              </a:blip>
              <a:srcRect l="28531" t="369" r="189" b="6557"/>
              <a:stretch/>
            </p:blipFill>
            <p:spPr>
              <a:xfrm>
                <a:off x="3274422" y="4343565"/>
                <a:ext cx="1775531" cy="1545602"/>
              </a:xfrm>
              <a:prstGeom prst="rect">
                <a:avLst/>
              </a:prstGeom>
            </p:spPr>
          </p:pic>
          <p:sp>
            <p:nvSpPr>
              <p:cNvPr id="51" name="Rectangle 50"/>
              <p:cNvSpPr/>
              <p:nvPr/>
            </p:nvSpPr>
            <p:spPr>
              <a:xfrm>
                <a:off x="5049696" y="4343830"/>
                <a:ext cx="2432304" cy="585216"/>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ROAD REPAIRS will be at risk</a:t>
                </a:r>
                <a:r>
                  <a:rPr lang="en-US" sz="900" b="1" dirty="0" smtClean="0">
                    <a:solidFill>
                      <a:srgbClr val="007EB9"/>
                    </a:solidFill>
                  </a:rPr>
                  <a:t> and unsafe conditions, accidents and costly repairs could worsen because of reduced funding for:</a:t>
                </a:r>
                <a:endParaRPr lang="en-US" sz="900" b="1" dirty="0">
                  <a:solidFill>
                    <a:srgbClr val="007EB9"/>
                  </a:solidFill>
                </a:endParaRPr>
              </a:p>
            </p:txBody>
          </p:sp>
        </p:grpSp>
        <p:grpSp>
          <p:nvGrpSpPr>
            <p:cNvPr id="40" name="Group 39"/>
            <p:cNvGrpSpPr/>
            <p:nvPr/>
          </p:nvGrpSpPr>
          <p:grpSpPr>
            <a:xfrm>
              <a:off x="3274422" y="6131141"/>
              <a:ext cx="4210369" cy="1211341"/>
              <a:chOff x="3274422" y="6083013"/>
              <a:chExt cx="4210369" cy="1211341"/>
            </a:xfrm>
          </p:grpSpPr>
          <p:sp>
            <p:nvSpPr>
              <p:cNvPr id="41" name="Rectangle 40"/>
              <p:cNvSpPr/>
              <p:nvPr/>
            </p:nvSpPr>
            <p:spPr>
              <a:xfrm>
                <a:off x="3278551" y="6083013"/>
                <a:ext cx="4206240" cy="1211341"/>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TextBox 41"/>
              <p:cNvSpPr txBox="1"/>
              <p:nvPr/>
            </p:nvSpPr>
            <p:spPr>
              <a:xfrm>
                <a:off x="3274422" y="6599183"/>
                <a:ext cx="2021706" cy="641201"/>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Deliver expanded transit services </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Maintain </a:t>
                </a:r>
                <a:r>
                  <a:rPr lang="en-US" sz="775" spc="-20" dirty="0">
                    <a:latin typeface="Century Gothic" panose="020B0502020202020204" pitchFamily="34" charset="0"/>
                    <a:cs typeface="News Gothic MT"/>
                  </a:rPr>
                  <a:t>transit vehicles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Improve stations and cleanliness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Support reliable services</a:t>
                </a:r>
              </a:p>
            </p:txBody>
          </p:sp>
          <p:pic>
            <p:nvPicPr>
              <p:cNvPr id="43" name="Picture 42"/>
              <p:cNvPicPr>
                <a:picLocks noChangeAspect="1"/>
              </p:cNvPicPr>
              <p:nvPr/>
            </p:nvPicPr>
            <p:blipFill rotWithShape="1">
              <a:blip r:embed="rId6">
                <a:extLst>
                  <a:ext uri="{28A0092B-C50C-407E-A947-70E740481C1C}">
                    <a14:useLocalDpi xmlns:a14="http://schemas.microsoft.com/office/drawing/2010/main" val="0"/>
                  </a:ext>
                </a:extLst>
              </a:blip>
              <a:srcRect l="31192" t="16775" r="1041" b="16098"/>
              <a:stretch/>
            </p:blipFill>
            <p:spPr>
              <a:xfrm>
                <a:off x="5669280" y="6091721"/>
                <a:ext cx="1815511" cy="1196711"/>
              </a:xfrm>
              <a:prstGeom prst="rect">
                <a:avLst/>
              </a:prstGeom>
              <a:ln w="6350">
                <a:solidFill>
                  <a:schemeClr val="bg1">
                    <a:lumMod val="85000"/>
                  </a:schemeClr>
                </a:solidFill>
              </a:ln>
            </p:spPr>
          </p:pic>
          <p:sp>
            <p:nvSpPr>
              <p:cNvPr id="46" name="Rectangle 45"/>
              <p:cNvSpPr/>
              <p:nvPr/>
            </p:nvSpPr>
            <p:spPr>
              <a:xfrm>
                <a:off x="3274788" y="6083013"/>
                <a:ext cx="2384987" cy="436966"/>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TRANSIT OPERATIONS AND MAINTENANCE will be at risk</a:t>
                </a:r>
                <a:r>
                  <a:rPr lang="en-US" sz="900" b="1" dirty="0" smtClean="0">
                    <a:solidFill>
                      <a:srgbClr val="007EB9"/>
                    </a:solidFill>
                  </a:rPr>
                  <a:t> by reduced funding to:</a:t>
                </a:r>
                <a:endParaRPr lang="en-US" sz="900" b="1" dirty="0">
                  <a:solidFill>
                    <a:srgbClr val="007EB9"/>
                  </a:solidFill>
                </a:endParaRPr>
              </a:p>
            </p:txBody>
          </p:sp>
        </p:grpSp>
      </p:grpSp>
    </p:spTree>
    <p:extLst>
      <p:ext uri="{BB962C8B-B14F-4D97-AF65-F5344CB8AC3E}">
        <p14:creationId xmlns:p14="http://schemas.microsoft.com/office/powerpoint/2010/main" val="32177441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ln>
          <a:noFill/>
        </a:ln>
      </a:spPr>
      <a:bodyPr wrap="square" numCol="1" spcCol="228600" rtlCol="0">
        <a:spAutoFit/>
      </a:bodyPr>
      <a:lstStyle>
        <a:defPPr>
          <a:lnSpc>
            <a:spcPts val="1460"/>
          </a:lnSpc>
          <a:spcAft>
            <a:spcPts val="1200"/>
          </a:spcAft>
          <a:buClr>
            <a:srgbClr val="D07921"/>
          </a:buClr>
          <a:buSzPct val="175000"/>
          <a:defRPr sz="1050" dirty="0">
            <a:latin typeface="Century Gothic" panose="020B0502020202020204" pitchFamily="34" charset="0"/>
            <a:cs typeface="News Gothic M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5047</TotalTime>
  <Words>616</Words>
  <Application>Microsoft Office PowerPoint</Application>
  <PresentationFormat>Custom</PresentationFormat>
  <Paragraphs>74</Paragraphs>
  <Slides>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vt:i4>
      </vt:variant>
    </vt:vector>
  </HeadingPairs>
  <TitlesOfParts>
    <vt:vector size="9" baseType="lpstr">
      <vt:lpstr>Arial</vt:lpstr>
      <vt:lpstr>Calibri</vt:lpstr>
      <vt:lpstr>Century Gothic</vt:lpstr>
      <vt:lpstr>News Gothic MT</vt:lpstr>
      <vt:lpstr>Verdana</vt:lpstr>
      <vt:lpstr>Wingdings</vt:lpstr>
      <vt:lpstr>Office Theme</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SB1-Prop6 County of Alameda Fact Sheet</dc:title>
  <dc:creator>Carol Crossley</dc:creator>
  <cp:lastModifiedBy>Krystle Pasco</cp:lastModifiedBy>
  <cp:revision>465</cp:revision>
  <cp:lastPrinted>2018-07-18T19:31:57Z</cp:lastPrinted>
  <dcterms:created xsi:type="dcterms:W3CDTF">2017-02-01T18:34:49Z</dcterms:created>
  <dcterms:modified xsi:type="dcterms:W3CDTF">2018-09-05T15:46:38Z</dcterms:modified>
</cp:coreProperties>
</file>