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25" d="100"/>
          <a:sy n="125" d="100"/>
        </p:scale>
        <p:origin x="1812" y="-362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664512"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BERKELEY</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Berkeley</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$23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Berkeley,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BERKELEY</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2205732"/>
          </a:xfrm>
          <a:prstGeom prst="rect">
            <a:avLst/>
          </a:prstGeom>
          <a:noFill/>
          <a:ln>
            <a:noFill/>
          </a:ln>
        </p:spPr>
        <p:txBody>
          <a:bodyPr wrap="square" lIns="0" tIns="0" rIns="0" bIns="0" numCol="1" spcCol="228600" rtlCol="0">
            <a:spAutoFit/>
          </a:bodyPr>
          <a:lstStyle/>
          <a:p>
            <a:pPr>
              <a:lnSpc>
                <a:spcPts val="1700"/>
              </a:lnSpc>
              <a:spcAft>
                <a:spcPts val="400"/>
              </a:spcAft>
              <a:buSzPct val="100000"/>
            </a:pPr>
            <a:r>
              <a:rPr lang="en-US" sz="900" spc="10" dirty="0">
                <a:latin typeface="Century Gothic" panose="020B0502020202020204" pitchFamily="34" charset="0"/>
                <a:cs typeface="News Gothic MT"/>
              </a:rPr>
              <a:t>The City of Berkeley is delivering three local streets and roads projects proposed in FY2018-19 funded </a:t>
            </a:r>
            <a:r>
              <a:rPr lang="en-US" sz="900" spc="10" dirty="0" smtClean="0">
                <a:latin typeface="Century Gothic" panose="020B0502020202020204" pitchFamily="34" charset="0"/>
                <a:cs typeface="News Gothic MT"/>
              </a:rPr>
              <a:t>by SB </a:t>
            </a:r>
            <a:r>
              <a:rPr lang="en-US" sz="900" spc="10" dirty="0">
                <a:latin typeface="Century Gothic" panose="020B0502020202020204" pitchFamily="34" charset="0"/>
                <a:cs typeface="News Gothic MT"/>
              </a:rPr>
              <a:t>1 for maintenance, rehabilitation and safety.</a:t>
            </a:r>
            <a:endParaRPr lang="en-US" sz="900" b="1" spc="10" dirty="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The City’s </a:t>
            </a:r>
            <a:r>
              <a:rPr lang="en-US" sz="900" b="1" spc="10" dirty="0" smtClean="0">
                <a:latin typeface="Century Gothic" panose="020B0502020202020204" pitchFamily="34" charset="0"/>
                <a:cs typeface="News Gothic MT"/>
              </a:rPr>
              <a:t>FY2019 </a:t>
            </a:r>
            <a:r>
              <a:rPr lang="en-US" sz="900" b="1" spc="10" dirty="0">
                <a:latin typeface="Century Gothic" panose="020B0502020202020204" pitchFamily="34" charset="0"/>
                <a:cs typeface="News Gothic MT"/>
              </a:rPr>
              <a:t>Annual Street Rehabilitation </a:t>
            </a:r>
            <a:r>
              <a:rPr lang="en-US" sz="900" spc="10" dirty="0">
                <a:latin typeface="Century Gothic" panose="020B0502020202020204" pitchFamily="34" charset="0"/>
                <a:cs typeface="News Gothic MT"/>
              </a:rPr>
              <a:t>project to overlay and reconstruct includes new pavement surface treatments and repairs to existing city streets. </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The </a:t>
            </a:r>
            <a:r>
              <a:rPr lang="en-US" sz="900" b="1" spc="10" dirty="0">
                <a:latin typeface="Century Gothic" panose="020B0502020202020204" pitchFamily="34" charset="0"/>
                <a:cs typeface="News Gothic MT"/>
              </a:rPr>
              <a:t>Shattuck Avenue Reconfiguration </a:t>
            </a:r>
            <a:r>
              <a:rPr lang="en-US" sz="900" spc="10" dirty="0">
                <a:latin typeface="Century Gothic" panose="020B0502020202020204" pitchFamily="34" charset="0"/>
                <a:cs typeface="News Gothic MT"/>
              </a:rPr>
              <a:t>project </a:t>
            </a:r>
            <a:r>
              <a:rPr lang="en-US" sz="900" spc="10" dirty="0" smtClean="0">
                <a:latin typeface="Century Gothic" panose="020B0502020202020204" pitchFamily="34" charset="0"/>
                <a:cs typeface="News Gothic MT"/>
              </a:rPr>
              <a:t>will </a:t>
            </a:r>
            <a:r>
              <a:rPr lang="en-US" sz="900" spc="10" dirty="0">
                <a:latin typeface="Century Gothic" panose="020B0502020202020204" pitchFamily="34" charset="0"/>
                <a:cs typeface="News Gothic MT"/>
              </a:rPr>
              <a:t>improve pedestrian and bicycle safety and transit circulation, and improve public spaces.</a:t>
            </a:r>
          </a:p>
          <a:p>
            <a:pPr marL="339725" indent="-171450">
              <a:lnSpc>
                <a:spcPts val="1400"/>
              </a:lnSpc>
              <a:spcAft>
                <a:spcPts val="2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FY2018 Street Rehabilitation </a:t>
            </a:r>
            <a:r>
              <a:rPr lang="en-US" sz="900" spc="10" dirty="0">
                <a:latin typeface="Century Gothic" panose="020B0502020202020204" pitchFamily="34" charset="0"/>
                <a:cs typeface="News Gothic MT"/>
              </a:rPr>
              <a:t>is a continuation of street repairs that include pavement reconstruction.</a:t>
            </a: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25" name="TextBox 24"/>
          <p:cNvSpPr txBox="1"/>
          <p:nvPr/>
        </p:nvSpPr>
        <p:spPr>
          <a:xfrm>
            <a:off x="3362574" y="648291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a:t>
            </a:r>
            <a:r>
              <a:rPr lang="en-US" sz="900" spc="10" dirty="0" smtClean="0">
                <a:latin typeface="Century Gothic" panose="020B0502020202020204" pitchFamily="34" charset="0"/>
                <a:cs typeface="News Gothic MT"/>
              </a:rPr>
              <a:t>to be submitted to </a:t>
            </a:r>
            <a:r>
              <a:rPr lang="en-US" sz="900" spc="10" dirty="0">
                <a:latin typeface="Century Gothic" panose="020B0502020202020204" pitchFamily="34" charset="0"/>
                <a:cs typeface="News Gothic MT"/>
              </a:rPr>
              <a:t>the 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r="1010" b="7675"/>
          <a:stretch/>
        </p:blipFill>
        <p:spPr>
          <a:xfrm>
            <a:off x="3283131" y="4419536"/>
            <a:ext cx="1936570" cy="1471042"/>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5099"/>
          <a:stretch/>
        </p:blipFill>
        <p:spPr>
          <a:xfrm>
            <a:off x="5303520" y="4419537"/>
            <a:ext cx="2206749" cy="1471823"/>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BERKELEY</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33" name="TextBox 32"/>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34" name="Group 33"/>
          <p:cNvGrpSpPr/>
          <p:nvPr/>
        </p:nvGrpSpPr>
        <p:grpSpPr>
          <a:xfrm>
            <a:off x="3274423" y="7493544"/>
            <a:ext cx="4210368" cy="2020878"/>
            <a:chOff x="3274423" y="7493544"/>
            <a:chExt cx="4210368" cy="2020878"/>
          </a:xfrm>
        </p:grpSpPr>
        <p:sp>
          <p:nvSpPr>
            <p:cNvPr id="35" name="Rectangle 34"/>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35"/>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39" name="Rectangle 38"/>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40" name="TextBox 39"/>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41" name="Group 40"/>
          <p:cNvGrpSpPr/>
          <p:nvPr/>
        </p:nvGrpSpPr>
        <p:grpSpPr>
          <a:xfrm>
            <a:off x="3278551" y="2725011"/>
            <a:ext cx="4206241" cy="1543343"/>
            <a:chOff x="3278551" y="2592447"/>
            <a:chExt cx="4206241" cy="1543343"/>
          </a:xfrm>
        </p:grpSpPr>
        <p:sp>
          <p:nvSpPr>
            <p:cNvPr id="42" name="Rectangle 41"/>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47" name="Rectangle 46"/>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48" name="Group 47"/>
          <p:cNvGrpSpPr/>
          <p:nvPr/>
        </p:nvGrpSpPr>
        <p:grpSpPr>
          <a:xfrm>
            <a:off x="3275678" y="4425598"/>
            <a:ext cx="4207578" cy="1545602"/>
            <a:chOff x="3274422" y="4343565"/>
            <a:chExt cx="4207578" cy="1545602"/>
          </a:xfrm>
        </p:grpSpPr>
        <p:sp>
          <p:nvSpPr>
            <p:cNvPr id="50" name="Rectangle 49"/>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TextBox 50"/>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3" name="Rectangle 52"/>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54" name="Group 53"/>
          <p:cNvGrpSpPr/>
          <p:nvPr/>
        </p:nvGrpSpPr>
        <p:grpSpPr>
          <a:xfrm>
            <a:off x="3274422" y="6131141"/>
            <a:ext cx="4210369" cy="1211341"/>
            <a:chOff x="3274422" y="6083013"/>
            <a:chExt cx="4210369" cy="1211341"/>
          </a:xfrm>
        </p:grpSpPr>
        <p:sp>
          <p:nvSpPr>
            <p:cNvPr id="55" name="Rectangle 54"/>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57" name="Picture 56"/>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58" name="Rectangle 57"/>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5037</TotalTime>
  <Words>614</Words>
  <Application>Microsoft Office PowerPoint</Application>
  <PresentationFormat>Custom</PresentationFormat>
  <Paragraphs>73</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467</cp:revision>
  <cp:lastPrinted>2018-07-18T19:31:57Z</cp:lastPrinted>
  <dcterms:created xsi:type="dcterms:W3CDTF">2017-02-01T18:34:49Z</dcterms:created>
  <dcterms:modified xsi:type="dcterms:W3CDTF">2018-09-05T15:44:28Z</dcterms:modified>
</cp:coreProperties>
</file>