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p:scale>
          <a:sx n="100" d="100"/>
          <a:sy n="100" d="100"/>
        </p:scale>
        <p:origin x="2424" y="-846"/>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709396"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CITY OF ALAMEDA</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268444" y="6113294"/>
            <a:ext cx="4281949" cy="3503510"/>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558648" y="334686"/>
            <a:ext cx="6199095" cy="1208664"/>
          </a:xfrm>
          <a:prstGeom prst="rect">
            <a:avLst/>
          </a:prstGeom>
          <a:noFill/>
        </p:spPr>
        <p:txBody>
          <a:bodyPr wrap="square" rtlCol="0">
            <a:spAutoFit/>
          </a:bodyPr>
          <a:lstStyle/>
          <a:p>
            <a:pPr>
              <a:lnSpc>
                <a:spcPct val="93000"/>
              </a:lnSpc>
            </a:pPr>
            <a:r>
              <a:rPr lang="en-US" sz="3300" b="1" dirty="0" smtClean="0">
                <a:solidFill>
                  <a:srgbClr val="0069AA"/>
                </a:solidFill>
                <a:latin typeface="Century Gothic" panose="020B0502020202020204" pitchFamily="34" charset="0"/>
                <a:cs typeface="News Gothic MT"/>
              </a:rPr>
              <a:t>Transportation Solutions </a:t>
            </a:r>
            <a:br>
              <a:rPr lang="en-US" sz="3300" b="1" dirty="0" smtClean="0">
                <a:solidFill>
                  <a:srgbClr val="0069AA"/>
                </a:solidFill>
                <a:latin typeface="Century Gothic" panose="020B0502020202020204" pitchFamily="34" charset="0"/>
                <a:cs typeface="News Gothic MT"/>
              </a:rPr>
            </a:br>
            <a:r>
              <a:rPr lang="en-US" sz="3300" b="1" dirty="0" smtClean="0">
                <a:solidFill>
                  <a:srgbClr val="0069AA"/>
                </a:solidFill>
                <a:latin typeface="Century Gothic" panose="020B0502020202020204" pitchFamily="34" charset="0"/>
                <a:cs typeface="News Gothic MT"/>
              </a:rPr>
              <a:t>in the City of Alameda</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82457"/>
          </a:xfrm>
          <a:prstGeom prst="rect">
            <a:avLst/>
          </a:prstGeom>
          <a:noFill/>
          <a:ln>
            <a:noFill/>
          </a:ln>
        </p:spPr>
        <p:txBody>
          <a:bodyPr wrap="square" lIns="91440" tIns="0" numCol="1" spcCol="228600" rtlCol="0">
            <a:spAutoFit/>
          </a:bodyPr>
          <a:lstStyle/>
          <a:p>
            <a:pPr>
              <a:lnSpc>
                <a:spcPts val="1600"/>
              </a:lnSpc>
              <a:spcAft>
                <a:spcPts val="1200"/>
              </a:spcAft>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over </a:t>
            </a:r>
            <a:r>
              <a:rPr lang="en-US" sz="900" b="1" spc="10" dirty="0">
                <a:latin typeface="Century Gothic" panose="020B0502020202020204" pitchFamily="34" charset="0"/>
                <a:cs typeface="News Gothic MT"/>
              </a:rPr>
              <a:t>$15 million for road repairs and maintenance over the next 10 years for the City of </a:t>
            </a:r>
            <a:r>
              <a:rPr lang="en-US" sz="900" b="1" spc="10" dirty="0" smtClean="0">
                <a:latin typeface="Century Gothic" panose="020B0502020202020204" pitchFamily="34" charset="0"/>
                <a:cs typeface="News Gothic MT"/>
              </a:rPr>
              <a:t>Alameda, </a:t>
            </a:r>
            <a:r>
              <a:rPr lang="en-US" sz="900" spc="10" dirty="0" smtClean="0">
                <a:latin typeface="Century Gothic" panose="020B0502020202020204" pitchFamily="34" charset="0"/>
                <a:cs typeface="News Gothic MT"/>
              </a:rPr>
              <a:t>facilitating faster 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CITY OF ALAMEDA</a:t>
            </a:r>
            <a:endParaRPr lang="en-US" sz="1100" b="1" dirty="0">
              <a:solidFill>
                <a:srgbClr val="0069AA"/>
              </a:solidFill>
              <a:latin typeface="Century Gothic" panose="020B0502020202020204" pitchFamily="34" charset="0"/>
              <a:cs typeface="News Gothic MT"/>
            </a:endParaRPr>
          </a:p>
        </p:txBody>
      </p:sp>
      <p:sp>
        <p:nvSpPr>
          <p:cNvPr id="59" name="TextBox 58"/>
          <p:cNvSpPr txBox="1"/>
          <p:nvPr/>
        </p:nvSpPr>
        <p:spPr>
          <a:xfrm>
            <a:off x="3276187" y="2077532"/>
            <a:ext cx="4230021" cy="2205732"/>
          </a:xfrm>
          <a:prstGeom prst="rect">
            <a:avLst/>
          </a:prstGeom>
          <a:noFill/>
          <a:ln>
            <a:noFill/>
          </a:ln>
        </p:spPr>
        <p:txBody>
          <a:bodyPr wrap="square" lIns="0" tIns="0" rIns="0" bIns="0" numCol="1" spcCol="228600" rtlCol="0">
            <a:spAutoFit/>
          </a:bodyPr>
          <a:lstStyle/>
          <a:p>
            <a:pPr>
              <a:lnSpc>
                <a:spcPts val="1700"/>
              </a:lnSpc>
              <a:spcAft>
                <a:spcPts val="400"/>
              </a:spcAft>
              <a:buSzPct val="100000"/>
            </a:pPr>
            <a:r>
              <a:rPr lang="en-US" sz="900" spc="10" dirty="0">
                <a:latin typeface="Century Gothic" panose="020B0502020202020204" pitchFamily="34" charset="0"/>
                <a:cs typeface="News Gothic MT"/>
              </a:rPr>
              <a:t>The City of </a:t>
            </a:r>
            <a:r>
              <a:rPr lang="en-US" sz="900" spc="10" dirty="0" smtClean="0">
                <a:latin typeface="Century Gothic" panose="020B0502020202020204" pitchFamily="34" charset="0"/>
                <a:cs typeface="News Gothic MT"/>
              </a:rPr>
              <a:t>Alameda is </a:t>
            </a:r>
            <a:r>
              <a:rPr lang="en-US" sz="900" spc="10" dirty="0">
                <a:latin typeface="Century Gothic" panose="020B0502020202020204" pitchFamily="34" charset="0"/>
                <a:cs typeface="News Gothic MT"/>
              </a:rPr>
              <a:t>delivering local streets and roads projects proposed in FY2018-19 funded by </a:t>
            </a:r>
            <a:r>
              <a:rPr lang="en-US" sz="900" spc="10" dirty="0" smtClean="0">
                <a:latin typeface="Century Gothic" panose="020B0502020202020204" pitchFamily="34" charset="0"/>
                <a:cs typeface="News Gothic MT"/>
              </a:rPr>
              <a:t>SB </a:t>
            </a:r>
            <a:r>
              <a:rPr lang="en-US" sz="900" spc="10" dirty="0">
                <a:latin typeface="Century Gothic" panose="020B0502020202020204" pitchFamily="34" charset="0"/>
                <a:cs typeface="News Gothic MT"/>
              </a:rPr>
              <a:t>1 for maintenance, rehabilitation and safety.</a:t>
            </a:r>
            <a:endParaRPr lang="en-US" sz="900" b="1" spc="10" dirty="0" smtClean="0">
              <a:latin typeface="Century Gothic" panose="020B0502020202020204" pitchFamily="34" charset="0"/>
              <a:cs typeface="News Gothic MT"/>
            </a:endParaRPr>
          </a:p>
          <a:p>
            <a:pPr marL="339725" indent="-171450">
              <a:lnSpc>
                <a:spcPts val="1400"/>
              </a:lnSpc>
              <a:spcAft>
                <a:spcPts val="2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Pavement management </a:t>
            </a:r>
            <a:r>
              <a:rPr lang="en-US" sz="900" spc="10" dirty="0">
                <a:latin typeface="Century Gothic" panose="020B0502020202020204" pitchFamily="34" charset="0"/>
                <a:cs typeface="News Gothic MT"/>
              </a:rPr>
              <a:t>will occur throughout the City with projects that will provide:</a:t>
            </a:r>
          </a:p>
          <a:p>
            <a:pPr marL="796925" lvl="1" indent="-171450">
              <a:lnSpc>
                <a:spcPts val="1400"/>
              </a:lnSpc>
              <a:spcAft>
                <a:spcPts val="200"/>
              </a:spcAft>
              <a:buClr>
                <a:srgbClr val="0069AA"/>
              </a:buClr>
              <a:buSzPct val="100000"/>
              <a:buFont typeface="Wingdings" panose="05000000000000000000" pitchFamily="2" charset="2"/>
              <a:buChar char="Ø"/>
            </a:pPr>
            <a:r>
              <a:rPr lang="en-US" sz="900" spc="10" dirty="0">
                <a:latin typeface="Century Gothic" panose="020B0502020202020204" pitchFamily="34" charset="0"/>
                <a:cs typeface="News Gothic MT"/>
              </a:rPr>
              <a:t>New pavement </a:t>
            </a:r>
          </a:p>
          <a:p>
            <a:pPr marL="796925" lvl="1" indent="-171450">
              <a:lnSpc>
                <a:spcPts val="1400"/>
              </a:lnSpc>
              <a:spcAft>
                <a:spcPts val="200"/>
              </a:spcAft>
              <a:buClr>
                <a:srgbClr val="0069AA"/>
              </a:buClr>
              <a:buSzPct val="100000"/>
              <a:buFont typeface="Wingdings" panose="05000000000000000000" pitchFamily="2" charset="2"/>
              <a:buChar char="Ø"/>
            </a:pPr>
            <a:r>
              <a:rPr lang="en-US" sz="900" spc="10" dirty="0">
                <a:latin typeface="Century Gothic" panose="020B0502020202020204" pitchFamily="34" charset="0"/>
                <a:cs typeface="News Gothic MT"/>
              </a:rPr>
              <a:t>Repairs to existing pavement</a:t>
            </a:r>
          </a:p>
          <a:p>
            <a:pPr marL="796925" lvl="1" indent="-171450">
              <a:lnSpc>
                <a:spcPts val="1400"/>
              </a:lnSpc>
              <a:spcAft>
                <a:spcPts val="200"/>
              </a:spcAft>
              <a:buClr>
                <a:srgbClr val="0069AA"/>
              </a:buClr>
              <a:buSzPct val="100000"/>
              <a:buFont typeface="Wingdings" panose="05000000000000000000" pitchFamily="2" charset="2"/>
              <a:buChar char="Ø"/>
            </a:pPr>
            <a:r>
              <a:rPr lang="en-US" sz="900" spc="10" dirty="0">
                <a:latin typeface="Century Gothic" panose="020B0502020202020204" pitchFamily="34" charset="0"/>
                <a:cs typeface="News Gothic MT"/>
              </a:rPr>
              <a:t>Restoration of curbs and gutters, offering a safer ride for both cyclists and motorists</a:t>
            </a:r>
          </a:p>
          <a:p>
            <a:pPr marL="339725" indent="-171450">
              <a:lnSpc>
                <a:spcPts val="1400"/>
              </a:lnSpc>
              <a:spcAft>
                <a:spcPts val="2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Sidewalk </a:t>
            </a:r>
            <a:r>
              <a:rPr lang="en-US" sz="900" b="1" spc="10" dirty="0">
                <a:latin typeface="Century Gothic" panose="020B0502020202020204" pitchFamily="34" charset="0"/>
                <a:cs typeface="News Gothic MT"/>
              </a:rPr>
              <a:t>repair and maintenance </a:t>
            </a:r>
            <a:r>
              <a:rPr lang="en-US" sz="900" spc="10" dirty="0" smtClean="0">
                <a:latin typeface="Century Gothic" panose="020B0502020202020204" pitchFamily="34" charset="0"/>
                <a:cs typeface="News Gothic MT"/>
              </a:rPr>
              <a:t>includes </a:t>
            </a:r>
            <a:r>
              <a:rPr lang="en-US" sz="900" spc="10" dirty="0">
                <a:latin typeface="Century Gothic" panose="020B0502020202020204" pitchFamily="34" charset="0"/>
                <a:cs typeface="News Gothic MT"/>
              </a:rPr>
              <a:t>tree root pruning </a:t>
            </a:r>
            <a:r>
              <a:rPr lang="en-US" sz="900" spc="10" dirty="0" smtClean="0">
                <a:latin typeface="Century Gothic" panose="020B0502020202020204" pitchFamily="34" charset="0"/>
                <a:cs typeface="News Gothic MT"/>
              </a:rPr>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to </a:t>
            </a:r>
            <a:r>
              <a:rPr lang="en-US" sz="900" spc="10" dirty="0">
                <a:latin typeface="Century Gothic" panose="020B0502020202020204" pitchFamily="34" charset="0"/>
                <a:cs typeface="News Gothic MT"/>
              </a:rPr>
              <a:t>maximize safety and minimize future damage to streets </a:t>
            </a:r>
            <a:r>
              <a:rPr lang="en-US" sz="900" spc="10" dirty="0" smtClean="0">
                <a:latin typeface="Century Gothic" panose="020B0502020202020204" pitchFamily="34" charset="0"/>
                <a:cs typeface="News Gothic MT"/>
              </a:rPr>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and sidewalks.</a:t>
            </a:r>
            <a:endParaRPr lang="en-US" sz="900" spc="10" dirty="0">
              <a:latin typeface="Century Gothic" panose="020B0502020202020204" pitchFamily="34" charset="0"/>
              <a:cs typeface="News Gothic MT"/>
            </a:endParaRPr>
          </a:p>
        </p:txBody>
      </p:sp>
      <p:sp>
        <p:nvSpPr>
          <p:cNvPr id="24" name="TextBox 23"/>
          <p:cNvSpPr txBox="1"/>
          <p:nvPr/>
        </p:nvSpPr>
        <p:spPr>
          <a:xfrm>
            <a:off x="3276850" y="61573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sp>
        <p:nvSpPr>
          <p:cNvPr id="25" name="TextBox 24"/>
          <p:cNvSpPr txBox="1"/>
          <p:nvPr/>
        </p:nvSpPr>
        <p:spPr>
          <a:xfrm>
            <a:off x="3362574" y="6482918"/>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r>
              <a:rPr lang="en-US" sz="900" spc="10" dirty="0">
                <a:latin typeface="Century Gothic" panose="020B0502020202020204" pitchFamily="34" charset="0"/>
                <a:cs typeface="News Gothic MT"/>
              </a:rPr>
              <a:t>. </a:t>
            </a:r>
            <a:endParaRPr lang="en-US" sz="900" spc="10" dirty="0" smtClean="0">
              <a:latin typeface="Century Gothic" panose="020B0502020202020204" pitchFamily="34" charset="0"/>
              <a:cs typeface="News Gothic MT"/>
            </a:endParaRP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or fees on gas or diesel fuel, or on the privilege to operate a vehicle on public highways, to be submitted to the electorate for approval</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a:t>
            </a:r>
            <a:br>
              <a:rPr lang="en-US" sz="900" b="1" spc="10" dirty="0" smtClean="0">
                <a:latin typeface="Century Gothic" panose="020B0502020202020204" pitchFamily="34" charset="0"/>
                <a:cs typeface="News Gothic MT"/>
              </a:rPr>
            </a:br>
            <a:r>
              <a:rPr lang="en-US" sz="900" b="1" spc="10" dirty="0" smtClean="0">
                <a:latin typeface="Century Gothic" panose="020B0502020202020204" pitchFamily="34" charset="0"/>
                <a:cs typeface="News Gothic MT"/>
              </a:rPr>
              <a:t>delayed indefinitely with elimination of SB 1 funding. </a:t>
            </a:r>
            <a:endParaRPr lang="en-US" sz="900" b="1" spc="10" dirty="0">
              <a:latin typeface="Century Gothic" panose="020B0502020202020204" pitchFamily="34" charset="0"/>
              <a:cs typeface="News Gothic MT"/>
            </a:endParaRPr>
          </a:p>
        </p:txBody>
      </p:sp>
      <p:pic>
        <p:nvPicPr>
          <p:cNvPr id="26" name="Picture 25"/>
          <p:cNvPicPr/>
          <p:nvPr/>
        </p:nvPicPr>
        <p:blipFill rotWithShape="1">
          <a:blip r:embed="rId3" cstate="print">
            <a:extLst>
              <a:ext uri="{28A0092B-C50C-407E-A947-70E740481C1C}">
                <a14:useLocalDpi xmlns:a14="http://schemas.microsoft.com/office/drawing/2010/main" val="0"/>
              </a:ext>
            </a:extLst>
          </a:blip>
          <a:srcRect l="15870" r="1010" b="7675"/>
          <a:stretch/>
        </p:blipFill>
        <p:spPr>
          <a:xfrm>
            <a:off x="3283131" y="4419536"/>
            <a:ext cx="1936570" cy="1471042"/>
          </a:xfrm>
          <a:prstGeom prst="rect">
            <a:avLst/>
          </a:prstGeom>
          <a:ln w="6350">
            <a:solidFill>
              <a:schemeClr val="bg1">
                <a:lumMod val="85000"/>
              </a:schemeClr>
            </a:solidFill>
          </a:ln>
        </p:spPr>
      </p:pic>
      <p:pic>
        <p:nvPicPr>
          <p:cNvPr id="27" name="Picture 26"/>
          <p:cNvPicPr/>
          <p:nvPr/>
        </p:nvPicPr>
        <p:blipFill rotWithShape="1">
          <a:blip r:embed="rId4" cstate="print">
            <a:extLst>
              <a:ext uri="{28A0092B-C50C-407E-A947-70E740481C1C}">
                <a14:useLocalDpi xmlns:a14="http://schemas.microsoft.com/office/drawing/2010/main" val="0"/>
              </a:ext>
            </a:extLst>
          </a:blip>
          <a:srcRect l="15099"/>
          <a:stretch/>
        </p:blipFill>
        <p:spPr>
          <a:xfrm>
            <a:off x="5303520" y="4419537"/>
            <a:ext cx="2206749" cy="1471823"/>
          </a:xfrm>
          <a:prstGeom prst="rect">
            <a:avLst/>
          </a:prstGeom>
          <a:ln>
            <a:solidFill>
              <a:schemeClr val="bg1">
                <a:lumMod val="85000"/>
              </a:schemeClr>
            </a:solidFill>
          </a:ln>
        </p:spPr>
      </p:pic>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CITY OF ALAMEDA</a:t>
            </a:r>
            <a:endParaRPr lang="en-US" sz="1050" spc="-30" dirty="0">
              <a:solidFill>
                <a:schemeClr val="tx1">
                  <a:lumMod val="65000"/>
                  <a:lumOff val="35000"/>
                </a:schemeClr>
              </a:solidFill>
              <a:latin typeface="Century Gothic" panose="020B0502020202020204" pitchFamily="34" charset="0"/>
              <a:cs typeface="Verdana"/>
            </a:endParaRPr>
          </a:p>
        </p:txBody>
      </p:sp>
      <p:sp>
        <p:nvSpPr>
          <p:cNvPr id="37" name="TextBox 36"/>
          <p:cNvSpPr txBox="1"/>
          <p:nvPr/>
        </p:nvSpPr>
        <p:spPr>
          <a:xfrm>
            <a:off x="31862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Require </a:t>
            </a:r>
            <a:r>
              <a:rPr lang="en-US" sz="900" spc="10" dirty="0" smtClean="0">
                <a:latin typeface="Century Gothic" panose="020B0502020202020204" pitchFamily="34" charset="0"/>
                <a:cs typeface="News Gothic MT"/>
              </a:rPr>
              <a:t>any </a:t>
            </a:r>
            <a:r>
              <a:rPr lang="en-US" sz="900" spc="10" dirty="0">
                <a:latin typeface="Century Gothic" panose="020B0502020202020204" pitchFamily="34" charset="0"/>
                <a:cs typeface="News Gothic MT"/>
              </a:rPr>
              <a:t>measure 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on public highways, </a:t>
            </a:r>
            <a:r>
              <a:rPr lang="en-US" sz="900" spc="10" dirty="0" smtClean="0">
                <a:latin typeface="Century Gothic" panose="020B0502020202020204" pitchFamily="34" charset="0"/>
                <a:cs typeface="News Gothic MT"/>
              </a:rPr>
              <a:t>to be submitted to </a:t>
            </a:r>
            <a:r>
              <a:rPr lang="en-US" sz="900" spc="10" dirty="0">
                <a:latin typeface="Century Gothic" panose="020B0502020202020204" pitchFamily="34" charset="0"/>
                <a:cs typeface="News Gothic MT"/>
              </a:rPr>
              <a:t>the 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TextBox 77"/>
          <p:cNvSpPr txBox="1"/>
          <p:nvPr/>
        </p:nvSpPr>
        <p:spPr>
          <a:xfrm>
            <a:off x="4849219" y="8385491"/>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81" name="Picture 80"/>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502742"/>
            <a:ext cx="1558834" cy="2011680"/>
          </a:xfrm>
          <a:prstGeom prst="rect">
            <a:avLst/>
          </a:prstGeom>
          <a:ln w="6350">
            <a:solidFill>
              <a:schemeClr val="bg1">
                <a:lumMod val="85000"/>
              </a:schemeClr>
            </a:solidFill>
          </a:ln>
        </p:spPr>
      </p:pic>
      <p:sp>
        <p:nvSpPr>
          <p:cNvPr id="82" name="TextBox 81"/>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sp>
        <p:nvSpPr>
          <p:cNvPr id="77" name="Rectangle 76"/>
          <p:cNvSpPr/>
          <p:nvPr/>
        </p:nvSpPr>
        <p:spPr>
          <a:xfrm>
            <a:off x="4833257" y="7493544"/>
            <a:ext cx="263788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sp>
        <p:nvSpPr>
          <p:cNvPr id="32" name="TextBox 31"/>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33" name="Group 32"/>
          <p:cNvGrpSpPr/>
          <p:nvPr/>
        </p:nvGrpSpPr>
        <p:grpSpPr>
          <a:xfrm>
            <a:off x="3278551" y="2725011"/>
            <a:ext cx="4206241" cy="1543343"/>
            <a:chOff x="3278551" y="2592447"/>
            <a:chExt cx="4206241" cy="1543343"/>
          </a:xfrm>
        </p:grpSpPr>
        <p:sp>
          <p:nvSpPr>
            <p:cNvPr id="34" name="Rectangle 33"/>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36" name="Picture 35"/>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38" name="Rectangle 37"/>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39" name="Group 38"/>
          <p:cNvGrpSpPr/>
          <p:nvPr/>
        </p:nvGrpSpPr>
        <p:grpSpPr>
          <a:xfrm>
            <a:off x="3275678" y="4425598"/>
            <a:ext cx="4207578" cy="1545602"/>
            <a:chOff x="3274422" y="4343565"/>
            <a:chExt cx="4207578" cy="1545602"/>
          </a:xfrm>
        </p:grpSpPr>
        <p:sp>
          <p:nvSpPr>
            <p:cNvPr id="40" name="Rectangle 39"/>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42" name="Picture 41"/>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43" name="Rectangle 42"/>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46" name="Group 45"/>
          <p:cNvGrpSpPr/>
          <p:nvPr/>
        </p:nvGrpSpPr>
        <p:grpSpPr>
          <a:xfrm>
            <a:off x="3274422" y="6131141"/>
            <a:ext cx="4210369" cy="1211341"/>
            <a:chOff x="3274422" y="6083013"/>
            <a:chExt cx="4210369" cy="1211341"/>
          </a:xfrm>
        </p:grpSpPr>
        <p:sp>
          <p:nvSpPr>
            <p:cNvPr id="47" name="Rectangle 46"/>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47"/>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50" name="Picture 49"/>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51" name="Rectangle 50"/>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5033</TotalTime>
  <Words>598</Words>
  <Application>Microsoft Office PowerPoint</Application>
  <PresentationFormat>Custom</PresentationFormat>
  <Paragraphs>75</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SB1_Prop6_Alameda Fact Sheet</dc:title>
  <dc:creator>Carol Crossley</dc:creator>
  <cp:lastModifiedBy>Krystle Pasco</cp:lastModifiedBy>
  <cp:revision>464</cp:revision>
  <cp:lastPrinted>2018-07-18T19:31:57Z</cp:lastPrinted>
  <dcterms:created xsi:type="dcterms:W3CDTF">2017-02-01T18:34:49Z</dcterms:created>
  <dcterms:modified xsi:type="dcterms:W3CDTF">2018-09-05T16:37:10Z</dcterms:modified>
</cp:coreProperties>
</file>