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tiff" ContentType="image/tif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5" r:id="rId1"/>
  </p:sldMasterIdLst>
  <p:notesMasterIdLst>
    <p:notesMasterId r:id="rId32"/>
  </p:notesMasterIdLst>
  <p:handoutMasterIdLst>
    <p:handoutMasterId r:id="rId33"/>
  </p:handoutMasterIdLst>
  <p:sldIdLst>
    <p:sldId id="523" r:id="rId2"/>
    <p:sldId id="268" r:id="rId3"/>
    <p:sldId id="596" r:id="rId4"/>
    <p:sldId id="597" r:id="rId5"/>
    <p:sldId id="270" r:id="rId6"/>
    <p:sldId id="392" r:id="rId7"/>
    <p:sldId id="276" r:id="rId8"/>
    <p:sldId id="286" r:id="rId9"/>
    <p:sldId id="603" r:id="rId10"/>
    <p:sldId id="277" r:id="rId11"/>
    <p:sldId id="348" r:id="rId12"/>
    <p:sldId id="349" r:id="rId13"/>
    <p:sldId id="279" r:id="rId14"/>
    <p:sldId id="600" r:id="rId15"/>
    <p:sldId id="589" r:id="rId16"/>
    <p:sldId id="588" r:id="rId17"/>
    <p:sldId id="601" r:id="rId18"/>
    <p:sldId id="481" r:id="rId19"/>
    <p:sldId id="485" r:id="rId20"/>
    <p:sldId id="488" r:id="rId21"/>
    <p:sldId id="490" r:id="rId22"/>
    <p:sldId id="492" r:id="rId23"/>
    <p:sldId id="495" r:id="rId24"/>
    <p:sldId id="497" r:id="rId25"/>
    <p:sldId id="590" r:id="rId26"/>
    <p:sldId id="591" r:id="rId27"/>
    <p:sldId id="592" r:id="rId28"/>
    <p:sldId id="593" r:id="rId29"/>
    <p:sldId id="602" r:id="rId30"/>
    <p:sldId id="365" r:id="rId31"/>
  </p:sldIdLst>
  <p:sldSz cx="9144000" cy="6858000" type="screen4x3"/>
  <p:notesSz cx="7010400" cy="9296400"/>
  <p:embeddedFontLst>
    <p:embeddedFont>
      <p:font typeface="Calibri" pitchFamily="34" charset="0"/>
      <p:regular r:id="rId34"/>
      <p:bold r:id="rId35"/>
      <p:italic r:id="rId36"/>
      <p:boldItalic r:id="rId37"/>
    </p:embeddedFont>
    <p:embeddedFont>
      <p:font typeface="Century Gothic" pitchFamily="34" charset="0"/>
      <p:regular r:id="rId38"/>
      <p:bold r:id="rId39"/>
      <p:italic r:id="rId40"/>
      <p:boldItalic r:id="rId41"/>
    </p:embeddedFont>
    <p:embeddedFont>
      <p:font typeface="ＭＳ Ｐゴシック" charset="-128"/>
      <p:regular r:id="rId42"/>
    </p:embeddedFont>
    <p:embeddedFont>
      <p:font typeface="Cambria" pitchFamily="18" charset="0"/>
      <p:regular r:id="rId43"/>
      <p:bold r:id="rId44"/>
      <p:italic r:id="rId45"/>
      <p:boldItalic r:id="rId46"/>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Kapell" initials="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C425"/>
    <a:srgbClr val="C41230"/>
    <a:srgbClr val="EE4C67"/>
    <a:srgbClr val="0069AA"/>
    <a:srgbClr val="008576"/>
    <a:srgbClr val="E58E1A"/>
    <a:srgbClr val="0000FF"/>
    <a:srgbClr val="000000"/>
    <a:srgbClr val="FF9933"/>
    <a:srgbClr val="FFCC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6" autoAdjust="0"/>
    <p:restoredTop sz="85258" autoAdjust="0"/>
  </p:normalViewPr>
  <p:slideViewPr>
    <p:cSldViewPr>
      <p:cViewPr>
        <p:scale>
          <a:sx n="60" d="100"/>
          <a:sy n="60" d="100"/>
        </p:scale>
        <p:origin x="-1530" y="-318"/>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notesViewPr>
    <p:cSldViewPr>
      <p:cViewPr varScale="1">
        <p:scale>
          <a:sx n="52" d="100"/>
          <a:sy n="52" d="100"/>
        </p:scale>
        <p:origin x="-1836"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MTC2\V1\PROJECT\Ped%20and%20Bike\collisions%20by%20mo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umanana:Documents:Z.%20Work:04-Projects:1101-ACTC-Bike%20Ped%202010-2011:02%20Manual%20Count%20Data:2011%20Data:120112-Alameda%20County%20Ped%20Count%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umanana:Documents:Z.%20Work:04-Projects:1101-ACTC-Bike%20Ped%202010-2011:02%20Manual%20Count%20Data:2011%20Data:120112-Alameda%20County%20Bike%20Count%20Data.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aryl\Projects\11-157%20Alameda%20County%20SR2S\Program%20Evaluation\First%20Year%20Report\Exec%20Summary%20for%20Finger\July%202008%20-%202011%20schools%20in%20SR2S%20Program.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spPr>
            <a:solidFill>
              <a:srgbClr val="92D050"/>
            </a:solidFill>
            <a:ln w="250825" cmpd="sng">
              <a:solidFill>
                <a:srgbClr val="92D050"/>
              </a:solidFill>
            </a:ln>
          </c:spPr>
          <c:dLbls>
            <c:dLbl>
              <c:idx val="0"/>
              <c:layout>
                <c:manualLayout>
                  <c:x val="-5.5208333333333871E-3"/>
                  <c:y val="0.17473118279570077"/>
                </c:manualLayout>
              </c:layout>
              <c:tx>
                <c:rich>
                  <a:bodyPr/>
                  <a:lstStyle/>
                  <a:p>
                    <a:pPr>
                      <a:defRPr sz="1400" b="1">
                        <a:latin typeface="+mj-lt"/>
                      </a:defRPr>
                    </a:pPr>
                    <a:r>
                      <a:rPr lang="en-US" dirty="0" smtClean="0">
                        <a:latin typeface="+mj-lt"/>
                      </a:rPr>
                      <a:t>19%</a:t>
                    </a:r>
                  </a:p>
                  <a:p>
                    <a:pPr>
                      <a:defRPr sz="1400" b="1">
                        <a:latin typeface="+mj-lt"/>
                      </a:defRPr>
                    </a:pPr>
                    <a:r>
                      <a:rPr lang="en-US" dirty="0" smtClean="0">
                        <a:latin typeface="+mj-lt"/>
                      </a:rPr>
                      <a:t>of</a:t>
                    </a:r>
                    <a:r>
                      <a:rPr lang="en-US" baseline="0" dirty="0" smtClean="0">
                        <a:latin typeface="+mj-lt"/>
                      </a:rPr>
                      <a:t> </a:t>
                    </a:r>
                    <a:r>
                      <a:rPr lang="en-US" dirty="0" smtClean="0">
                        <a:latin typeface="+mj-lt"/>
                      </a:rPr>
                      <a:t>total</a:t>
                    </a:r>
                  </a:p>
                  <a:p>
                    <a:pPr>
                      <a:defRPr sz="1400" b="1">
                        <a:latin typeface="+mj-lt"/>
                      </a:defRPr>
                    </a:pPr>
                    <a:r>
                      <a:rPr lang="en-US" dirty="0" smtClean="0">
                        <a:latin typeface="+mj-lt"/>
                      </a:rPr>
                      <a:t>collisions</a:t>
                    </a:r>
                    <a:endParaRPr lang="en-US" dirty="0">
                      <a:latin typeface="+mj-lt"/>
                    </a:endParaRPr>
                  </a:p>
                </c:rich>
              </c:tx>
              <c:spPr/>
              <c:showVal val="1"/>
            </c:dLbl>
            <c:dLbl>
              <c:idx val="1"/>
              <c:layout>
                <c:manualLayout>
                  <c:x val="0"/>
                  <c:y val="0.12096774193548489"/>
                </c:manualLayout>
              </c:layout>
              <c:tx>
                <c:rich>
                  <a:bodyPr/>
                  <a:lstStyle/>
                  <a:p>
                    <a:pPr>
                      <a:defRPr sz="1400" b="1">
                        <a:latin typeface="+mj-lt"/>
                      </a:defRPr>
                    </a:pPr>
                    <a:r>
                      <a:rPr lang="en-US" dirty="0" smtClean="0">
                        <a:latin typeface="+mj-lt"/>
                      </a:rPr>
                      <a:t>3%</a:t>
                    </a:r>
                  </a:p>
                  <a:p>
                    <a:pPr>
                      <a:defRPr sz="1400" b="1">
                        <a:latin typeface="+mj-lt"/>
                      </a:defRPr>
                    </a:pPr>
                    <a:r>
                      <a:rPr lang="en-US" dirty="0" smtClean="0">
                        <a:latin typeface="+mj-lt"/>
                      </a:rPr>
                      <a:t>of total</a:t>
                    </a:r>
                  </a:p>
                  <a:p>
                    <a:pPr>
                      <a:defRPr sz="1400" b="1">
                        <a:latin typeface="+mj-lt"/>
                      </a:defRPr>
                    </a:pPr>
                    <a:r>
                      <a:rPr lang="en-US" dirty="0" smtClean="0">
                        <a:latin typeface="+mj-lt"/>
                      </a:rPr>
                      <a:t>collisions</a:t>
                    </a:r>
                    <a:endParaRPr lang="en-US" dirty="0">
                      <a:latin typeface="+mj-lt"/>
                    </a:endParaRPr>
                  </a:p>
                </c:rich>
              </c:tx>
              <c:spPr/>
              <c:showVal val="1"/>
            </c:dLbl>
            <c:dLbl>
              <c:idx val="2"/>
              <c:layout>
                <c:manualLayout>
                  <c:x val="0"/>
                  <c:y val="0.16129032258064657"/>
                </c:manualLayout>
              </c:layout>
              <c:tx>
                <c:rich>
                  <a:bodyPr/>
                  <a:lstStyle/>
                  <a:p>
                    <a:pPr>
                      <a:defRPr sz="1400" b="1">
                        <a:latin typeface="+mj-lt"/>
                      </a:defRPr>
                    </a:pPr>
                    <a:r>
                      <a:rPr lang="en-US" dirty="0">
                        <a:latin typeface="+mj-lt"/>
                      </a:rPr>
                      <a:t>5</a:t>
                    </a:r>
                    <a:r>
                      <a:rPr lang="en-US" dirty="0" smtClean="0">
                        <a:latin typeface="+mj-lt"/>
                      </a:rPr>
                      <a:t>%</a:t>
                    </a:r>
                  </a:p>
                  <a:p>
                    <a:pPr>
                      <a:defRPr sz="1400" b="1">
                        <a:latin typeface="+mj-lt"/>
                      </a:defRPr>
                    </a:pPr>
                    <a:r>
                      <a:rPr lang="en-US" dirty="0" smtClean="0">
                        <a:latin typeface="+mj-lt"/>
                      </a:rPr>
                      <a:t>of  total work trips</a:t>
                    </a:r>
                    <a:endParaRPr lang="en-US" dirty="0">
                      <a:latin typeface="+mj-lt"/>
                    </a:endParaRPr>
                  </a:p>
                </c:rich>
              </c:tx>
              <c:spPr/>
              <c:showVal val="1"/>
            </c:dLbl>
            <c:txPr>
              <a:bodyPr/>
              <a:lstStyle/>
              <a:p>
                <a:pPr>
                  <a:defRPr sz="1400" b="1">
                    <a:latin typeface="Myriad Pro" pitchFamily="34" charset="0"/>
                  </a:defRPr>
                </a:pPr>
                <a:endParaRPr lang="en-US"/>
              </a:p>
            </c:txPr>
            <c:showVal val="1"/>
          </c:dLbls>
          <c:cat>
            <c:strRef>
              <c:f>Sheet1!$B$33:$B$35</c:f>
              <c:strCache>
                <c:ptCount val="3"/>
                <c:pt idx="0">
                  <c:v>Pedestrian Collisions</c:v>
                </c:pt>
                <c:pt idx="1">
                  <c:v>Bicycle Collisions</c:v>
                </c:pt>
                <c:pt idx="2">
                  <c:v>Walk and Bike Work Trips</c:v>
                </c:pt>
              </c:strCache>
            </c:strRef>
          </c:cat>
          <c:val>
            <c:numRef>
              <c:f>Sheet1!$D$33:$D$35</c:f>
              <c:numCache>
                <c:formatCode>0.0%</c:formatCode>
                <c:ptCount val="3"/>
                <c:pt idx="0">
                  <c:v>0.19266328660900744</c:v>
                </c:pt>
                <c:pt idx="1">
                  <c:v>3.3104682373993444E-2</c:v>
                </c:pt>
                <c:pt idx="2" formatCode="0%">
                  <c:v>5.0000000000000114E-2</c:v>
                </c:pt>
              </c:numCache>
            </c:numRef>
          </c:val>
        </c:ser>
        <c:axId val="50108672"/>
        <c:axId val="74293248"/>
      </c:barChart>
      <c:catAx>
        <c:axId val="50108672"/>
        <c:scaling>
          <c:orientation val="minMax"/>
        </c:scaling>
        <c:axPos val="b"/>
        <c:numFmt formatCode="0%" sourceLinked="1"/>
        <c:tickLblPos val="nextTo"/>
        <c:txPr>
          <a:bodyPr/>
          <a:lstStyle/>
          <a:p>
            <a:pPr>
              <a:defRPr sz="1600">
                <a:latin typeface="+mj-lt"/>
              </a:defRPr>
            </a:pPr>
            <a:endParaRPr lang="en-US"/>
          </a:p>
        </c:txPr>
        <c:crossAx val="74293248"/>
        <c:crosses val="autoZero"/>
        <c:auto val="1"/>
        <c:lblAlgn val="ctr"/>
        <c:lblOffset val="100"/>
      </c:catAx>
      <c:valAx>
        <c:axId val="74293248"/>
        <c:scaling>
          <c:orientation val="minMax"/>
        </c:scaling>
        <c:axPos val="l"/>
        <c:majorGridlines/>
        <c:numFmt formatCode="0%" sourceLinked="0"/>
        <c:tickLblPos val="nextTo"/>
        <c:txPr>
          <a:bodyPr/>
          <a:lstStyle/>
          <a:p>
            <a:pPr>
              <a:defRPr sz="1200">
                <a:latin typeface="+mj-lt"/>
              </a:defRPr>
            </a:pPr>
            <a:endParaRPr lang="en-US"/>
          </a:p>
        </c:txPr>
        <c:crossAx val="50108672"/>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manualLayout>
          <c:layoutTarget val="inner"/>
          <c:xMode val="edge"/>
          <c:yMode val="edge"/>
          <c:x val="6.1980957075587886E-2"/>
          <c:y val="5.4852238658452478E-2"/>
          <c:w val="0.902233448818898"/>
          <c:h val="0.66368299673838094"/>
        </c:manualLayout>
      </c:layout>
      <c:lineChart>
        <c:grouping val="standard"/>
        <c:ser>
          <c:idx val="1"/>
          <c:order val="0"/>
          <c:tx>
            <c:strRef>
              <c:f>'PM Charts'!$Q$57</c:f>
              <c:strCache>
                <c:ptCount val="1"/>
                <c:pt idx="0">
                  <c:v>Total Percent Change (Data)</c:v>
                </c:pt>
              </c:strCache>
            </c:strRef>
          </c:tx>
          <c:trendline>
            <c:name>Total Percent Change (Trend Line)</c:name>
            <c:spPr>
              <a:ln w="25400">
                <a:solidFill>
                  <a:schemeClr val="accent2"/>
                </a:solidFill>
              </a:ln>
            </c:spPr>
            <c:trendlineType val="poly"/>
            <c:order val="3"/>
          </c:trendline>
          <c:cat>
            <c:numRef>
              <c:f>'PM Charts'!$R$48:$AA$48</c:f>
              <c:numCache>
                <c:formatCode>General</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'PM Charts'!$R$57:$AA$57</c:f>
              <c:numCache>
                <c:formatCode>0%</c:formatCode>
                <c:ptCount val="10"/>
                <c:pt idx="0">
                  <c:v>0</c:v>
                </c:pt>
                <c:pt idx="1">
                  <c:v>-0.16043225270157921</c:v>
                </c:pt>
                <c:pt idx="8">
                  <c:v>0.40897755610972608</c:v>
                </c:pt>
                <c:pt idx="9">
                  <c:v>0.46882793017456564</c:v>
                </c:pt>
              </c:numCache>
            </c:numRef>
          </c:val>
        </c:ser>
        <c:marker val="1"/>
        <c:axId val="49325184"/>
        <c:axId val="49326720"/>
      </c:lineChart>
      <c:catAx>
        <c:axId val="49325184"/>
        <c:scaling>
          <c:orientation val="minMax"/>
        </c:scaling>
        <c:axPos val="b"/>
        <c:numFmt formatCode="General" sourceLinked="1"/>
        <c:tickLblPos val="nextTo"/>
        <c:crossAx val="49326720"/>
        <c:crossesAt val="-1.5"/>
        <c:auto val="1"/>
        <c:lblAlgn val="ctr"/>
        <c:lblOffset val="100"/>
      </c:catAx>
      <c:valAx>
        <c:axId val="49326720"/>
        <c:scaling>
          <c:orientation val="minMax"/>
        </c:scaling>
        <c:axPos val="l"/>
        <c:majorGridlines/>
        <c:numFmt formatCode="0%" sourceLinked="1"/>
        <c:tickLblPos val="nextTo"/>
        <c:crossAx val="49325184"/>
        <c:crosses val="autoZero"/>
        <c:crossBetween val="between"/>
        <c:majorUnit val="0.25"/>
      </c:valAx>
    </c:plotArea>
    <c:legend>
      <c:legendPos val="r"/>
      <c:layout>
        <c:manualLayout>
          <c:xMode val="edge"/>
          <c:yMode val="edge"/>
          <c:x val="7.7516450247298876E-2"/>
          <c:y val="0.82969585706147919"/>
          <c:w val="0.83026330251432134"/>
          <c:h val="0.14264356076829299"/>
        </c:manualLayout>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6.84579082787065E-2"/>
          <c:y val="3.8011695906432698E-2"/>
          <c:w val="0.89308937413751099"/>
          <c:h val="0.64390477506101262"/>
        </c:manualLayout>
      </c:layout>
      <c:lineChart>
        <c:grouping val="standard"/>
        <c:ser>
          <c:idx val="1"/>
          <c:order val="0"/>
          <c:tx>
            <c:strRef>
              <c:f>'PM Charts'!$F$58</c:f>
              <c:strCache>
                <c:ptCount val="1"/>
                <c:pt idx="0">
                  <c:v>Total Percent Change (Data)</c:v>
                </c:pt>
              </c:strCache>
            </c:strRef>
          </c:tx>
          <c:trendline>
            <c:name>Total Percent Change (Trend Line)</c:name>
            <c:spPr>
              <a:ln w="28575" cap="flat" cmpd="sng" algn="ctr">
                <a:solidFill>
                  <a:schemeClr val="accent2">
                    <a:shade val="95000"/>
                    <a:satMod val="105000"/>
                  </a:schemeClr>
                </a:solidFill>
                <a:prstDash val="solid"/>
              </a:ln>
              <a:effectLst/>
            </c:spPr>
            <c:trendlineType val="poly"/>
            <c:order val="3"/>
          </c:trendline>
          <c:cat>
            <c:numRef>
              <c:f>'PM Charts'!$G$49:$P$49</c:f>
              <c:numCache>
                <c:formatCode>0</c:formatCode>
                <c:ptCount val="10"/>
                <c:pt idx="0">
                  <c:v>2002</c:v>
                </c:pt>
                <c:pt idx="1">
                  <c:v>2003</c:v>
                </c:pt>
                <c:pt idx="2">
                  <c:v>2004</c:v>
                </c:pt>
                <c:pt idx="3">
                  <c:v>2005</c:v>
                </c:pt>
                <c:pt idx="4">
                  <c:v>2006</c:v>
                </c:pt>
                <c:pt idx="5">
                  <c:v>2007</c:v>
                </c:pt>
                <c:pt idx="6">
                  <c:v>2008</c:v>
                </c:pt>
                <c:pt idx="7">
                  <c:v>2009</c:v>
                </c:pt>
                <c:pt idx="8">
                  <c:v>2010</c:v>
                </c:pt>
                <c:pt idx="9">
                  <c:v>2011</c:v>
                </c:pt>
              </c:numCache>
            </c:numRef>
          </c:cat>
          <c:val>
            <c:numRef>
              <c:f>'PM Charts'!$G$58:$P$58</c:f>
              <c:numCache>
                <c:formatCode>General</c:formatCode>
                <c:ptCount val="10"/>
                <c:pt idx="0" formatCode="0%">
                  <c:v>0</c:v>
                </c:pt>
                <c:pt idx="2" formatCode="0%">
                  <c:v>-3.0777118784990089E-2</c:v>
                </c:pt>
                <c:pt idx="4" formatCode="0%">
                  <c:v>1.8845961975499899E-3</c:v>
                </c:pt>
                <c:pt idx="6" formatCode="0%">
                  <c:v>0.2485449808768937</c:v>
                </c:pt>
                <c:pt idx="8" formatCode="0%">
                  <c:v>0.49797683055263164</c:v>
                </c:pt>
                <c:pt idx="9" formatCode="0%">
                  <c:v>0.7501801452247655</c:v>
                </c:pt>
              </c:numCache>
            </c:numRef>
          </c:val>
        </c:ser>
        <c:marker val="1"/>
        <c:axId val="74988160"/>
        <c:axId val="75002240"/>
      </c:lineChart>
      <c:catAx>
        <c:axId val="74988160"/>
        <c:scaling>
          <c:orientation val="minMax"/>
        </c:scaling>
        <c:axPos val="b"/>
        <c:numFmt formatCode="0" sourceLinked="1"/>
        <c:tickLblPos val="nextTo"/>
        <c:crossAx val="75002240"/>
        <c:crossesAt val="-0.1"/>
        <c:auto val="1"/>
        <c:lblAlgn val="ctr"/>
        <c:lblOffset val="100"/>
      </c:catAx>
      <c:valAx>
        <c:axId val="75002240"/>
        <c:scaling>
          <c:orientation val="minMax"/>
        </c:scaling>
        <c:axPos val="l"/>
        <c:majorGridlines/>
        <c:numFmt formatCode="0%" sourceLinked="1"/>
        <c:tickLblPos val="nextTo"/>
        <c:crossAx val="74988160"/>
        <c:crosses val="autoZero"/>
        <c:crossBetween val="between"/>
      </c:valAx>
    </c:plotArea>
    <c:legend>
      <c:legendPos val="r"/>
      <c:layout>
        <c:manualLayout>
          <c:xMode val="edge"/>
          <c:yMode val="edge"/>
          <c:x val="9.7439668999708282E-2"/>
          <c:y val="0.841457383616522"/>
          <c:w val="0.79068492566588244"/>
          <c:h val="0.14226865206205699"/>
        </c:manualLayout>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7576425342665514"/>
          <c:y val="5.8759718714405967E-2"/>
          <c:w val="0.82226980189120158"/>
          <c:h val="0.60918603491511569"/>
        </c:manualLayout>
      </c:layout>
      <c:barChart>
        <c:barDir val="col"/>
        <c:grouping val="stacked"/>
        <c:ser>
          <c:idx val="0"/>
          <c:order val="0"/>
          <c:tx>
            <c:strRef>
              <c:f>Summary!$A$6</c:f>
              <c:strCache>
                <c:ptCount val="1"/>
                <c:pt idx="0">
                  <c:v>Comprehensive Program</c:v>
                </c:pt>
              </c:strCache>
            </c:strRef>
          </c:tx>
          <c:dLbls>
            <c:spPr>
              <a:noFill/>
              <a:ln w="25400">
                <a:noFill/>
              </a:ln>
            </c:spPr>
            <c:showVal val="1"/>
          </c:dLbls>
          <c:cat>
            <c:strRef>
              <c:f>Summary!$B$5:$G$5</c:f>
              <c:strCache>
                <c:ptCount val="6"/>
                <c:pt idx="0">
                  <c:v>2006-07</c:v>
                </c:pt>
                <c:pt idx="1">
                  <c:v>2007-08</c:v>
                </c:pt>
                <c:pt idx="2">
                  <c:v>2008-09</c:v>
                </c:pt>
                <c:pt idx="3">
                  <c:v>2009-10</c:v>
                </c:pt>
                <c:pt idx="4">
                  <c:v>2010-11</c:v>
                </c:pt>
                <c:pt idx="5">
                  <c:v>2011-12*</c:v>
                </c:pt>
              </c:strCache>
            </c:strRef>
          </c:cat>
          <c:val>
            <c:numRef>
              <c:f>Summary!$B$6:$G$6</c:f>
              <c:numCache>
                <c:formatCode>General</c:formatCode>
                <c:ptCount val="6"/>
                <c:pt idx="5">
                  <c:v>68</c:v>
                </c:pt>
              </c:numCache>
            </c:numRef>
          </c:val>
        </c:ser>
        <c:ser>
          <c:idx val="1"/>
          <c:order val="1"/>
          <c:tx>
            <c:strRef>
              <c:f>Summary!$A$7</c:f>
              <c:strCache>
                <c:ptCount val="1"/>
                <c:pt idx="0">
                  <c:v>Technical Assistance</c:v>
                </c:pt>
              </c:strCache>
            </c:strRef>
          </c:tx>
          <c:dLbls>
            <c:spPr>
              <a:noFill/>
              <a:ln w="25400">
                <a:noFill/>
              </a:ln>
            </c:spPr>
            <c:showVal val="1"/>
          </c:dLbls>
          <c:cat>
            <c:strRef>
              <c:f>Summary!$B$5:$G$5</c:f>
              <c:strCache>
                <c:ptCount val="6"/>
                <c:pt idx="0">
                  <c:v>2006-07</c:v>
                </c:pt>
                <c:pt idx="1">
                  <c:v>2007-08</c:v>
                </c:pt>
                <c:pt idx="2">
                  <c:v>2008-09</c:v>
                </c:pt>
                <c:pt idx="3">
                  <c:v>2009-10</c:v>
                </c:pt>
                <c:pt idx="4">
                  <c:v>2010-11</c:v>
                </c:pt>
                <c:pt idx="5">
                  <c:v>2011-12*</c:v>
                </c:pt>
              </c:strCache>
            </c:strRef>
          </c:cat>
          <c:val>
            <c:numRef>
              <c:f>Summary!$B$7:$G$7</c:f>
              <c:numCache>
                <c:formatCode>General</c:formatCode>
                <c:ptCount val="6"/>
                <c:pt idx="5">
                  <c:v>30</c:v>
                </c:pt>
              </c:numCache>
            </c:numRef>
          </c:val>
        </c:ser>
        <c:ser>
          <c:idx val="2"/>
          <c:order val="2"/>
          <c:tx>
            <c:strRef>
              <c:f>Summary!$A$8</c:f>
              <c:strCache>
                <c:ptCount val="1"/>
                <c:pt idx="0">
                  <c:v>High School Pilot</c:v>
                </c:pt>
              </c:strCache>
            </c:strRef>
          </c:tx>
          <c:dLbls>
            <c:spPr>
              <a:noFill/>
              <a:ln w="25400">
                <a:noFill/>
              </a:ln>
            </c:spPr>
            <c:showVal val="1"/>
          </c:dLbls>
          <c:cat>
            <c:strRef>
              <c:f>Summary!$B$5:$G$5</c:f>
              <c:strCache>
                <c:ptCount val="6"/>
                <c:pt idx="0">
                  <c:v>2006-07</c:v>
                </c:pt>
                <c:pt idx="1">
                  <c:v>2007-08</c:v>
                </c:pt>
                <c:pt idx="2">
                  <c:v>2008-09</c:v>
                </c:pt>
                <c:pt idx="3">
                  <c:v>2009-10</c:v>
                </c:pt>
                <c:pt idx="4">
                  <c:v>2010-11</c:v>
                </c:pt>
                <c:pt idx="5">
                  <c:v>2011-12*</c:v>
                </c:pt>
              </c:strCache>
            </c:strRef>
          </c:cat>
          <c:val>
            <c:numRef>
              <c:f>Summary!$B$8:$G$8</c:f>
              <c:numCache>
                <c:formatCode>General</c:formatCode>
                <c:ptCount val="6"/>
                <c:pt idx="5">
                  <c:v>4</c:v>
                </c:pt>
              </c:numCache>
            </c:numRef>
          </c:val>
        </c:ser>
        <c:ser>
          <c:idx val="3"/>
          <c:order val="3"/>
          <c:tx>
            <c:strRef>
              <c:f>Summary!$A$9</c:f>
              <c:strCache>
                <c:ptCount val="1"/>
                <c:pt idx="0">
                  <c:v>Comprehensive/Technical Assistance Combined</c:v>
                </c:pt>
              </c:strCache>
            </c:strRef>
          </c:tx>
          <c:dLbls>
            <c:dLbl>
              <c:idx val="0"/>
              <c:layout>
                <c:manualLayout>
                  <c:x val="0"/>
                  <c:y val="-3.1821797931583191E-2"/>
                </c:manualLayout>
              </c:layout>
              <c:spPr/>
              <c:txPr>
                <a:bodyPr/>
                <a:lstStyle/>
                <a:p>
                  <a:pPr>
                    <a:defRPr/>
                  </a:pPr>
                  <a:endParaRPr lang="en-US"/>
                </a:p>
              </c:txPr>
              <c:dLblPos val="ctr"/>
              <c:showVal val="1"/>
            </c:dLbl>
            <c:showVal val="1"/>
          </c:dLbls>
          <c:cat>
            <c:strRef>
              <c:f>Summary!$B$5:$G$5</c:f>
              <c:strCache>
                <c:ptCount val="6"/>
                <c:pt idx="0">
                  <c:v>2006-07</c:v>
                </c:pt>
                <c:pt idx="1">
                  <c:v>2007-08</c:v>
                </c:pt>
                <c:pt idx="2">
                  <c:v>2008-09</c:v>
                </c:pt>
                <c:pt idx="3">
                  <c:v>2009-10</c:v>
                </c:pt>
                <c:pt idx="4">
                  <c:v>2010-11</c:v>
                </c:pt>
                <c:pt idx="5">
                  <c:v>2011-12*</c:v>
                </c:pt>
              </c:strCache>
            </c:strRef>
          </c:cat>
          <c:val>
            <c:numRef>
              <c:f>Summary!$B$9:$G$9</c:f>
              <c:numCache>
                <c:formatCode>General</c:formatCode>
                <c:ptCount val="6"/>
                <c:pt idx="0">
                  <c:v>2</c:v>
                </c:pt>
                <c:pt idx="1">
                  <c:v>40</c:v>
                </c:pt>
                <c:pt idx="2">
                  <c:v>56</c:v>
                </c:pt>
                <c:pt idx="3">
                  <c:v>70</c:v>
                </c:pt>
                <c:pt idx="4">
                  <c:v>89</c:v>
                </c:pt>
              </c:numCache>
            </c:numRef>
          </c:val>
        </c:ser>
        <c:overlap val="100"/>
        <c:axId val="74876800"/>
        <c:axId val="74907648"/>
      </c:barChart>
      <c:catAx>
        <c:axId val="74876800"/>
        <c:scaling>
          <c:orientation val="minMax"/>
        </c:scaling>
        <c:axPos val="b"/>
        <c:title>
          <c:tx>
            <c:rich>
              <a:bodyPr/>
              <a:lstStyle/>
              <a:p>
                <a:pPr>
                  <a:defRPr/>
                </a:pPr>
                <a:r>
                  <a:rPr lang="en-US" dirty="0"/>
                  <a:t>School Year</a:t>
                </a:r>
              </a:p>
            </c:rich>
          </c:tx>
          <c:layout/>
          <c:spPr>
            <a:noFill/>
            <a:ln w="25400">
              <a:noFill/>
            </a:ln>
          </c:spPr>
        </c:title>
        <c:numFmt formatCode="General" sourceLinked="1"/>
        <c:tickLblPos val="nextTo"/>
        <c:crossAx val="74907648"/>
        <c:crosses val="autoZero"/>
        <c:auto val="1"/>
        <c:lblAlgn val="ctr"/>
        <c:lblOffset val="100"/>
      </c:catAx>
      <c:valAx>
        <c:axId val="74907648"/>
        <c:scaling>
          <c:orientation val="minMax"/>
        </c:scaling>
        <c:axPos val="l"/>
        <c:majorGridlines/>
        <c:title>
          <c:tx>
            <c:rich>
              <a:bodyPr rot="-5400000" vert="horz"/>
              <a:lstStyle/>
              <a:p>
                <a:pPr>
                  <a:defRPr sz="600"/>
                </a:pPr>
                <a:r>
                  <a:rPr lang="en-US" sz="1100" b="1" i="0" baseline="0" dirty="0">
                    <a:effectLst/>
                  </a:rPr>
                  <a:t>Number of Participating Schools</a:t>
                </a:r>
                <a:endParaRPr lang="en-US" sz="600" dirty="0">
                  <a:effectLst/>
                </a:endParaRPr>
              </a:p>
              <a:p>
                <a:pPr>
                  <a:defRPr sz="600"/>
                </a:pPr>
                <a:r>
                  <a:rPr lang="en-US" sz="1100" b="1" i="0" baseline="0" dirty="0">
                    <a:effectLst/>
                  </a:rPr>
                  <a:t>(at end of school year)</a:t>
                </a:r>
                <a:endParaRPr lang="en-US" sz="600" dirty="0">
                  <a:effectLst/>
                </a:endParaRPr>
              </a:p>
            </c:rich>
          </c:tx>
          <c:layout/>
          <c:spPr>
            <a:noFill/>
            <a:ln w="25400">
              <a:noFill/>
            </a:ln>
          </c:spPr>
        </c:title>
        <c:numFmt formatCode="General" sourceLinked="1"/>
        <c:tickLblPos val="nextTo"/>
        <c:crossAx val="74876800"/>
        <c:crosses val="autoZero"/>
        <c:crossBetween val="between"/>
      </c:valAx>
    </c:plotArea>
    <c:legend>
      <c:legendPos val="b"/>
      <c:layout>
        <c:manualLayout>
          <c:xMode val="edge"/>
          <c:yMode val="edge"/>
          <c:x val="2.8571428571428581E-2"/>
          <c:y val="0.75471698113207553"/>
          <c:w val="0.52619047619047665"/>
          <c:h val="0.1509433962264152"/>
        </c:manualLayout>
      </c:layout>
    </c:legend>
    <c:plotVisOnly val="1"/>
    <c:dispBlanksAs val="gap"/>
  </c:chart>
  <c:spPr>
    <a:solidFill>
      <a:schemeClr val="bg1"/>
    </a:solidFill>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0.04286</cdr:x>
      <cdr:y>0.90566</cdr:y>
    </cdr:from>
    <cdr:to>
      <cdr:x>0.97673</cdr:x>
      <cdr:y>1</cdr:y>
    </cdr:to>
    <cdr:sp macro="" textlink="">
      <cdr:nvSpPr>
        <cdr:cNvPr id="3" name="TextBox 2"/>
        <cdr:cNvSpPr txBox="1"/>
      </cdr:nvSpPr>
      <cdr:spPr>
        <a:xfrm xmlns:a="http://schemas.openxmlformats.org/drawingml/2006/main">
          <a:off x="228600" y="3657600"/>
          <a:ext cx="4981301"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t>*</a:t>
          </a:r>
          <a:r>
            <a:rPr lang="en-US" sz="900" baseline="0" dirty="0"/>
            <a:t> In 2011-12 Alameda County SR2S enhanced its implementation process and began separately tracking schools receiving comprehensive programming and technical assistance.</a:t>
          </a:r>
          <a:endParaRPr lang="en-US" sz="900" dirty="0"/>
        </a:p>
      </cdr:txBody>
    </cdr:sp>
  </cdr:relSizeAnchor>
  <cdr:relSizeAnchor xmlns:cdr="http://schemas.openxmlformats.org/drawingml/2006/chartDrawing">
    <cdr:from>
      <cdr:x>0.86111</cdr:x>
      <cdr:y>0.07547</cdr:y>
    </cdr:from>
    <cdr:to>
      <cdr:x>0.98099</cdr:x>
      <cdr:y>0.17332</cdr:y>
    </cdr:to>
    <cdr:sp macro="" textlink="">
      <cdr:nvSpPr>
        <cdr:cNvPr id="2" name="TextBox 1"/>
        <cdr:cNvSpPr txBox="1"/>
      </cdr:nvSpPr>
      <cdr:spPr>
        <a:xfrm xmlns:a="http://schemas.openxmlformats.org/drawingml/2006/main">
          <a:off x="4724400" y="304800"/>
          <a:ext cx="657710" cy="3951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dirty="0"/>
            <a:t>102 </a:t>
          </a:r>
          <a:r>
            <a:rPr lang="en-US" sz="1000" baseline="0" dirty="0"/>
            <a:t>total</a:t>
          </a:r>
          <a:endParaRPr lang="en-US"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886200" cy="465138"/>
          </a:xfrm>
          <a:prstGeom prst="rect">
            <a:avLst/>
          </a:prstGeom>
        </p:spPr>
        <p:txBody>
          <a:bodyPr vert="horz" lIns="91404" tIns="45701" rIns="91404" bIns="45701" rtlCol="0"/>
          <a:lstStyle>
            <a:lvl1pPr algn="l">
              <a:defRPr sz="1200"/>
            </a:lvl1pPr>
          </a:lstStyle>
          <a:p>
            <a:pPr fontAlgn="auto">
              <a:spcBef>
                <a:spcPts val="0"/>
              </a:spcBef>
              <a:spcAft>
                <a:spcPts val="0"/>
              </a:spcAft>
            </a:pPr>
            <a:r>
              <a:rPr lang="en-US" sz="1100" dirty="0" smtClean="0">
                <a:solidFill>
                  <a:prstClr val="black"/>
                </a:solidFill>
                <a:latin typeface="Myriad Pro" pitchFamily="34" charset="0"/>
                <a:cs typeface="+mn-cs"/>
              </a:rPr>
              <a:t>STA Workshop</a:t>
            </a:r>
            <a:endParaRPr lang="en-US" sz="1100" dirty="0">
              <a:solidFill>
                <a:prstClr val="black"/>
              </a:solidFill>
              <a:latin typeface="Myriad Pro" pitchFamily="34" charset="0"/>
              <a:cs typeface="+mn-cs"/>
            </a:endParaRPr>
          </a:p>
        </p:txBody>
      </p:sp>
      <p:sp>
        <p:nvSpPr>
          <p:cNvPr id="3" name="Date Placeholder 2"/>
          <p:cNvSpPr>
            <a:spLocks noGrp="1"/>
          </p:cNvSpPr>
          <p:nvPr>
            <p:ph type="dt" sz="quarter" idx="1"/>
          </p:nvPr>
        </p:nvSpPr>
        <p:spPr>
          <a:xfrm>
            <a:off x="3970340" y="0"/>
            <a:ext cx="3038475" cy="465138"/>
          </a:xfrm>
          <a:prstGeom prst="rect">
            <a:avLst/>
          </a:prstGeom>
        </p:spPr>
        <p:txBody>
          <a:bodyPr vert="horz" lIns="91404" tIns="45701" rIns="91404" bIns="45701" rtlCol="0"/>
          <a:lstStyle>
            <a:lvl1pPr algn="r">
              <a:defRPr sz="1200"/>
            </a:lvl1pPr>
          </a:lstStyle>
          <a:p>
            <a:pPr fontAlgn="auto">
              <a:spcBef>
                <a:spcPts val="0"/>
              </a:spcBef>
              <a:spcAft>
                <a:spcPts val="0"/>
              </a:spcAft>
            </a:pPr>
            <a:r>
              <a:rPr lang="en-US" sz="1100" dirty="0" smtClean="0">
                <a:solidFill>
                  <a:prstClr val="black"/>
                </a:solidFill>
                <a:latin typeface="Myriad Pro" pitchFamily="34" charset="0"/>
                <a:cs typeface="+mn-cs"/>
              </a:rPr>
              <a:t>October 21,  2012</a:t>
            </a:r>
          </a:p>
        </p:txBody>
      </p:sp>
      <p:sp>
        <p:nvSpPr>
          <p:cNvPr id="4" name="Footer Placeholder 3"/>
          <p:cNvSpPr>
            <a:spLocks noGrp="1"/>
          </p:cNvSpPr>
          <p:nvPr>
            <p:ph type="ftr" sz="quarter" idx="2"/>
          </p:nvPr>
        </p:nvSpPr>
        <p:spPr>
          <a:xfrm>
            <a:off x="1" y="8829675"/>
            <a:ext cx="3657600" cy="465138"/>
          </a:xfrm>
          <a:prstGeom prst="rect">
            <a:avLst/>
          </a:prstGeom>
        </p:spPr>
        <p:txBody>
          <a:bodyPr vert="horz" lIns="91404" tIns="45701" rIns="91404" bIns="45701" rtlCol="0" anchor="b"/>
          <a:lstStyle>
            <a:lvl1pPr algn="l">
              <a:defRPr sz="1200"/>
            </a:lvl1pPr>
          </a:lstStyle>
          <a:p>
            <a:pPr fontAlgn="auto">
              <a:lnSpc>
                <a:spcPts val="1556"/>
              </a:lnSpc>
              <a:spcBef>
                <a:spcPts val="622"/>
              </a:spcBef>
              <a:spcAft>
                <a:spcPts val="0"/>
              </a:spcAft>
              <a:tabLst>
                <a:tab pos="2843975" algn="ctr"/>
                <a:tab pos="4704408" algn="l"/>
                <a:tab pos="5213956" algn="r"/>
                <a:tab pos="5687951" algn="r"/>
              </a:tabLst>
            </a:pPr>
            <a:r>
              <a:rPr lang="en-US" sz="1100" dirty="0" smtClean="0">
                <a:solidFill>
                  <a:srgbClr val="800000"/>
                </a:solidFill>
                <a:latin typeface="Myriad Pro"/>
                <a:ea typeface="Times New Roman"/>
                <a:cs typeface="Times New Roman"/>
              </a:rPr>
              <a:t>Metropolitan Transportation Commission</a:t>
            </a:r>
          </a:p>
          <a:p>
            <a:pPr fontAlgn="auto">
              <a:lnSpc>
                <a:spcPts val="1556"/>
              </a:lnSpc>
              <a:spcBef>
                <a:spcPts val="207"/>
              </a:spcBef>
              <a:spcAft>
                <a:spcPts val="0"/>
              </a:spcAft>
              <a:tabLst>
                <a:tab pos="2843975" algn="ctr"/>
                <a:tab pos="4704408" algn="l"/>
                <a:tab pos="5213956" algn="r"/>
                <a:tab pos="5687951" algn="r"/>
              </a:tabLst>
            </a:pPr>
            <a:r>
              <a:rPr lang="en-US" sz="1100" dirty="0" smtClean="0">
                <a:solidFill>
                  <a:srgbClr val="7F7F7F"/>
                </a:solidFill>
                <a:latin typeface="Myriad Pro"/>
                <a:ea typeface="Times New Roman"/>
                <a:cs typeface="Times New Roman"/>
              </a:rPr>
              <a:t>MTC Complete Streets Policy Development Workshop</a:t>
            </a:r>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1404" tIns="45701" rIns="91404" bIns="45701" rtlCol="0" anchor="b"/>
          <a:lstStyle>
            <a:lvl1pPr algn="r">
              <a:defRPr sz="1200"/>
            </a:lvl1pPr>
          </a:lstStyle>
          <a:p>
            <a:fld id="{D32DD0B6-F0B9-44B8-846A-A3EB4C98676D}" type="slidenum">
              <a:rPr lang="en-US" smtClean="0">
                <a:solidFill>
                  <a:schemeClr val="tx1">
                    <a:lumMod val="50000"/>
                    <a:lumOff val="50000"/>
                  </a:schemeClr>
                </a:solidFill>
                <a:latin typeface="Myriad Pro" pitchFamily="34" charset="0"/>
              </a:rPr>
              <a:pPr/>
              <a:t>‹#›</a:t>
            </a:fld>
            <a:endParaRPr lang="en-US" dirty="0"/>
          </a:p>
        </p:txBody>
      </p:sp>
    </p:spTree>
    <p:extLst>
      <p:ext uri="{BB962C8B-B14F-4D97-AF65-F5344CB8AC3E}">
        <p14:creationId xmlns="" xmlns:p14="http://schemas.microsoft.com/office/powerpoint/2010/main" val="2829930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0" tIns="46571" rIns="93140" bIns="46571"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40" tIns="46571" rIns="93140" bIns="46571" rtlCol="0"/>
          <a:lstStyle>
            <a:lvl1pPr algn="r">
              <a:defRPr sz="1200"/>
            </a:lvl1pPr>
          </a:lstStyle>
          <a:p>
            <a:fld id="{74029B6D-31DF-4511-8B09-CA4AE4E66910}" type="datetimeFigureOut">
              <a:rPr lang="en-US" smtClean="0"/>
              <a:pPr/>
              <a:t>11/1/2012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0" tIns="46571" rIns="93140" bIns="46571"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0" tIns="46571" rIns="93140" bIns="465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40" tIns="46571" rIns="93140" bIns="465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40" tIns="46571" rIns="93140" bIns="46571" rtlCol="0" anchor="b"/>
          <a:lstStyle>
            <a:lvl1pPr algn="r">
              <a:defRPr sz="1200"/>
            </a:lvl1pPr>
          </a:lstStyle>
          <a:p>
            <a:fld id="{F4FB4B0A-AA57-43D8-8729-AC0F8911025D}" type="slidenum">
              <a:rPr lang="en-US" smtClean="0"/>
              <a:pPr/>
              <a:t>‹#›</a:t>
            </a:fld>
            <a:endParaRPr lang="en-US" dirty="0"/>
          </a:p>
        </p:txBody>
      </p:sp>
    </p:spTree>
    <p:extLst>
      <p:ext uri="{BB962C8B-B14F-4D97-AF65-F5344CB8AC3E}">
        <p14:creationId xmlns="" xmlns:p14="http://schemas.microsoft.com/office/powerpoint/2010/main" val="268114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lamedactc.org/app_pages/view/856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8F2E894-5799-E14B-924D-D7AF7AF5A9D8}" type="slidenum">
              <a:rPr lang="en-US"/>
              <a:pPr/>
              <a:t>12</a:t>
            </a:fld>
            <a:endParaRPr lang="en-US" dirty="0"/>
          </a:p>
        </p:txBody>
      </p:sp>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p:txBody>
          <a:bodyPr/>
          <a:lstStyle/>
          <a:p>
            <a:pPr defTabSz="465703">
              <a:defRPr/>
            </a:pPr>
            <a:r>
              <a:rPr lang="en-US" baseline="0" dirty="0" smtClean="0"/>
              <a:t>Complete Streets allow people to get exercise without going to the gym; people can walk to the store or to the bus stop.</a:t>
            </a:r>
          </a:p>
          <a:p>
            <a:pPr defTabSz="465703">
              <a:defRPr/>
            </a:pPr>
            <a:endParaRPr lang="en-US" baseline="0" dirty="0" smtClean="0"/>
          </a:p>
          <a:p>
            <a:pPr marL="220325" indent="-220325">
              <a:spcBef>
                <a:spcPts val="289"/>
              </a:spcBef>
            </a:pPr>
            <a:r>
              <a:rPr lang="en-US" baseline="0" dirty="0" smtClean="0"/>
              <a:t>Source:</a:t>
            </a:r>
          </a:p>
          <a:p>
            <a:pPr marL="220325" indent="-220325">
              <a:spcBef>
                <a:spcPts val="289"/>
              </a:spcBef>
            </a:pPr>
            <a:r>
              <a:rPr lang="en-US" dirty="0" smtClean="0">
                <a:cs typeface="Cambria"/>
              </a:rPr>
              <a:t>10. </a:t>
            </a:r>
            <a:r>
              <a:rPr lang="en-US" dirty="0" err="1" smtClean="0">
                <a:cs typeface="Cambria"/>
              </a:rPr>
              <a:t>Pucher</a:t>
            </a:r>
            <a:r>
              <a:rPr lang="en-US" dirty="0" smtClean="0">
                <a:cs typeface="Cambria"/>
              </a:rPr>
              <a:t>, J. 2009. </a:t>
            </a:r>
            <a:r>
              <a:rPr lang="en-US" i="1" dirty="0" smtClean="0">
                <a:cs typeface="Cambria"/>
              </a:rPr>
              <a:t>Walking and Cycling:  Path to Improved Public Health.</a:t>
            </a:r>
            <a:r>
              <a:rPr lang="en-US" dirty="0" smtClean="0">
                <a:cs typeface="Cambria"/>
              </a:rPr>
              <a:t> Fit City Conference, NYC.</a:t>
            </a:r>
          </a:p>
        </p:txBody>
      </p:sp>
      <p:sp>
        <p:nvSpPr>
          <p:cNvPr id="93188"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40" tIns="46571" rIns="93140" bIns="46571" anchor="b">
            <a:prstTxWarp prst="textNoShape">
              <a:avLst/>
            </a:prstTxWarp>
          </a:bodyPr>
          <a:lstStyle/>
          <a:p>
            <a:pPr algn="r"/>
            <a:fld id="{CBBE7846-07F4-0C4A-BA76-F581001E40A9}" type="slidenum">
              <a:rPr lang="en-US" sz="1200"/>
              <a:pPr algn="r"/>
              <a:t>12</a:t>
            </a:fld>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Streets support SR2S efforts by supporting infrastructure and policies to help children walk and bike to school. This includes providing adequate walking and biking facilities near schools as well as policies supporting neighborhood schools.</a:t>
            </a:r>
          </a:p>
          <a:p>
            <a:endParaRPr lang="en-US" baseline="0" dirty="0" smtClean="0"/>
          </a:p>
          <a:p>
            <a:pPr marL="220325" indent="-220325">
              <a:spcBef>
                <a:spcPts val="289"/>
              </a:spcBef>
            </a:pPr>
            <a:r>
              <a:rPr lang="en-US" baseline="0" dirty="0" smtClean="0"/>
              <a:t>Sources:</a:t>
            </a:r>
          </a:p>
          <a:p>
            <a:pPr marL="220325" indent="-220325">
              <a:spcBef>
                <a:spcPts val="289"/>
              </a:spcBef>
            </a:pPr>
            <a:r>
              <a:rPr lang="en-US" dirty="0" smtClean="0"/>
              <a:t>11. National Association for Sport and Physical Education. 2010. </a:t>
            </a:r>
            <a:r>
              <a:rPr lang="en-US" i="1" dirty="0" smtClean="0"/>
              <a:t>Shape of the Nation Report.</a:t>
            </a:r>
          </a:p>
          <a:p>
            <a:pPr marL="220325" indent="-220325">
              <a:spcBef>
                <a:spcPts val="289"/>
              </a:spcBef>
            </a:pPr>
            <a:endParaRPr lang="en-US" i="1" dirty="0" smtClean="0"/>
          </a:p>
          <a:p>
            <a:pPr marL="220325" indent="-220325">
              <a:spcBef>
                <a:spcPts val="289"/>
              </a:spcBef>
            </a:pPr>
            <a:r>
              <a:rPr lang="en-US" i="0" dirty="0" smtClean="0"/>
              <a:t>Alameda County SR2S</a:t>
            </a:r>
            <a:r>
              <a:rPr lang="en-US" i="0" baseline="0" dirty="0" smtClean="0"/>
              <a:t> data: </a:t>
            </a:r>
            <a:r>
              <a:rPr lang="en-US" sz="1200" kern="1200" baseline="0" dirty="0" smtClean="0">
                <a:solidFill>
                  <a:schemeClr val="tx1"/>
                </a:solidFill>
                <a:latin typeface="+mn-lt"/>
                <a:ea typeface="+mn-ea"/>
                <a:cs typeface="+mn-cs"/>
              </a:rPr>
              <a:t>Alameda County Safe Routes to Schools 2011-2012 Year-End Report</a:t>
            </a:r>
            <a:endParaRPr lang="en-US" i="0" dirty="0" smtClean="0"/>
          </a:p>
        </p:txBody>
      </p:sp>
      <p:sp>
        <p:nvSpPr>
          <p:cNvPr id="4" name="Slide Number Placeholder 3"/>
          <p:cNvSpPr>
            <a:spLocks noGrp="1"/>
          </p:cNvSpPr>
          <p:nvPr>
            <p:ph type="sldNum" sz="quarter" idx="10"/>
          </p:nvPr>
        </p:nvSpPr>
        <p:spPr/>
        <p:txBody>
          <a:bodyPr/>
          <a:lstStyle/>
          <a:p>
            <a:fld id="{832D273C-3C38-3943-900F-4F7F9D1CBB3B}"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There are three complete streets requirements in place today that impact Alameda County jurisdictions: </a:t>
            </a:r>
          </a:p>
          <a:p>
            <a:pPr lvl="0"/>
            <a:r>
              <a:rPr lang="en-US" i="1" dirty="0" smtClean="0"/>
              <a:t>State: </a:t>
            </a:r>
            <a:r>
              <a:rPr lang="en-US" dirty="0" smtClean="0"/>
              <a:t>California Complete Streets Act of 2008 (Assembly Bill 1358)</a:t>
            </a:r>
          </a:p>
          <a:p>
            <a:r>
              <a:rPr lang="en-US" dirty="0" smtClean="0"/>
              <a:t>This law, which took effect in January 2011, requires cities and counties to include complete streets policies as part of their general plans so that roadways are designed to safely accommodate all users. This must be done at the time that any substantive revisions of the circulation element in the general plan are made. </a:t>
            </a:r>
          </a:p>
          <a:p>
            <a:r>
              <a:rPr lang="en-US" dirty="0" smtClean="0"/>
              <a:t> </a:t>
            </a:r>
          </a:p>
          <a:p>
            <a:pPr lvl="0"/>
            <a:r>
              <a:rPr lang="en-US" i="1" dirty="0" smtClean="0"/>
              <a:t>Regional</a:t>
            </a:r>
            <a:r>
              <a:rPr lang="en-US" dirty="0" smtClean="0"/>
              <a:t>: MTC requires that any jurisdiction receiving OBAG funding must, by January 31, 2013, either adopt a complete streets policy resolution that is consistent with regional guidelines, or have a general plan circulation element that is in compliance with the state Complete Streets Act. MTC has developed nine policy elements that must be included in a resolution</a:t>
            </a:r>
          </a:p>
          <a:p>
            <a:pPr lvl="0"/>
            <a:r>
              <a:rPr lang="en-US" dirty="0" smtClean="0"/>
              <a:t> </a:t>
            </a:r>
          </a:p>
          <a:p>
            <a:pPr lvl="0"/>
            <a:r>
              <a:rPr lang="en-US" i="1" dirty="0" smtClean="0"/>
              <a:t>County</a:t>
            </a:r>
            <a:r>
              <a:rPr lang="en-US" dirty="0" smtClean="0"/>
              <a:t>: The current Master Program Funding Agreements (MPFA’s) between Alameda CTC and all local jurisdictions in Alameda County, which allows the distribution of local sales tax pass-through funding, includes a complete streets policy requirement. Local jurisdictions must have an adopted complete streets policy, or demonstrate that a policy is being developed and will be adopted, by June 30, 2013 (however, due to the earlier MTC deadline of Jan 2013, the Alameda CTC deadline is essentially Jan 2013.) In addition the MPFAs require that jurisdictions comply with the state Complete Streets Act. There is no Alameda CTC deadline for this action.  </a:t>
            </a:r>
          </a:p>
          <a:p>
            <a:r>
              <a:rPr lang="en-US" dirty="0" smtClean="0"/>
              <a:t> </a:t>
            </a:r>
          </a:p>
          <a:p>
            <a:r>
              <a:rPr lang="en-US" dirty="0" smtClean="0"/>
              <a:t>In addition to these existing complete streets requirements, there are several possible future requirements, as well. The TEP, which will be on the November ballot, includes a complete streets requirement for all projects included in the TEP. </a:t>
            </a:r>
          </a:p>
          <a:p>
            <a:r>
              <a:rPr lang="en-US" dirty="0" smtClean="0"/>
              <a:t>Although there is currently no federal complete streets requirement in the newly adopted federal transportation bill, one was proposed in the draft bill, indicating that in the future there could be a federal requirement.</a:t>
            </a:r>
            <a:r>
              <a:rPr lang="en-US" dirty="0" smtClean="0">
                <a:effectLst/>
              </a:rPr>
              <a:t>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14</a:t>
            </a:fld>
            <a:endParaRPr lang="en-US" dirty="0"/>
          </a:p>
        </p:txBody>
      </p:sp>
    </p:spTree>
    <p:extLst>
      <p:ext uri="{BB962C8B-B14F-4D97-AF65-F5344CB8AC3E}">
        <p14:creationId xmlns="" xmlns:p14="http://schemas.microsoft.com/office/powerpoint/2010/main" val="1703072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adopted Alameda CTC required</a:t>
            </a:r>
            <a:r>
              <a:rPr lang="en-US" baseline="0" dirty="0" smtClean="0"/>
              <a:t> policy elements for descriptions of each element.</a:t>
            </a:r>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16</a:t>
            </a:fld>
            <a:endParaRPr lang="en-US" dirty="0"/>
          </a:p>
        </p:txBody>
      </p:sp>
    </p:spTree>
    <p:extLst>
      <p:ext uri="{BB962C8B-B14F-4D97-AF65-F5344CB8AC3E}">
        <p14:creationId xmlns="" xmlns:p14="http://schemas.microsoft.com/office/powerpoint/2010/main" val="309428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107" charset="0"/>
              <a:ea typeface="ＭＳ Ｐゴシック" pitchFamily="34" charset="-128"/>
              <a:cs typeface="ＭＳ Ｐゴシック" pitchFamily="-107" charset="-128"/>
            </a:endParaRPr>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source: Open Clip</a:t>
            </a:r>
            <a:r>
              <a:rPr lang="en-US" baseline="0" dirty="0" smtClean="0"/>
              <a:t> Art Library</a:t>
            </a:r>
            <a:endParaRPr lang="en-US" dirty="0"/>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703">
              <a:defRPr/>
            </a:pPr>
            <a:endParaRPr lang="en-US" dirty="0" smtClean="0"/>
          </a:p>
        </p:txBody>
      </p:sp>
      <p:sp>
        <p:nvSpPr>
          <p:cNvPr id="4" name="Slide Number Placeholder 3"/>
          <p:cNvSpPr>
            <a:spLocks noGrp="1"/>
          </p:cNvSpPr>
          <p:nvPr>
            <p:ph type="sldNum" sz="quarter" idx="10"/>
          </p:nvPr>
        </p:nvSpPr>
        <p:spPr/>
        <p:txBody>
          <a:bodyPr/>
          <a:lstStyle/>
          <a:p>
            <a:fld id="{832D273C-3C38-3943-900F-4F7F9D1CBB3B}"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4FB4B0A-AA57-43D8-8729-AC0F8911025D}"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Alameda CTC resources web page:</a:t>
            </a:r>
          </a:p>
          <a:p>
            <a:endParaRPr lang="en-US" dirty="0" smtClean="0"/>
          </a:p>
          <a:p>
            <a:r>
              <a:rPr lang="en-US" dirty="0" smtClean="0">
                <a:solidFill>
                  <a:srgbClr val="0000FF"/>
                </a:solidFill>
                <a:hlinkClick r:id="rId3"/>
              </a:rPr>
              <a:t>http://www.alamedactc.org/app_pages/view/8564</a:t>
            </a:r>
            <a:endParaRPr lang="en-US" dirty="0"/>
          </a:p>
        </p:txBody>
      </p:sp>
      <p:sp>
        <p:nvSpPr>
          <p:cNvPr id="4" name="Slide Number Placeholder 3"/>
          <p:cNvSpPr>
            <a:spLocks noGrp="1"/>
          </p:cNvSpPr>
          <p:nvPr>
            <p:ph type="sldNum" sz="quarter" idx="10"/>
          </p:nvPr>
        </p:nvSpPr>
        <p:spPr/>
        <p:txBody>
          <a:bodyPr/>
          <a:lstStyle/>
          <a:p>
            <a:pPr>
              <a:defRPr/>
            </a:pPr>
            <a:fld id="{585A999E-998A-4B9B-81C2-10A783D735D0}" type="slidenum">
              <a:rPr lang="en-US" smtClean="0"/>
              <a:pPr>
                <a:defRPr/>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Accommodates</a:t>
            </a:r>
            <a:r>
              <a:rPr lang="en-US" baseline="0" dirty="0" smtClean="0"/>
              <a:t> bicyclists, pedestrians, transit</a:t>
            </a:r>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B4B0A-AA57-43D8-8729-AC0F8911025D}"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collision rate for pedestrians and bicyclists is significantly higher than for automobile trips, due to incomplete streets.</a:t>
            </a:r>
          </a:p>
          <a:p>
            <a:r>
              <a:rPr lang="en-US" dirty="0" smtClean="0"/>
              <a:t>Santa Monica street reconfiguration involved parallel parking, a center turn lane, and bike lanes</a:t>
            </a:r>
          </a:p>
          <a:p>
            <a:endParaRPr lang="en-US" dirty="0" smtClean="0"/>
          </a:p>
          <a:p>
            <a:r>
              <a:rPr lang="en-US" dirty="0" smtClean="0"/>
              <a:t>Source:</a:t>
            </a:r>
          </a:p>
          <a:p>
            <a:pPr marL="220325" indent="-220325">
              <a:spcBef>
                <a:spcPts val="289"/>
              </a:spcBef>
              <a:buFont typeface="+mj-lt"/>
              <a:buAutoNum type="arabicPeriod"/>
            </a:pPr>
            <a:r>
              <a:rPr lang="en-US" dirty="0" smtClean="0"/>
              <a:t>National Complete Streets Coalition and Local Government Commission. 2012. </a:t>
            </a:r>
            <a:r>
              <a:rPr lang="en-US" i="1" dirty="0" smtClean="0"/>
              <a:t>Complete Streets in California: It’s a Safe Decision. </a:t>
            </a:r>
          </a:p>
        </p:txBody>
      </p:sp>
      <p:sp>
        <p:nvSpPr>
          <p:cNvPr id="4" name="Slide Number Placeholder 3"/>
          <p:cNvSpPr>
            <a:spLocks noGrp="1"/>
          </p:cNvSpPr>
          <p:nvPr>
            <p:ph type="sldNum" sz="quarter" idx="10"/>
          </p:nvPr>
        </p:nvSpPr>
        <p:spPr/>
        <p:txBody>
          <a:bodyPr/>
          <a:lstStyle/>
          <a:p>
            <a:fld id="{F4FB4B0A-AA57-43D8-8729-AC0F8911025D}"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703">
              <a:defRPr/>
            </a:pPr>
            <a:r>
              <a:rPr lang="en-US" dirty="0" smtClean="0"/>
              <a:t>Complete</a:t>
            </a:r>
            <a:r>
              <a:rPr lang="en-US" baseline="0" dirty="0" smtClean="0"/>
              <a:t> Streets support your community’s investment in transit. </a:t>
            </a:r>
            <a:r>
              <a:rPr lang="en-US" dirty="0" smtClean="0"/>
              <a:t>Crosswalks and sidewalks</a:t>
            </a:r>
            <a:r>
              <a:rPr lang="en-US" baseline="0" dirty="0" smtClean="0"/>
              <a:t> near transit stops promote transit use. As every transit trip requires crossing the street either coming or going, crosswalks are essential to encouraging access to the bus.</a:t>
            </a:r>
            <a:endParaRPr lang="en-US" dirty="0" smtClean="0"/>
          </a:p>
          <a:p>
            <a:endParaRPr lang="en-US" dirty="0" smtClean="0"/>
          </a:p>
          <a:p>
            <a:r>
              <a:rPr lang="en-US" dirty="0" smtClean="0"/>
              <a:t>Complete Streets</a:t>
            </a:r>
            <a:r>
              <a:rPr lang="en-US" baseline="0" dirty="0" smtClean="0"/>
              <a:t> include elements such as signal timing, which improves efficiency of the bus system. </a:t>
            </a:r>
            <a:r>
              <a:rPr lang="en-US" dirty="0" smtClean="0"/>
              <a:t>A Complete Streets policy enables decision makers to prioritize transit in roadway improvements – making trips faster and more reliable,</a:t>
            </a:r>
            <a:r>
              <a:rPr lang="en-US" baseline="0" dirty="0" smtClean="0"/>
              <a:t> improving its appeal over driving in your own car.</a:t>
            </a:r>
          </a:p>
          <a:p>
            <a:endParaRPr lang="en-US" baseline="0" dirty="0" smtClean="0"/>
          </a:p>
          <a:p>
            <a:r>
              <a:rPr lang="en-US" baseline="0" dirty="0" smtClean="0"/>
              <a:t>Sources:</a:t>
            </a:r>
          </a:p>
          <a:p>
            <a:pPr marL="220325" indent="-220325">
              <a:spcBef>
                <a:spcPts val="289"/>
              </a:spcBef>
            </a:pPr>
            <a:r>
              <a:rPr lang="en-US" dirty="0" smtClean="0"/>
              <a:t>2. Lawrence Frank and Company, Inc. 2005. </a:t>
            </a:r>
            <a:r>
              <a:rPr lang="en-US" i="1" dirty="0" smtClean="0"/>
              <a:t>A Study of Land Use, Transportation, Air Quality, and Health (LUTAQH) in King County, WA.</a:t>
            </a:r>
            <a:endParaRPr lang="en-US" dirty="0" smtClean="0"/>
          </a:p>
          <a:p>
            <a:pPr marL="220325" indent="-220325">
              <a:spcBef>
                <a:spcPts val="289"/>
              </a:spcBef>
            </a:pPr>
            <a:r>
              <a:rPr lang="en-US" dirty="0" smtClean="0"/>
              <a:t>3. Los Angeles County Metropolitan Transportation Authority</a:t>
            </a:r>
            <a:r>
              <a:rPr lang="en-US" i="1" dirty="0" smtClean="0"/>
              <a:t>. </a:t>
            </a:r>
            <a:r>
              <a:rPr lang="en-US" dirty="0" smtClean="0"/>
              <a:t>2002. </a:t>
            </a:r>
            <a:r>
              <a:rPr lang="en-US" i="1" dirty="0" smtClean="0"/>
              <a:t> Metro Rapid Demonstration Program, Final Report</a:t>
            </a:r>
            <a:r>
              <a:rPr lang="en-US" dirty="0" smtClean="0"/>
              <a:t>.</a:t>
            </a:r>
          </a:p>
        </p:txBody>
      </p:sp>
      <p:sp>
        <p:nvSpPr>
          <p:cNvPr id="4" name="Slide Number Placeholder 3"/>
          <p:cNvSpPr>
            <a:spLocks noGrp="1"/>
          </p:cNvSpPr>
          <p:nvPr>
            <p:ph type="sldNum" sz="quarter" idx="10"/>
          </p:nvPr>
        </p:nvSpPr>
        <p:spPr/>
        <p:txBody>
          <a:bodyPr/>
          <a:lstStyle/>
          <a:p>
            <a:fld id="{832D273C-3C38-3943-900F-4F7F9D1CBB3B}"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8F2E894-5799-E14B-924D-D7AF7AF5A9D8}" type="slidenum">
              <a:rPr lang="en-US">
                <a:solidFill>
                  <a:prstClr val="black"/>
                </a:solidFill>
              </a:rPr>
              <a:pPr/>
              <a:t>8</a:t>
            </a:fld>
            <a:endParaRPr lang="en-US" dirty="0">
              <a:solidFill>
                <a:prstClr val="black"/>
              </a:solidFill>
            </a:endParaRPr>
          </a:p>
        </p:txBody>
      </p:sp>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p:txBody>
          <a:bodyPr/>
          <a:lstStyle/>
          <a:p>
            <a:r>
              <a:rPr lang="en-US" dirty="0" smtClean="0"/>
              <a:t>There is a tremendous </a:t>
            </a:r>
            <a:r>
              <a:rPr lang="en-US" dirty="0"/>
              <a:t>amount of evidence that when you put in sidewalks people will </a:t>
            </a:r>
            <a:r>
              <a:rPr lang="en-US" dirty="0" smtClean="0"/>
              <a:t>walk, and when you put in bike facilities, people will bike.</a:t>
            </a:r>
          </a:p>
          <a:p>
            <a:endParaRPr lang="en-US" dirty="0" smtClean="0"/>
          </a:p>
          <a:p>
            <a:r>
              <a:rPr lang="en-US" dirty="0" smtClean="0"/>
              <a:t>Sources:</a:t>
            </a:r>
          </a:p>
          <a:p>
            <a:pPr marL="220325" indent="-220325">
              <a:spcBef>
                <a:spcPts val="289"/>
              </a:spcBef>
            </a:pPr>
            <a:r>
              <a:rPr lang="en-US" dirty="0" smtClean="0"/>
              <a:t>4. Giles-</a:t>
            </a:r>
            <a:r>
              <a:rPr lang="en-US" dirty="0" err="1" smtClean="0"/>
              <a:t>Corti</a:t>
            </a:r>
            <a:r>
              <a:rPr lang="en-US" dirty="0" smtClean="0"/>
              <a:t>, B., &amp; R.J. Donovan. 2002. </a:t>
            </a:r>
            <a:r>
              <a:rPr lang="en-US" i="1" dirty="0" smtClean="0"/>
              <a:t>The relative influence of individual, social, and physical environment determinants of physical activity</a:t>
            </a:r>
            <a:r>
              <a:rPr lang="en-US" dirty="0" smtClean="0"/>
              <a:t>. Social Science &amp; Medicine, 54 1793-1812.</a:t>
            </a:r>
          </a:p>
          <a:p>
            <a:pPr marL="220325" indent="-220325">
              <a:spcBef>
                <a:spcPts val="289"/>
              </a:spcBef>
            </a:pPr>
            <a:r>
              <a:rPr lang="en-US" dirty="0" smtClean="0"/>
              <a:t>5. Dill, J. &amp; T. Carr. (2003). </a:t>
            </a:r>
            <a:r>
              <a:rPr lang="en-US" i="1" dirty="0" smtClean="0"/>
              <a:t>Bicycle Commuting and Facilities in Major US Cities: If You Build Them, Commuters Will Use Them</a:t>
            </a:r>
            <a:r>
              <a:rPr lang="en-US" dirty="0" smtClean="0"/>
              <a:t>. Transportation Research Record:, No. 1828, TRB, pp 116-123.</a:t>
            </a:r>
          </a:p>
          <a:p>
            <a:pPr marL="220325" indent="-220325" defTabSz="881299">
              <a:spcBef>
                <a:spcPts val="289"/>
              </a:spcBef>
              <a:defRPr/>
            </a:pPr>
            <a:r>
              <a:rPr lang="en-US" dirty="0" smtClean="0"/>
              <a:t>1. National Complete Streets Coalition and Local Government Commission. 2012. </a:t>
            </a:r>
            <a:r>
              <a:rPr lang="en-US" i="1" dirty="0" smtClean="0"/>
              <a:t>Complete Streets in California: It’s a Safe Decision. </a:t>
            </a:r>
          </a:p>
          <a:p>
            <a:pPr marL="220325" indent="-220325">
              <a:spcBef>
                <a:spcPts val="289"/>
              </a:spcBef>
            </a:pPr>
            <a:endParaRPr lang="en-US" dirty="0" smtClean="0"/>
          </a:p>
        </p:txBody>
      </p:sp>
      <p:sp>
        <p:nvSpPr>
          <p:cNvPr id="93188"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40" tIns="46571" rIns="93140" bIns="46571" anchor="b">
            <a:prstTxWarp prst="textNoShape">
              <a:avLst/>
            </a:prstTxWarp>
          </a:bodyPr>
          <a:lstStyle/>
          <a:p>
            <a:pPr algn="r" defTabSz="465703"/>
            <a:fld id="{CBBE7846-07F4-0C4A-BA76-F581001E40A9}" type="slidenum">
              <a:rPr lang="en-US" sz="1200">
                <a:solidFill>
                  <a:prstClr val="black"/>
                </a:solidFill>
              </a:rPr>
              <a:pPr algn="r" defTabSz="465703"/>
              <a:t>8</a:t>
            </a:fld>
            <a:endParaRPr lang="en-US" sz="1200"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757C751-5A6D-4548-ABED-432334A875E4}" type="slidenum">
              <a:rPr lang="en-US">
                <a:solidFill>
                  <a:prstClr val="black"/>
                </a:solidFill>
                <a:latin typeface="Arial" pitchFamily="-109" charset="0"/>
              </a:rPr>
              <a:pPr/>
              <a:t>10</a:t>
            </a:fld>
            <a:endParaRPr lang="en-US" dirty="0">
              <a:solidFill>
                <a:prstClr val="black"/>
              </a:solidFill>
              <a:latin typeface="Arial" pitchFamily="-109"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en-US" dirty="0" smtClean="0"/>
              <a:t>Complete</a:t>
            </a:r>
            <a:r>
              <a:rPr lang="en-US" baseline="0" dirty="0" smtClean="0"/>
              <a:t> Streets reduce isolation and dependence for older adults and pedestrians with disabilities.  Design for all users enables everyone to get to the store, to the bus stop, and to access essential services.</a:t>
            </a:r>
            <a:endParaRPr lang="en-US" dirty="0" smtClean="0"/>
          </a:p>
          <a:p>
            <a:endParaRPr lang="en-US" dirty="0" smtClean="0"/>
          </a:p>
          <a:p>
            <a:r>
              <a:rPr lang="en-US" dirty="0" smtClean="0"/>
              <a:t>Sources:</a:t>
            </a:r>
          </a:p>
          <a:p>
            <a:pPr marL="220325" indent="-220325">
              <a:spcBef>
                <a:spcPts val="289"/>
              </a:spcBef>
            </a:pPr>
            <a:r>
              <a:rPr lang="en-US" dirty="0" smtClean="0"/>
              <a:t>6. National Highway Traffic Safety Administration’s National Center for Statistics and Analysis. 2009. </a:t>
            </a:r>
            <a:r>
              <a:rPr lang="en-US" i="1" dirty="0" smtClean="0"/>
              <a:t>Traffic Safety Facts: 2008 Overview.</a:t>
            </a:r>
            <a:endParaRPr lang="en-US" dirty="0" smtClean="0"/>
          </a:p>
          <a:p>
            <a:pPr marL="220325" indent="-220325">
              <a:spcBef>
                <a:spcPts val="289"/>
              </a:spcBef>
            </a:pPr>
            <a:r>
              <a:rPr lang="en-US" dirty="0" smtClean="0"/>
              <a:t>7. Surface Transportation Policy Project. 2004.  </a:t>
            </a:r>
            <a:r>
              <a:rPr lang="en-US" i="1" dirty="0" smtClean="0"/>
              <a:t>Aging Americans: Stranded Without Options</a:t>
            </a:r>
            <a:r>
              <a:rPr lang="en-US" dirty="0" smtClean="0"/>
              <a:t>.</a:t>
            </a:r>
          </a:p>
          <a:p>
            <a:pPr marL="220325" indent="-220325">
              <a:spcBef>
                <a:spcPts val="289"/>
              </a:spcBef>
            </a:pPr>
            <a:r>
              <a:rPr lang="en-US" dirty="0" smtClean="0"/>
              <a:t>8. </a:t>
            </a:r>
            <a:r>
              <a:rPr lang="en-US" dirty="0" err="1" smtClean="0"/>
              <a:t>Ashmead</a:t>
            </a:r>
            <a:r>
              <a:rPr lang="en-US" dirty="0" smtClean="0"/>
              <a:t>, D.H., et al. 2005</a:t>
            </a:r>
            <a:r>
              <a:rPr lang="en-US" i="1" dirty="0" smtClean="0"/>
              <a:t>. Street Crossing by Sighted and Blind Pedestrians at a Modern Roundabout. </a:t>
            </a:r>
            <a:r>
              <a:rPr lang="en-US" dirty="0" smtClean="0"/>
              <a:t>Journal of Transportation Engineering, 131 (11): 812-821.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Streets support State and regional air</a:t>
            </a:r>
            <a:r>
              <a:rPr lang="en-US" baseline="0" dirty="0" smtClean="0"/>
              <a:t> quality goals.</a:t>
            </a:r>
          </a:p>
          <a:p>
            <a:endParaRPr lang="en-US" baseline="0" dirty="0" smtClean="0"/>
          </a:p>
          <a:p>
            <a:pPr marL="220325" indent="-220325">
              <a:spcBef>
                <a:spcPts val="289"/>
              </a:spcBef>
            </a:pPr>
            <a:r>
              <a:rPr lang="en-US" baseline="0" dirty="0" smtClean="0"/>
              <a:t>Source:</a:t>
            </a:r>
          </a:p>
          <a:p>
            <a:pPr marL="220325" indent="-220325">
              <a:spcBef>
                <a:spcPts val="289"/>
              </a:spcBef>
            </a:pPr>
            <a:r>
              <a:rPr lang="en-US" dirty="0" smtClean="0"/>
              <a:t>9. Bay Area Air Quality Management District. 2007. </a:t>
            </a:r>
            <a:r>
              <a:rPr lang="en-US" i="1" dirty="0" smtClean="0"/>
              <a:t>Source Inventory of Greenhouse Gas Emissions.</a:t>
            </a:r>
          </a:p>
        </p:txBody>
      </p:sp>
      <p:sp>
        <p:nvSpPr>
          <p:cNvPr id="4" name="Slide Number Placeholder 3"/>
          <p:cNvSpPr>
            <a:spLocks noGrp="1"/>
          </p:cNvSpPr>
          <p:nvPr>
            <p:ph type="sldNum" sz="quarter" idx="10"/>
          </p:nvPr>
        </p:nvSpPr>
        <p:spPr/>
        <p:txBody>
          <a:bodyPr/>
          <a:lstStyle/>
          <a:p>
            <a:fld id="{F4FB4B0A-AA57-43D8-8729-AC0F8911025D}"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551721-0874-4846-BB63-185B651E0066}" type="datetimeFigureOut">
              <a:rPr lang="en-US" smtClean="0"/>
              <a:pPr/>
              <a:t>11/1/2012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C48AF-10C9-804E-A236-D16687DC691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p:nvSpPr>
        <p:spPr>
          <a:xfrm>
            <a:off x="0" y="0"/>
            <a:ext cx="9144000" cy="21336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32" name="Content Placeholder 31"/>
          <p:cNvSpPr>
            <a:spLocks noGrp="1"/>
          </p:cNvSpPr>
          <p:nvPr>
            <p:ph sz="quarter" idx="11"/>
          </p:nvPr>
        </p:nvSpPr>
        <p:spPr>
          <a:xfrm>
            <a:off x="457200" y="533400"/>
            <a:ext cx="8229600" cy="838200"/>
          </a:xfrm>
        </p:spPr>
        <p:txBody>
          <a:bodyPr anchor="b">
            <a:noAutofit/>
          </a:bodyPr>
          <a:lstStyle>
            <a:lvl1pPr marL="0" indent="0" algn="l">
              <a:buNone/>
              <a:defRPr sz="3600" b="1">
                <a:solidFill>
                  <a:schemeClr val="bg1"/>
                </a:solidFill>
                <a:latin typeface="Century Gothic" pitchFamily="34" charset="0"/>
              </a:defRPr>
            </a:lvl1pPr>
            <a:lvl2pPr algn="r">
              <a:buNone/>
              <a:defRPr sz="5000" b="1">
                <a:solidFill>
                  <a:schemeClr val="bg1"/>
                </a:solidFill>
              </a:defRPr>
            </a:lvl2pPr>
            <a:lvl3pPr algn="r">
              <a:buNone/>
              <a:defRPr sz="5000" b="1">
                <a:solidFill>
                  <a:schemeClr val="bg1"/>
                </a:solidFill>
              </a:defRPr>
            </a:lvl3pPr>
            <a:lvl4pPr algn="r">
              <a:buNone/>
              <a:defRPr sz="5000" b="1">
                <a:solidFill>
                  <a:schemeClr val="bg1"/>
                </a:solidFill>
              </a:defRPr>
            </a:lvl4pPr>
            <a:lvl5pPr algn="r">
              <a:buNone/>
              <a:defRPr sz="5000" b="1">
                <a:solidFill>
                  <a:schemeClr val="bg1"/>
                </a:solidFill>
              </a:defRPr>
            </a:lvl5pPr>
          </a:lstStyle>
          <a:p>
            <a:pPr lvl="0"/>
            <a:r>
              <a:rPr lang="en-US" dirty="0" smtClean="0"/>
              <a:t>Click to edit Master text styles</a:t>
            </a:r>
          </a:p>
        </p:txBody>
      </p:sp>
      <p:sp>
        <p:nvSpPr>
          <p:cNvPr id="12" name="Picture Placeholder 11"/>
          <p:cNvSpPr>
            <a:spLocks noGrp="1"/>
          </p:cNvSpPr>
          <p:nvPr>
            <p:ph type="pic" sz="quarter" idx="13"/>
          </p:nvPr>
        </p:nvSpPr>
        <p:spPr>
          <a:xfrm>
            <a:off x="533400" y="2133600"/>
            <a:ext cx="4876800" cy="3505200"/>
          </a:xfrm>
        </p:spPr>
        <p:txBody>
          <a:bodyPr rtlCol="0">
            <a:normAutofit/>
          </a:bodyPr>
          <a:lstStyle>
            <a:lvl1pPr>
              <a:buNone/>
              <a:defRPr>
                <a:latin typeface="+mj-lt"/>
              </a:defRPr>
            </a:lvl1pPr>
          </a:lstStyle>
          <a:p>
            <a:pPr lvl="0"/>
            <a:r>
              <a:rPr lang="en-US" noProof="0" dirty="0" smtClean="0"/>
              <a:t>Click icon to add picture</a:t>
            </a:r>
            <a:endParaRPr lang="en-US" noProof="0" dirty="0"/>
          </a:p>
        </p:txBody>
      </p:sp>
      <p:sp>
        <p:nvSpPr>
          <p:cNvPr id="14" name="Picture Placeholder 13"/>
          <p:cNvSpPr>
            <a:spLocks noGrp="1"/>
          </p:cNvSpPr>
          <p:nvPr>
            <p:ph type="pic" sz="quarter" idx="14"/>
          </p:nvPr>
        </p:nvSpPr>
        <p:spPr>
          <a:xfrm>
            <a:off x="5410200" y="2133600"/>
            <a:ext cx="3733800" cy="3505200"/>
          </a:xfrm>
        </p:spPr>
        <p:txBody>
          <a:bodyPr rtlCol="0">
            <a:normAutofit/>
          </a:bodyPr>
          <a:lstStyle>
            <a:lvl1pPr>
              <a:buNone/>
              <a:defRPr>
                <a:latin typeface="+mj-lt"/>
              </a:defRPr>
            </a:lvl1pPr>
          </a:lstStyle>
          <a:p>
            <a:pPr lvl="0"/>
            <a:r>
              <a:rPr lang="en-US" noProof="0" dirty="0" smtClean="0"/>
              <a:t>Click icon to add picture</a:t>
            </a:r>
            <a:endParaRPr lang="en-US" noProof="0" dirty="0"/>
          </a:p>
        </p:txBody>
      </p:sp>
      <p:sp>
        <p:nvSpPr>
          <p:cNvPr id="8" name="Slide Number Placeholder 3"/>
          <p:cNvSpPr>
            <a:spLocks noGrp="1"/>
          </p:cNvSpPr>
          <p:nvPr>
            <p:ph type="sldNum" sz="quarter" idx="4"/>
          </p:nvPr>
        </p:nvSpPr>
        <p:spPr>
          <a:xfrm>
            <a:off x="8686800" y="6553201"/>
            <a:ext cx="457200" cy="304800"/>
          </a:xfrm>
          <a:prstGeom prst="rect">
            <a:avLst/>
          </a:prstGeom>
        </p:spPr>
        <p:txBody>
          <a:bodyPr/>
          <a:lstStyle>
            <a:lvl1pPr>
              <a:defRPr sz="1400">
                <a:latin typeface="Calibri" pitchFamily="34" charset="0"/>
              </a:defRPr>
            </a:lvl1pPr>
          </a:lstStyle>
          <a:p>
            <a:fld id="{B80C48AF-10C9-804E-A236-D16687DC691E}" type="slidenum">
              <a:rPr lang="en-US" smtClean="0">
                <a:solidFill>
                  <a:prstClr val="white">
                    <a:tint val="75000"/>
                  </a:prstClr>
                </a:solidFill>
              </a:rPr>
              <a:pPr/>
              <a:t>‹#›</a:t>
            </a:fld>
            <a:endParaRPr lang="en-US" dirty="0">
              <a:solidFill>
                <a:prstClr val="white">
                  <a:tint val="75000"/>
                </a:prstClr>
              </a:solidFill>
            </a:endParaRPr>
          </a:p>
        </p:txBody>
      </p:sp>
      <p:sp>
        <p:nvSpPr>
          <p:cNvPr id="9" name="Rectangle 8"/>
          <p:cNvSpPr/>
          <p:nvPr userDrawn="1"/>
        </p:nvSpPr>
        <p:spPr>
          <a:xfrm>
            <a:off x="0" y="6553200"/>
            <a:ext cx="9144000" cy="3048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en-US" sz="1200" i="1" kern="1200" dirty="0" smtClean="0">
                <a:solidFill>
                  <a:schemeClr val="lt1"/>
                </a:solidFill>
                <a:latin typeface="+mn-lt"/>
                <a:ea typeface="+mn-ea"/>
                <a:cs typeface="+mn-cs"/>
              </a:rPr>
              <a:t>Slides</a:t>
            </a:r>
            <a:r>
              <a:rPr lang="en-US" sz="1200" i="1" kern="1200" baseline="0" dirty="0" smtClean="0">
                <a:solidFill>
                  <a:schemeClr val="lt1"/>
                </a:solidFill>
                <a:latin typeface="+mn-lt"/>
                <a:ea typeface="+mn-ea"/>
                <a:cs typeface="+mn-cs"/>
              </a:rPr>
              <a:t> courtesy of </a:t>
            </a:r>
            <a:r>
              <a:rPr lang="en-US" sz="1200" i="1" kern="1200" dirty="0" smtClean="0">
                <a:solidFill>
                  <a:schemeClr val="lt1"/>
                </a:solidFill>
                <a:latin typeface="+mn-lt"/>
                <a:ea typeface="+mn-ea"/>
                <a:cs typeface="+mn-cs"/>
              </a:rPr>
              <a:t>Alameda CTC and MTC</a:t>
            </a:r>
            <a:endParaRPr lang="en-US" sz="1200" i="1" kern="1200" dirty="0">
              <a:solidFill>
                <a:schemeClr val="lt1"/>
              </a:solidFill>
              <a:latin typeface="+mn-lt"/>
              <a:ea typeface="+mn-ea"/>
              <a:cs typeface="+mn-cs"/>
            </a:endParaRPr>
          </a:p>
        </p:txBody>
      </p:sp>
    </p:spTree>
    <p:extLst>
      <p:ext uri="{BB962C8B-B14F-4D97-AF65-F5344CB8AC3E}">
        <p14:creationId xmlns="" xmlns:p14="http://schemas.microsoft.com/office/powerpoint/2010/main" val="222840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8"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4"/>
          </p:nvPr>
        </p:nvSpPr>
        <p:spPr>
          <a:xfrm>
            <a:off x="8686800" y="6553201"/>
            <a:ext cx="457200" cy="304800"/>
          </a:xfrm>
          <a:prstGeom prst="rect">
            <a:avLst/>
          </a:prstGeom>
        </p:spPr>
        <p:txBody>
          <a:bodyPr/>
          <a:lstStyle>
            <a:lvl1pPr>
              <a:defRPr sz="1400">
                <a:latin typeface="Calibri" pitchFamily="34" charset="0"/>
              </a:defRPr>
            </a:lvl1pPr>
          </a:lstStyle>
          <a:p>
            <a:fld id="{B80C48AF-10C9-804E-A236-D16687DC691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 xmlns:p14="http://schemas.microsoft.com/office/powerpoint/2010/main" val="1150396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8"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4"/>
          </p:nvPr>
        </p:nvSpPr>
        <p:spPr>
          <a:xfrm>
            <a:off x="8686800" y="6553201"/>
            <a:ext cx="457200" cy="304800"/>
          </a:xfrm>
          <a:prstGeom prst="rect">
            <a:avLst/>
          </a:prstGeom>
        </p:spPr>
        <p:txBody>
          <a:bodyPr/>
          <a:lstStyle>
            <a:lvl1pPr>
              <a:defRPr sz="1400">
                <a:latin typeface="Calibri" pitchFamily="34" charset="0"/>
              </a:defRPr>
            </a:lvl1pPr>
          </a:lstStyle>
          <a:p>
            <a:fld id="{B80C48AF-10C9-804E-A236-D16687DC691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 xmlns:p14="http://schemas.microsoft.com/office/powerpoint/2010/main" val="115039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8"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5039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Rectangle 4"/>
          <p:cNvSpPr/>
          <p:nvPr userDrawn="1"/>
        </p:nvSpPr>
        <p:spPr>
          <a:xfrm>
            <a:off x="0" y="6553200"/>
            <a:ext cx="9144000" cy="3048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en-US" sz="1200" i="1" kern="1200" dirty="0" smtClean="0">
                <a:solidFill>
                  <a:schemeClr val="lt1"/>
                </a:solidFill>
                <a:latin typeface="+mn-lt"/>
                <a:ea typeface="+mn-ea"/>
                <a:cs typeface="+mn-cs"/>
              </a:rPr>
              <a:t>Slides</a:t>
            </a:r>
            <a:r>
              <a:rPr lang="en-US" sz="1200" i="1" kern="1200" baseline="0" dirty="0" smtClean="0">
                <a:solidFill>
                  <a:schemeClr val="lt1"/>
                </a:solidFill>
                <a:latin typeface="+mn-lt"/>
                <a:ea typeface="+mn-ea"/>
                <a:cs typeface="+mn-cs"/>
              </a:rPr>
              <a:t> courtesy of </a:t>
            </a:r>
            <a:r>
              <a:rPr lang="en-US" sz="1200" i="1" kern="1200" dirty="0" smtClean="0">
                <a:solidFill>
                  <a:schemeClr val="lt1"/>
                </a:solidFill>
                <a:latin typeface="+mn-lt"/>
                <a:ea typeface="+mn-ea"/>
                <a:cs typeface="+mn-cs"/>
              </a:rPr>
              <a:t>Alameda CTC and MTC</a:t>
            </a:r>
            <a:endParaRPr lang="en-US" sz="1200" i="1" kern="1200" dirty="0">
              <a:solidFill>
                <a:schemeClr val="lt1"/>
              </a:solidFill>
              <a:latin typeface="+mn-lt"/>
              <a:ea typeface="+mn-ea"/>
              <a:cs typeface="+mn-cs"/>
            </a:endParaRPr>
          </a:p>
        </p:txBody>
      </p:sp>
      <p:sp>
        <p:nvSpPr>
          <p:cNvPr id="7" name="Title 1"/>
          <p:cNvSpPr>
            <a:spLocks noGrp="1"/>
          </p:cNvSpPr>
          <p:nvPr>
            <p:ph type="title"/>
          </p:nvPr>
        </p:nvSpPr>
        <p:spPr>
          <a:xfrm>
            <a:off x="457200" y="274638"/>
            <a:ext cx="8229600" cy="1143000"/>
          </a:xfrm>
        </p:spPr>
        <p:txBody>
          <a:bodyPr>
            <a:normAutofit/>
          </a:bodyPr>
          <a:lstStyle>
            <a:lvl1pPr algn="l">
              <a:defRPr sz="3800" b="1" baseline="0">
                <a:solidFill>
                  <a:srgbClr val="008576"/>
                </a:solidFill>
                <a:latin typeface="Century Gothic" pitchFamily="34"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4"/>
          </p:nvPr>
        </p:nvSpPr>
        <p:spPr>
          <a:xfrm>
            <a:off x="8686800" y="6553201"/>
            <a:ext cx="457200" cy="304800"/>
          </a:xfrm>
          <a:prstGeom prst="rect">
            <a:avLst/>
          </a:prstGeom>
        </p:spPr>
        <p:txBody>
          <a:bodyPr/>
          <a:lstStyle>
            <a:lvl1pPr>
              <a:defRPr sz="1400">
                <a:latin typeface="Calibri" pitchFamily="34" charset="0"/>
              </a:defRPr>
            </a:lvl1pPr>
          </a:lstStyle>
          <a:p>
            <a:fld id="{B80C48AF-10C9-804E-A236-D16687DC691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 xmlns:p14="http://schemas.microsoft.com/office/powerpoint/2010/main" val="11503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Rectangle 4"/>
          <p:cNvSpPr/>
          <p:nvPr/>
        </p:nvSpPr>
        <p:spPr>
          <a:xfrm>
            <a:off x="0" y="6172200"/>
            <a:ext cx="9144000" cy="685800"/>
          </a:xfrm>
          <a:prstGeom prst="rect">
            <a:avLst/>
          </a:prstGeom>
          <a:solidFill>
            <a:srgbClr val="0085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en-US" sz="1200" i="1" kern="1200" dirty="0" smtClean="0">
              <a:solidFill>
                <a:schemeClr val="lt1"/>
              </a:solidFill>
              <a:latin typeface="+mn-lt"/>
              <a:ea typeface="+mn-ea"/>
              <a:cs typeface="+mn-cs"/>
            </a:endParaRPr>
          </a:p>
          <a:p>
            <a:pPr algn="l" fontAlgn="auto">
              <a:spcBef>
                <a:spcPts val="0"/>
              </a:spcBef>
              <a:spcAft>
                <a:spcPts val="0"/>
              </a:spcAft>
              <a:defRPr/>
            </a:pPr>
            <a:endParaRPr lang="en-US" sz="1200" i="1" kern="1200" dirty="0" smtClean="0">
              <a:solidFill>
                <a:schemeClr val="lt1"/>
              </a:solidFill>
              <a:latin typeface="+mn-lt"/>
              <a:ea typeface="+mn-ea"/>
              <a:cs typeface="+mn-cs"/>
            </a:endParaRPr>
          </a:p>
          <a:p>
            <a:pPr algn="l" fontAlgn="auto">
              <a:spcBef>
                <a:spcPts val="0"/>
              </a:spcBef>
              <a:spcAft>
                <a:spcPts val="0"/>
              </a:spcAft>
              <a:defRPr/>
            </a:pPr>
            <a:r>
              <a:rPr lang="en-US" sz="1200" i="1" kern="1200" dirty="0" smtClean="0">
                <a:solidFill>
                  <a:schemeClr val="lt1"/>
                </a:solidFill>
                <a:latin typeface="+mn-lt"/>
                <a:ea typeface="+mn-ea"/>
                <a:cs typeface="+mn-cs"/>
              </a:rPr>
              <a:t>Slides</a:t>
            </a:r>
            <a:r>
              <a:rPr lang="en-US" sz="1200" i="1" kern="1200" baseline="0" dirty="0" smtClean="0">
                <a:solidFill>
                  <a:schemeClr val="lt1"/>
                </a:solidFill>
                <a:latin typeface="+mn-lt"/>
                <a:ea typeface="+mn-ea"/>
                <a:cs typeface="+mn-cs"/>
              </a:rPr>
              <a:t> courtesy of </a:t>
            </a:r>
            <a:r>
              <a:rPr lang="en-US" sz="1200" i="1" kern="1200" dirty="0" smtClean="0">
                <a:solidFill>
                  <a:schemeClr val="lt1"/>
                </a:solidFill>
                <a:latin typeface="+mn-lt"/>
                <a:ea typeface="+mn-ea"/>
                <a:cs typeface="+mn-cs"/>
              </a:rPr>
              <a:t>Alameda CTC and MTC</a:t>
            </a:r>
            <a:endParaRPr lang="en-US" sz="1200" i="1" kern="1200" dirty="0">
              <a:solidFill>
                <a:schemeClr val="lt1"/>
              </a:solidFill>
              <a:latin typeface="+mn-lt"/>
              <a:ea typeface="+mn-ea"/>
              <a:cs typeface="+mn-cs"/>
            </a:endParaRPr>
          </a:p>
        </p:txBody>
      </p:sp>
      <p:sp>
        <p:nvSpPr>
          <p:cNvPr id="6" name="Rectangle 5"/>
          <p:cNvSpPr/>
          <p:nvPr/>
        </p:nvSpPr>
        <p:spPr>
          <a:xfrm>
            <a:off x="0" y="0"/>
            <a:ext cx="9144000" cy="2133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
        <p:nvSpPr>
          <p:cNvPr id="7" name="Title 1"/>
          <p:cNvSpPr>
            <a:spLocks noGrp="1"/>
          </p:cNvSpPr>
          <p:nvPr>
            <p:ph type="title"/>
          </p:nvPr>
        </p:nvSpPr>
        <p:spPr>
          <a:xfrm>
            <a:off x="685800" y="1066800"/>
            <a:ext cx="8458200" cy="884238"/>
          </a:xfrm>
        </p:spPr>
        <p:txBody>
          <a:bodyPr/>
          <a:lstStyle>
            <a:lvl1pPr>
              <a:defRPr>
                <a:solidFill>
                  <a:schemeClr val="bg1"/>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685800" y="2362200"/>
            <a:ext cx="8001000" cy="3763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3"/>
          <p:cNvSpPr>
            <a:spLocks noGrp="1"/>
          </p:cNvSpPr>
          <p:nvPr>
            <p:ph type="sldNum" sz="quarter" idx="11"/>
          </p:nvPr>
        </p:nvSpPr>
        <p:spPr>
          <a:xfrm>
            <a:off x="8686800" y="6553201"/>
            <a:ext cx="457200" cy="304800"/>
          </a:xfrm>
          <a:prstGeom prst="rect">
            <a:avLst/>
          </a:prstGeom>
        </p:spPr>
        <p:txBody>
          <a:bodyPr/>
          <a:lstStyle>
            <a:lvl1pPr>
              <a:defRPr sz="1400">
                <a:latin typeface="Calibri" pitchFamily="34" charset="0"/>
              </a:defRPr>
            </a:lvl1pPr>
          </a:lstStyle>
          <a:p>
            <a:fld id="{B80C48AF-10C9-804E-A236-D16687DC691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 xmlns:p14="http://schemas.microsoft.com/office/powerpoint/2010/main" val="441110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551721-0874-4846-BB63-185B651E0066}" type="datetimeFigureOut">
              <a:rPr lang="en-US" smtClean="0"/>
              <a:pPr/>
              <a:t>11/1/2012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C48AF-10C9-804E-A236-D16687DC691E}" type="slidenum">
              <a:rPr lang="en-US" smtClean="0">
                <a:solidFill>
                  <a:prstClr val="white">
                    <a:tint val="75000"/>
                  </a:prstClr>
                </a:solidFill>
              </a:rPr>
              <a:pPr/>
              <a:t>‹#›</a:t>
            </a:fld>
            <a:endParaRPr lang="en-US" dirty="0">
              <a:solidFill>
                <a:prstClr val="white">
                  <a:tint val="75000"/>
                </a:prstClr>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17" r:id="rId2"/>
    <p:sldLayoutId id="2147483718" r:id="rId3"/>
    <p:sldLayoutId id="2147483719" r:id="rId4"/>
    <p:sldLayoutId id="2147483720" r:id="rId5"/>
    <p:sldLayoutId id="2147483721" r:id="rId6"/>
    <p:sldLayoutId id="2147483685"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openclipart.org/people/lmproulx/liste.svg"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a:spLocks/>
          </p:cNvSpPr>
          <p:nvPr/>
        </p:nvSpPr>
        <p:spPr bwMode="auto">
          <a:xfrm>
            <a:off x="304800" y="5334000"/>
            <a:ext cx="845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spcBef>
                <a:spcPct val="20000"/>
              </a:spcBef>
            </a:pPr>
            <a:r>
              <a:rPr lang="en-US" sz="2000" noProof="0" dirty="0" smtClean="0">
                <a:solidFill>
                  <a:schemeClr val="tx1">
                    <a:lumMod val="50000"/>
                    <a:lumOff val="50000"/>
                  </a:schemeClr>
                </a:solidFill>
                <a:latin typeface="+mj-lt"/>
                <a:cs typeface="+mn-cs"/>
              </a:rPr>
              <a:t>[Jurisdiction] [City Council/Board of Supervisors]</a:t>
            </a:r>
            <a:endParaRPr kumimoji="0" lang="en-US" sz="2000" i="0" u="none" strike="noStrike" kern="1200" cap="none" spc="0" normalizeH="0" baseline="0" noProof="0" dirty="0" smtClean="0">
              <a:ln>
                <a:noFill/>
              </a:ln>
              <a:solidFill>
                <a:schemeClr val="tx1">
                  <a:lumMod val="50000"/>
                  <a:lumOff val="50000"/>
                </a:schemeClr>
              </a:solidFill>
              <a:effectLst/>
              <a:uLnTx/>
              <a:uFillTx/>
              <a:latin typeface="+mj-lt"/>
              <a:cs typeface="+mn-cs"/>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000" i="0" u="none" strike="noStrike" kern="1200" cap="none" spc="0" normalizeH="0" baseline="0" noProof="0" dirty="0" smtClean="0">
                <a:ln>
                  <a:noFill/>
                </a:ln>
                <a:solidFill>
                  <a:schemeClr val="tx1">
                    <a:lumMod val="50000"/>
                    <a:lumOff val="50000"/>
                  </a:schemeClr>
                </a:solidFill>
                <a:effectLst/>
                <a:uLnTx/>
                <a:uFillTx/>
                <a:latin typeface="+mj-lt"/>
                <a:cs typeface="+mn-cs"/>
              </a:rPr>
              <a:t>[Date]</a:t>
            </a:r>
            <a:endParaRPr kumimoji="0" lang="en-US" sz="2000" i="0" u="none" strike="noStrike" kern="1200" cap="none" spc="0" normalizeH="0" baseline="0" noProof="0" dirty="0">
              <a:ln>
                <a:noFill/>
              </a:ln>
              <a:solidFill>
                <a:schemeClr val="tx1">
                  <a:lumMod val="50000"/>
                  <a:lumOff val="50000"/>
                </a:schemeClr>
              </a:solidFill>
              <a:effectLst/>
              <a:uLnTx/>
              <a:uFillTx/>
              <a:latin typeface="+mj-lt"/>
              <a:cs typeface="+mn-cs"/>
            </a:endParaRPr>
          </a:p>
        </p:txBody>
      </p:sp>
      <p:sp>
        <p:nvSpPr>
          <p:cNvPr id="16" name="Content Placeholder 15"/>
          <p:cNvSpPr>
            <a:spLocks noGrp="1"/>
          </p:cNvSpPr>
          <p:nvPr>
            <p:ph sz="quarter" idx="11"/>
          </p:nvPr>
        </p:nvSpPr>
        <p:spPr>
          <a:xfrm>
            <a:off x="457200" y="533400"/>
            <a:ext cx="8229600" cy="1295400"/>
          </a:xfrm>
        </p:spPr>
        <p:txBody>
          <a:bodyPr/>
          <a:lstStyle/>
          <a:p>
            <a:pPr lvl="0" fontAlgn="base">
              <a:spcBef>
                <a:spcPct val="0"/>
              </a:spcBef>
              <a:spcAft>
                <a:spcPct val="0"/>
              </a:spcAft>
              <a:defRPr/>
            </a:pPr>
            <a:r>
              <a:rPr lang="en-US" dirty="0" smtClean="0"/>
              <a:t>[Jurisdiction’s] Draft</a:t>
            </a:r>
          </a:p>
          <a:p>
            <a:pPr lvl="0" fontAlgn="base">
              <a:spcBef>
                <a:spcPct val="0"/>
              </a:spcBef>
              <a:spcAft>
                <a:spcPct val="0"/>
              </a:spcAft>
              <a:defRPr/>
            </a:pPr>
            <a:r>
              <a:rPr lang="en-US" dirty="0" smtClean="0"/>
              <a:t>Complete Streets Policy Resolution</a:t>
            </a:r>
            <a:endParaRPr lang="en-US" dirty="0"/>
          </a:p>
        </p:txBody>
      </p:sp>
      <p:pic>
        <p:nvPicPr>
          <p:cNvPr id="52226" name="Picture 2" descr="F:\Programs\Bicycle and Pedestrian\Countywide Plans - Updates\Tasks\Draft Plans\Public Review Drafts\Edits to Public Review Draft Plans\Plans\Photo Replacements\Final\Ped Plan Photos\Extras\Bus &amp; Suitcase April 2012 466.jpg"/>
          <p:cNvPicPr>
            <a:picLocks noChangeAspect="1" noChangeArrowheads="1"/>
          </p:cNvPicPr>
          <p:nvPr/>
        </p:nvPicPr>
        <p:blipFill>
          <a:blip r:embed="rId3" cstate="print"/>
          <a:srcRect/>
          <a:stretch>
            <a:fillRect/>
          </a:stretch>
        </p:blipFill>
        <p:spPr bwMode="auto">
          <a:xfrm>
            <a:off x="297913" y="2743200"/>
            <a:ext cx="3588287" cy="2387695"/>
          </a:xfrm>
          <a:prstGeom prst="rect">
            <a:avLst/>
          </a:prstGeom>
          <a:noFill/>
        </p:spPr>
      </p:pic>
      <p:pic>
        <p:nvPicPr>
          <p:cNvPr id="8" name="Picture 126" descr="ACTIA Dublin Iron Horse low res"/>
          <p:cNvPicPr>
            <a:picLocks noChangeAspect="1" noChangeArrowheads="1"/>
          </p:cNvPicPr>
          <p:nvPr/>
        </p:nvPicPr>
        <p:blipFill>
          <a:blip r:embed="rId4" cstate="print"/>
          <a:srcRect l="9000"/>
          <a:stretch>
            <a:fillRect/>
          </a:stretch>
        </p:blipFill>
        <p:spPr bwMode="auto">
          <a:xfrm>
            <a:off x="5867400" y="2743201"/>
            <a:ext cx="2882391" cy="23755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580-680_step_6-17-99"/>
          <p:cNvPicPr>
            <a:picLocks noChangeAspect="1" noChangeArrowheads="1"/>
          </p:cNvPicPr>
          <p:nvPr/>
        </p:nvPicPr>
        <p:blipFill>
          <a:blip r:embed="rId5" cstate="print"/>
          <a:srcRect l="5560" t="11399" r="5714"/>
          <a:stretch>
            <a:fillRect/>
          </a:stretch>
        </p:blipFill>
        <p:spPr bwMode="auto">
          <a:xfrm>
            <a:off x="4114800" y="2743199"/>
            <a:ext cx="1524000" cy="2390511"/>
          </a:xfrm>
          <a:prstGeom prst="rect">
            <a:avLst/>
          </a:prstGeom>
          <a:noFill/>
          <a:ln w="38100">
            <a:noFill/>
            <a:miter lim="800000"/>
            <a:headEnd/>
            <a:tailEnd/>
          </a:ln>
          <a:effectLst>
            <a:outerShdw sx="999" sy="999" algn="ctr" rotWithShape="0">
              <a:schemeClr val="accent1"/>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r>
              <a:rPr lang="en-US" dirty="0" smtClean="0"/>
              <a:t>Increased Mobility for People with Disabilities and Older Adults </a:t>
            </a:r>
            <a:endParaRPr lang="en-US" dirty="0"/>
          </a:p>
        </p:txBody>
      </p:sp>
      <p:sp>
        <p:nvSpPr>
          <p:cNvPr id="88067" name="Rectangle 3"/>
          <p:cNvSpPr>
            <a:spLocks noGrp="1" noChangeArrowheads="1"/>
          </p:cNvSpPr>
          <p:nvPr>
            <p:ph idx="1"/>
          </p:nvPr>
        </p:nvSpPr>
        <p:spPr>
          <a:xfrm>
            <a:off x="457200" y="1600200"/>
            <a:ext cx="5410200" cy="4525963"/>
          </a:xfrm>
        </p:spPr>
        <p:txBody>
          <a:bodyPr/>
          <a:lstStyle/>
          <a:p>
            <a:r>
              <a:rPr lang="en-US" sz="2400" dirty="0" smtClean="0"/>
              <a:t>Older pedestrians are more at risk</a:t>
            </a:r>
          </a:p>
          <a:p>
            <a:pPr lvl="1"/>
            <a:r>
              <a:rPr lang="en-US" sz="2000" dirty="0" smtClean="0"/>
              <a:t>In 2008, older pedestrians represented 18% of the fatalities but were only 13% of the population nationwide</a:t>
            </a:r>
            <a:r>
              <a:rPr lang="en-US" sz="2000" baseline="30000" dirty="0" smtClean="0"/>
              <a:t>6</a:t>
            </a:r>
          </a:p>
          <a:p>
            <a:r>
              <a:rPr lang="en-US" sz="2400" dirty="0" smtClean="0"/>
              <a:t>Seniors are more isolated</a:t>
            </a:r>
          </a:p>
          <a:p>
            <a:pPr lvl="1"/>
            <a:r>
              <a:rPr lang="en-US" sz="2000" dirty="0" smtClean="0"/>
              <a:t>Non-driving seniors make 65% fewer trips to visit family, friends or go to church</a:t>
            </a:r>
            <a:r>
              <a:rPr lang="en-US" sz="2000" baseline="30000" dirty="0" smtClean="0"/>
              <a:t>7</a:t>
            </a:r>
          </a:p>
          <a:p>
            <a:r>
              <a:rPr lang="en-US" sz="2400" dirty="0" smtClean="0"/>
              <a:t>Pedestrians with disabilities require additional design consideration</a:t>
            </a:r>
          </a:p>
          <a:p>
            <a:pPr lvl="1"/>
            <a:r>
              <a:rPr lang="en-US" sz="2000" dirty="0" smtClean="0"/>
              <a:t>Blind pedestrians wait three times longer to cross the street than sighted pedestrians</a:t>
            </a:r>
            <a:r>
              <a:rPr lang="en-US" sz="2000" baseline="30000" dirty="0" smtClean="0"/>
              <a:t>8</a:t>
            </a:r>
          </a:p>
        </p:txBody>
      </p:sp>
      <p:sp>
        <p:nvSpPr>
          <p:cNvPr id="9"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10</a:t>
            </a:fld>
            <a:endParaRPr lang="en-US" dirty="0">
              <a:solidFill>
                <a:prstClr val="white">
                  <a:tint val="75000"/>
                </a:prstClr>
              </a:solidFill>
            </a:endParaRPr>
          </a:p>
        </p:txBody>
      </p:sp>
      <p:pic>
        <p:nvPicPr>
          <p:cNvPr id="35841" name="Picture 1" descr="R:\Communications\AUDIO-VISUAL\IMAGES\N Berger's Bike Ped April 2012\N Berger's Bike Ped April 2012\Noah Berger's Bike and Ped Photos April 2012 728.jpg"/>
          <p:cNvPicPr>
            <a:picLocks noChangeAspect="1" noChangeArrowheads="1"/>
          </p:cNvPicPr>
          <p:nvPr/>
        </p:nvPicPr>
        <p:blipFill>
          <a:blip r:embed="rId3" cstate="print"/>
          <a:srcRect l="15094" r="15094"/>
          <a:stretch>
            <a:fillRect/>
          </a:stretch>
        </p:blipFill>
        <p:spPr bwMode="auto">
          <a:xfrm>
            <a:off x="5943601" y="1828800"/>
            <a:ext cx="2819400" cy="2310418"/>
          </a:xfrm>
          <a:prstGeom prst="rect">
            <a:avLst/>
          </a:prstGeom>
          <a:noFill/>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11794" r="2359"/>
          <a:stretch>
            <a:fillRect/>
          </a:stretch>
        </p:blipFill>
        <p:spPr bwMode="auto">
          <a:xfrm>
            <a:off x="5943600" y="4343400"/>
            <a:ext cx="2805288" cy="1560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Reduced Air Pollution from Transportation</a:t>
            </a:r>
            <a:endParaRPr lang="en-US" dirty="0"/>
          </a:p>
        </p:txBody>
      </p:sp>
      <p:sp>
        <p:nvSpPr>
          <p:cNvPr id="2" name="Text Placeholder 1"/>
          <p:cNvSpPr>
            <a:spLocks noGrp="1"/>
          </p:cNvSpPr>
          <p:nvPr>
            <p:ph idx="1"/>
          </p:nvPr>
        </p:nvSpPr>
        <p:spPr>
          <a:xfrm>
            <a:off x="457200" y="1722437"/>
            <a:ext cx="4419600" cy="4525963"/>
          </a:xfrm>
        </p:spPr>
        <p:txBody>
          <a:bodyPr/>
          <a:lstStyle/>
          <a:p>
            <a:r>
              <a:rPr lang="en-US" sz="2400" dirty="0" smtClean="0"/>
              <a:t>Transportation is a major source of air pollution</a:t>
            </a:r>
          </a:p>
          <a:p>
            <a:pPr lvl="1"/>
            <a:r>
              <a:rPr lang="en-US" sz="2000" dirty="0" smtClean="0"/>
              <a:t>75% of air pollution emissions in the Bay Area are from mobile sources (particularly cars &amp; light duty trucks)</a:t>
            </a:r>
            <a:r>
              <a:rPr lang="en-US" sz="2000" baseline="30000" dirty="0" smtClean="0"/>
              <a:t>9</a:t>
            </a:r>
          </a:p>
          <a:p>
            <a:pPr>
              <a:spcBef>
                <a:spcPts val="1800"/>
              </a:spcBef>
            </a:pPr>
            <a:r>
              <a:rPr lang="en-US" sz="2400" dirty="0" smtClean="0"/>
              <a:t>Many trips could be walkable or </a:t>
            </a:r>
            <a:r>
              <a:rPr lang="en-US" sz="2400" dirty="0" err="1" smtClean="0"/>
              <a:t>bikeable</a:t>
            </a:r>
            <a:endParaRPr lang="en-US" sz="2400" dirty="0" smtClean="0"/>
          </a:p>
          <a:p>
            <a:pPr lvl="1"/>
            <a:r>
              <a:rPr lang="en-US" sz="2000" dirty="0" smtClean="0"/>
              <a:t>40% of all trips are &lt; 2 miles</a:t>
            </a:r>
          </a:p>
        </p:txBody>
      </p:sp>
      <p:sp>
        <p:nvSpPr>
          <p:cNvPr id="5" name="Slide Number Placeholder 7"/>
          <p:cNvSpPr>
            <a:spLocks noGrp="1"/>
          </p:cNvSpPr>
          <p:nvPr>
            <p:ph type="sldNum" sz="quarter" idx="4"/>
          </p:nvPr>
        </p:nvSpPr>
        <p:spPr/>
        <p:txBody>
          <a:bodyPr/>
          <a:lstStyle/>
          <a:p>
            <a:fld id="{B80C48AF-10C9-804E-A236-D16687DC691E}" type="slidenum">
              <a:rPr lang="en-US" smtClean="0">
                <a:solidFill>
                  <a:prstClr val="white">
                    <a:tint val="75000"/>
                  </a:prstClr>
                </a:solidFill>
              </a:rPr>
              <a:pPr/>
              <a:t>11</a:t>
            </a:fld>
            <a:endParaRPr lang="en-US" dirty="0">
              <a:solidFill>
                <a:prstClr val="white">
                  <a:tint val="75000"/>
                </a:prstClr>
              </a:solidFill>
            </a:endParaRPr>
          </a:p>
        </p:txBody>
      </p:sp>
      <p:pic>
        <p:nvPicPr>
          <p:cNvPr id="30721" name="Picture 1"/>
          <p:cNvPicPr>
            <a:picLocks noChangeAspect="1" noChangeArrowheads="1"/>
          </p:cNvPicPr>
          <p:nvPr/>
        </p:nvPicPr>
        <p:blipFill>
          <a:blip r:embed="rId3" cstate="print"/>
          <a:srcRect/>
          <a:stretch>
            <a:fillRect/>
          </a:stretch>
        </p:blipFill>
        <p:spPr bwMode="auto">
          <a:xfrm>
            <a:off x="5257800" y="1752600"/>
            <a:ext cx="35052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Reduced Obesity</a:t>
            </a:r>
            <a:endParaRPr lang="en-US" dirty="0"/>
          </a:p>
        </p:txBody>
      </p:sp>
      <p:sp>
        <p:nvSpPr>
          <p:cNvPr id="8" name="Text Placeholder 7"/>
          <p:cNvSpPr>
            <a:spLocks noGrp="1"/>
          </p:cNvSpPr>
          <p:nvPr>
            <p:ph idx="1"/>
          </p:nvPr>
        </p:nvSpPr>
        <p:spPr>
          <a:xfrm>
            <a:off x="457200" y="1447800"/>
            <a:ext cx="8229600" cy="914401"/>
          </a:xfrm>
        </p:spPr>
        <p:txBody>
          <a:bodyPr>
            <a:normAutofit/>
          </a:bodyPr>
          <a:lstStyle/>
          <a:p>
            <a:pPr marL="0" indent="0">
              <a:spcBef>
                <a:spcPts val="0"/>
              </a:spcBef>
              <a:buNone/>
            </a:pPr>
            <a:r>
              <a:rPr lang="en-US" sz="2400" dirty="0" smtClean="0"/>
              <a:t>Obesity is lower in places where people use bicycles, public transportation, and their feet</a:t>
            </a:r>
            <a:r>
              <a:rPr lang="en-US" sz="2400" baseline="30000" dirty="0" smtClean="0"/>
              <a:t>10</a:t>
            </a:r>
            <a:endParaRPr lang="en-US" sz="2400" dirty="0" smtClean="0"/>
          </a:p>
        </p:txBody>
      </p:sp>
      <p:sp>
        <p:nvSpPr>
          <p:cNvPr id="7" name="Slide Number Placeholder 7"/>
          <p:cNvSpPr>
            <a:spLocks noGrp="1"/>
          </p:cNvSpPr>
          <p:nvPr>
            <p:ph type="sldNum" sz="quarter" idx="4"/>
          </p:nvPr>
        </p:nvSpPr>
        <p:spPr/>
        <p:txBody>
          <a:bodyPr/>
          <a:lstStyle/>
          <a:p>
            <a:fld id="{B80C48AF-10C9-804E-A236-D16687DC691E}" type="slidenum">
              <a:rPr lang="en-US" smtClean="0">
                <a:solidFill>
                  <a:prstClr val="white">
                    <a:tint val="75000"/>
                  </a:prstClr>
                </a:solidFill>
              </a:rPr>
              <a:pPr/>
              <a:t>12</a:t>
            </a:fld>
            <a:endParaRPr lang="en-US" dirty="0">
              <a:solidFill>
                <a:prstClr val="white">
                  <a:tint val="75000"/>
                </a:prstClr>
              </a:solidFill>
            </a:endParaRPr>
          </a:p>
        </p:txBody>
      </p:sp>
      <p:graphicFrame>
        <p:nvGraphicFramePr>
          <p:cNvPr id="155650" name="Object 2"/>
          <p:cNvGraphicFramePr>
            <a:graphicFrameLocks noChangeAspect="1"/>
          </p:cNvGraphicFramePr>
          <p:nvPr/>
        </p:nvGraphicFramePr>
        <p:xfrm>
          <a:off x="1600200" y="2438400"/>
          <a:ext cx="5943600" cy="3619500"/>
        </p:xfrm>
        <a:graphic>
          <a:graphicData uri="http://schemas.openxmlformats.org/presentationml/2006/ole">
            <p:oleObj spid="_x0000_s29708" name="Worksheet" r:id="rId4" imgW="5276882" imgH="3609911" progId="Excel.Sheet.8">
              <p:embed/>
            </p:oleObj>
          </a:graphicData>
        </a:graphic>
      </p:graphicFrame>
      <p:sp>
        <p:nvSpPr>
          <p:cNvPr id="6" name="Text Placeholder 9"/>
          <p:cNvSpPr txBox="1">
            <a:spLocks/>
          </p:cNvSpPr>
          <p:nvPr/>
        </p:nvSpPr>
        <p:spPr bwMode="auto">
          <a:xfrm>
            <a:off x="1600200" y="6019800"/>
            <a:ext cx="571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defTabSz="483194">
              <a:defRPr/>
            </a:pPr>
            <a:r>
              <a:rPr lang="en-US" sz="1200" i="1" dirty="0" smtClean="0">
                <a:latin typeface="+mj-lt"/>
              </a:rPr>
              <a:t>Source: </a:t>
            </a:r>
            <a:r>
              <a:rPr lang="en-US" sz="1200" i="1" dirty="0" smtClean="0">
                <a:latin typeface="+mj-lt"/>
                <a:cs typeface="Calibri"/>
              </a:rPr>
              <a:t>Pucher, “Walking and Cycling:  Path to Improved Public Health,” Fit City Conference, NYC, June 2009</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Healthier Children</a:t>
            </a:r>
            <a:endParaRPr lang="en-US" dirty="0"/>
          </a:p>
        </p:txBody>
      </p:sp>
      <p:sp>
        <p:nvSpPr>
          <p:cNvPr id="2" name="Text Placeholder 1"/>
          <p:cNvSpPr>
            <a:spLocks noGrp="1"/>
          </p:cNvSpPr>
          <p:nvPr>
            <p:ph idx="1"/>
          </p:nvPr>
        </p:nvSpPr>
        <p:spPr>
          <a:xfrm>
            <a:off x="685800" y="1447800"/>
            <a:ext cx="2514600" cy="1295400"/>
          </a:xfrm>
          <a:solidFill>
            <a:schemeClr val="bg1">
              <a:lumMod val="75000"/>
            </a:schemeClr>
          </a:solidFill>
        </p:spPr>
        <p:txBody>
          <a:bodyPr>
            <a:normAutofit/>
          </a:bodyPr>
          <a:lstStyle/>
          <a:p>
            <a:pPr marL="0" indent="0">
              <a:buNone/>
            </a:pPr>
            <a:r>
              <a:rPr lang="en-US" sz="1800" dirty="0" smtClean="0"/>
              <a:t>Nationally, fewer than one-third of children participate in 20 minutes of physical activity</a:t>
            </a:r>
            <a:r>
              <a:rPr lang="en-US" sz="1800" baseline="30000" dirty="0" smtClean="0"/>
              <a:t>11</a:t>
            </a:r>
          </a:p>
        </p:txBody>
      </p:sp>
      <p:sp>
        <p:nvSpPr>
          <p:cNvPr id="6" name="Slide Number Placeholder 7"/>
          <p:cNvSpPr>
            <a:spLocks noGrp="1"/>
          </p:cNvSpPr>
          <p:nvPr>
            <p:ph type="sldNum" sz="quarter" idx="4"/>
          </p:nvPr>
        </p:nvSpPr>
        <p:spPr/>
        <p:txBody>
          <a:bodyPr/>
          <a:lstStyle/>
          <a:p>
            <a:fld id="{B80C48AF-10C9-804E-A236-D16687DC691E}" type="slidenum">
              <a:rPr lang="en-US" smtClean="0">
                <a:solidFill>
                  <a:schemeClr val="bg1"/>
                </a:solidFill>
              </a:rPr>
              <a:pPr/>
              <a:t>13</a:t>
            </a:fld>
            <a:endParaRPr lang="en-US" dirty="0">
              <a:solidFill>
                <a:schemeClr val="bg1"/>
              </a:solidFill>
            </a:endParaRPr>
          </a:p>
        </p:txBody>
      </p:sp>
      <p:graphicFrame>
        <p:nvGraphicFramePr>
          <p:cNvPr id="7" name="Chart 6"/>
          <p:cNvGraphicFramePr>
            <a:graphicFrameLocks/>
          </p:cNvGraphicFramePr>
          <p:nvPr>
            <p:extLst>
              <p:ext uri="{D42A27DB-BD31-4B8C-83A1-F6EECF244321}">
                <p14:modId xmlns="" xmlns:p14="http://schemas.microsoft.com/office/powerpoint/2010/main" val="1913232366"/>
              </p:ext>
            </p:extLst>
          </p:nvPr>
        </p:nvGraphicFramePr>
        <p:xfrm>
          <a:off x="3581400" y="2362200"/>
          <a:ext cx="53340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495800" y="1447801"/>
            <a:ext cx="3657600" cy="923330"/>
          </a:xfrm>
          <a:prstGeom prst="rect">
            <a:avLst/>
          </a:prstGeom>
          <a:solidFill>
            <a:srgbClr val="FFC425"/>
          </a:solidFill>
        </p:spPr>
        <p:txBody>
          <a:bodyPr wrap="square" rtlCol="0">
            <a:spAutoFit/>
          </a:bodyPr>
          <a:lstStyle/>
          <a:p>
            <a:r>
              <a:rPr lang="en-US" dirty="0" smtClean="0">
                <a:latin typeface="+mn-lt"/>
              </a:rPr>
              <a:t>Safe Routes to Schools, which is part of Complete Streets, is growing in Alameda County</a:t>
            </a:r>
            <a:endParaRPr lang="en-US" dirty="0">
              <a:latin typeface="+mn-lt"/>
            </a:endParaRPr>
          </a:p>
        </p:txBody>
      </p:sp>
      <p:pic>
        <p:nvPicPr>
          <p:cNvPr id="10" name="Picture 9" descr="Walking&amp;Biking_AsianGirls.jpg"/>
          <p:cNvPicPr>
            <a:picLocks noChangeAspect="1"/>
          </p:cNvPicPr>
          <p:nvPr/>
        </p:nvPicPr>
        <p:blipFill>
          <a:blip r:embed="rId4" cstate="print"/>
          <a:srcRect/>
          <a:stretch>
            <a:fillRect/>
          </a:stretch>
        </p:blipFill>
        <p:spPr bwMode="auto">
          <a:xfrm>
            <a:off x="990600" y="2971800"/>
            <a:ext cx="1843087" cy="2771775"/>
          </a:xfrm>
          <a:prstGeom prst="rect">
            <a:avLst/>
          </a:prstGeom>
          <a:noFill/>
          <a:ln w="19050" cmpd="tri">
            <a:solidFill>
              <a:srgbClr val="B5741D"/>
            </a:solidFill>
            <a:miter lim="800000"/>
            <a:headEnd/>
            <a:tailEnd/>
          </a:ln>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Regional, and County Policy Requirements</a:t>
            </a:r>
            <a:endParaRPr lang="en-US" dirty="0"/>
          </a:p>
        </p:txBody>
      </p:sp>
      <p:sp>
        <p:nvSpPr>
          <p:cNvPr id="4" name="Slide Number Placeholder 3"/>
          <p:cNvSpPr>
            <a:spLocks noGrp="1"/>
          </p:cNvSpPr>
          <p:nvPr>
            <p:ph type="sldNum" sz="quarter" idx="4"/>
          </p:nvPr>
        </p:nvSpPr>
        <p:spPr/>
        <p:txBody>
          <a:bodyPr/>
          <a:lstStyle/>
          <a:p>
            <a:fld id="{B80C48AF-10C9-804E-A236-D16687DC691E}" type="slidenum">
              <a:rPr lang="en-US" smtClean="0">
                <a:solidFill>
                  <a:prstClr val="white">
                    <a:tint val="75000"/>
                  </a:prstClr>
                </a:solidFill>
              </a:rPr>
              <a:pPr/>
              <a:t>14</a:t>
            </a:fld>
            <a:endParaRPr lang="en-US" dirty="0">
              <a:solidFill>
                <a:prstClr val="white">
                  <a:tint val="75000"/>
                </a:prstClr>
              </a:solidFill>
            </a:endParaRPr>
          </a:p>
        </p:txBody>
      </p:sp>
      <p:grpSp>
        <p:nvGrpSpPr>
          <p:cNvPr id="47" name="Group 83"/>
          <p:cNvGrpSpPr>
            <a:grpSpLocks/>
          </p:cNvGrpSpPr>
          <p:nvPr/>
        </p:nvGrpSpPr>
        <p:grpSpPr bwMode="auto">
          <a:xfrm>
            <a:off x="1441450" y="1670050"/>
            <a:ext cx="6254750" cy="4578350"/>
            <a:chOff x="1711608" y="1443099"/>
            <a:chExt cx="5479547" cy="4010430"/>
          </a:xfrm>
        </p:grpSpPr>
        <p:cxnSp>
          <p:nvCxnSpPr>
            <p:cNvPr id="48" name="Straight Connector 47"/>
            <p:cNvCxnSpPr>
              <a:endCxn id="59" idx="1"/>
            </p:cNvCxnSpPr>
            <p:nvPr/>
          </p:nvCxnSpPr>
          <p:spPr>
            <a:xfrm>
              <a:off x="4246942" y="5046089"/>
              <a:ext cx="393581" cy="5562"/>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Straight Connector 48"/>
            <p:cNvCxnSpPr>
              <a:stCxn id="65" idx="3"/>
              <a:endCxn id="63" idx="1"/>
            </p:cNvCxnSpPr>
            <p:nvPr/>
          </p:nvCxnSpPr>
          <p:spPr>
            <a:xfrm>
              <a:off x="3230305" y="3949618"/>
              <a:ext cx="239625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p:cNvCxnSpPr/>
            <p:nvPr/>
          </p:nvCxnSpPr>
          <p:spPr>
            <a:xfrm>
              <a:off x="4404096" y="2202355"/>
              <a:ext cx="38941" cy="2849296"/>
            </a:xfrm>
            <a:prstGeom prst="line">
              <a:avLst/>
            </a:prstGeom>
          </p:spPr>
          <p:style>
            <a:lnRef idx="3">
              <a:schemeClr val="accent2"/>
            </a:lnRef>
            <a:fillRef idx="0">
              <a:schemeClr val="accent2"/>
            </a:fillRef>
            <a:effectRef idx="2">
              <a:schemeClr val="accent2"/>
            </a:effectRef>
            <a:fontRef idx="minor">
              <a:schemeClr val="tx1"/>
            </a:fontRef>
          </p:style>
        </p:cxnSp>
        <p:grpSp>
          <p:nvGrpSpPr>
            <p:cNvPr id="51" name="Group 7"/>
            <p:cNvGrpSpPr>
              <a:grpSpLocks/>
            </p:cNvGrpSpPr>
            <p:nvPr/>
          </p:nvGrpSpPr>
          <p:grpSpPr bwMode="auto">
            <a:xfrm>
              <a:off x="3645125" y="1443099"/>
              <a:ext cx="1518335" cy="759167"/>
              <a:chOff x="898128" y="1177"/>
              <a:chExt cx="1881094" cy="940547"/>
            </a:xfrm>
          </p:grpSpPr>
          <p:sp>
            <p:nvSpPr>
              <p:cNvPr id="66" name="Rectangle 65"/>
              <p:cNvSpPr/>
              <p:nvPr/>
            </p:nvSpPr>
            <p:spPr>
              <a:xfrm>
                <a:off x="897660" y="1177"/>
                <a:ext cx="1881542" cy="940658"/>
              </a:xfrm>
              <a:prstGeom prst="rect">
                <a:avLst/>
              </a:prstGeom>
              <a:ln>
                <a:prstDash val="sysDash"/>
              </a:ln>
            </p:spPr>
            <p:style>
              <a:lnRef idx="3">
                <a:schemeClr val="lt1"/>
              </a:lnRef>
              <a:fillRef idx="1">
                <a:schemeClr val="accent4"/>
              </a:fillRef>
              <a:effectRef idx="1">
                <a:schemeClr val="accent4"/>
              </a:effectRef>
              <a:fontRef idx="minor">
                <a:schemeClr val="lt1"/>
              </a:fontRef>
            </p:style>
          </p:sp>
          <p:sp>
            <p:nvSpPr>
              <p:cNvPr id="67" name="Rectangle 10"/>
              <p:cNvSpPr/>
              <p:nvPr/>
            </p:nvSpPr>
            <p:spPr>
              <a:xfrm>
                <a:off x="897660" y="1177"/>
                <a:ext cx="1881542" cy="940658"/>
              </a:xfrm>
              <a:prstGeom prst="rect">
                <a:avLst/>
              </a:prstGeom>
              <a:solidFill>
                <a:srgbClr val="0069AA"/>
              </a:solidFill>
              <a:ln>
                <a:prstDash val="sysDash"/>
              </a:ln>
            </p:spPr>
            <p:style>
              <a:lnRef idx="3">
                <a:schemeClr val="lt1"/>
              </a:lnRef>
              <a:fillRef idx="1">
                <a:schemeClr val="accent4"/>
              </a:fillRef>
              <a:effectRef idx="1">
                <a:schemeClr val="accent4"/>
              </a:effectRef>
              <a:fontRef idx="minor">
                <a:schemeClr val="lt1"/>
              </a:fontRef>
            </p:style>
            <p:txBody>
              <a:bodyPr lIns="8890" tIns="8890" rIns="8890" bIns="8890" spcCol="1270" anchor="ctr"/>
              <a:lstStyle/>
              <a:p>
                <a:pPr algn="ctr" defTabSz="622300" fontAlgn="auto">
                  <a:lnSpc>
                    <a:spcPct val="90000"/>
                  </a:lnSpc>
                  <a:spcAft>
                    <a:spcPct val="35000"/>
                  </a:spcAft>
                  <a:defRPr/>
                </a:pPr>
                <a:r>
                  <a:rPr lang="en-US" sz="1400" dirty="0"/>
                  <a:t>Federal </a:t>
                </a:r>
              </a:p>
            </p:txBody>
          </p:sp>
        </p:grpSp>
        <p:sp>
          <p:nvSpPr>
            <p:cNvPr id="52" name="Rectangle 51"/>
            <p:cNvSpPr/>
            <p:nvPr/>
          </p:nvSpPr>
          <p:spPr>
            <a:xfrm>
              <a:off x="2661489" y="2454050"/>
              <a:ext cx="1517306" cy="755085"/>
            </a:xfrm>
            <a:prstGeom prst="rect">
              <a:avLst/>
            </a:prstGeom>
          </p:spPr>
          <p:style>
            <a:lnRef idx="3">
              <a:schemeClr val="lt1"/>
            </a:lnRef>
            <a:fillRef idx="1">
              <a:schemeClr val="accent6"/>
            </a:fillRef>
            <a:effectRef idx="1">
              <a:schemeClr val="accent6"/>
            </a:effectRef>
            <a:fontRef idx="minor">
              <a:schemeClr val="lt1"/>
            </a:fontRef>
          </p:style>
        </p:sp>
        <p:sp>
          <p:nvSpPr>
            <p:cNvPr id="53" name="Rectangle 52"/>
            <p:cNvSpPr/>
            <p:nvPr/>
          </p:nvSpPr>
          <p:spPr>
            <a:xfrm>
              <a:off x="2625330" y="2454050"/>
              <a:ext cx="1518697" cy="759256"/>
            </a:xfrm>
            <a:prstGeom prst="rect">
              <a:avLst/>
            </a:prstGeom>
          </p:spPr>
          <p:style>
            <a:lnRef idx="0">
              <a:scrgbClr r="0" g="0" b="0"/>
            </a:lnRef>
            <a:fillRef idx="0">
              <a:scrgbClr r="0" g="0" b="0"/>
            </a:fillRef>
            <a:effectRef idx="0">
              <a:scrgbClr r="0" g="0" b="0"/>
            </a:effectRef>
            <a:fontRef idx="minor">
              <a:schemeClr val="lt1"/>
            </a:fontRef>
          </p:style>
          <p:txBody>
            <a:bodyPr lIns="8890" tIns="8890" rIns="8890" bIns="8890" spcCol="1270" anchor="ctr"/>
            <a:lstStyle/>
            <a:p>
              <a:pPr algn="ctr" defTabSz="622300" fontAlgn="auto">
                <a:lnSpc>
                  <a:spcPct val="90000"/>
                </a:lnSpc>
                <a:spcAft>
                  <a:spcPct val="35000"/>
                </a:spcAft>
                <a:defRPr/>
              </a:pPr>
              <a:r>
                <a:rPr lang="en-US" sz="1300" dirty="0"/>
                <a:t>State</a:t>
              </a:r>
            </a:p>
            <a:p>
              <a:pPr algn="ctr" defTabSz="622300" fontAlgn="auto">
                <a:lnSpc>
                  <a:spcPct val="90000"/>
                </a:lnSpc>
                <a:spcAft>
                  <a:spcPct val="35000"/>
                </a:spcAft>
                <a:defRPr/>
              </a:pPr>
              <a:r>
                <a:rPr lang="en-US" sz="1300" dirty="0"/>
                <a:t>Caltrans DD64 R-1</a:t>
              </a:r>
            </a:p>
          </p:txBody>
        </p:sp>
        <p:sp>
          <p:nvSpPr>
            <p:cNvPr id="54" name="Rectangle 53"/>
            <p:cNvSpPr/>
            <p:nvPr/>
          </p:nvSpPr>
          <p:spPr>
            <a:xfrm>
              <a:off x="4655822" y="2454050"/>
              <a:ext cx="1517306" cy="755085"/>
            </a:xfrm>
            <a:prstGeom prst="rect">
              <a:avLst/>
            </a:prstGeom>
          </p:spPr>
          <p:style>
            <a:lnRef idx="3">
              <a:schemeClr val="lt1"/>
            </a:lnRef>
            <a:fillRef idx="1">
              <a:schemeClr val="accent6"/>
            </a:fillRef>
            <a:effectRef idx="1">
              <a:schemeClr val="accent6"/>
            </a:effectRef>
            <a:fontRef idx="minor">
              <a:schemeClr val="lt1"/>
            </a:fontRef>
          </p:style>
          <p:txBody>
            <a:bodyPr lIns="8890" tIns="8890" rIns="8890" bIns="8890" spcCol="1270" anchor="ctr"/>
            <a:lstStyle/>
            <a:p>
              <a:pPr algn="ctr" defTabSz="622300" fontAlgn="auto">
                <a:lnSpc>
                  <a:spcPct val="90000"/>
                </a:lnSpc>
                <a:spcAft>
                  <a:spcPct val="35000"/>
                </a:spcAft>
                <a:defRPr/>
              </a:pPr>
              <a:r>
                <a:rPr lang="en-US" sz="1300" dirty="0"/>
                <a:t>State</a:t>
              </a:r>
            </a:p>
            <a:p>
              <a:pPr algn="ctr" defTabSz="622300" fontAlgn="auto">
                <a:lnSpc>
                  <a:spcPct val="90000"/>
                </a:lnSpc>
                <a:spcAft>
                  <a:spcPct val="35000"/>
                </a:spcAft>
                <a:defRPr/>
              </a:pPr>
              <a:r>
                <a:rPr lang="en-US" sz="1300" dirty="0"/>
                <a:t>CA Complete Streets Act of 2008</a:t>
              </a:r>
            </a:p>
          </p:txBody>
        </p:sp>
        <p:grpSp>
          <p:nvGrpSpPr>
            <p:cNvPr id="55" name="Group 17"/>
            <p:cNvGrpSpPr>
              <a:grpSpLocks/>
            </p:cNvGrpSpPr>
            <p:nvPr/>
          </p:nvGrpSpPr>
          <p:grpSpPr bwMode="auto">
            <a:xfrm>
              <a:off x="1711608" y="3549609"/>
              <a:ext cx="1518335" cy="800412"/>
              <a:chOff x="302851" y="1113"/>
              <a:chExt cx="1994828" cy="997414"/>
            </a:xfrm>
          </p:grpSpPr>
          <p:sp>
            <p:nvSpPr>
              <p:cNvPr id="64" name="Rectangle 63"/>
              <p:cNvSpPr/>
              <p:nvPr/>
            </p:nvSpPr>
            <p:spPr>
              <a:xfrm>
                <a:off x="302851" y="1384"/>
                <a:ext cx="1995303" cy="996381"/>
              </a:xfrm>
              <a:prstGeom prst="rect">
                <a:avLst/>
              </a:prstGeom>
            </p:spPr>
            <p:style>
              <a:lnRef idx="3">
                <a:schemeClr val="lt1"/>
              </a:lnRef>
              <a:fillRef idx="1">
                <a:schemeClr val="accent3"/>
              </a:fillRef>
              <a:effectRef idx="1">
                <a:schemeClr val="accent3"/>
              </a:effectRef>
              <a:fontRef idx="minor">
                <a:schemeClr val="lt1"/>
              </a:fontRef>
            </p:style>
          </p:sp>
          <p:sp>
            <p:nvSpPr>
              <p:cNvPr id="65" name="Rectangle 64"/>
              <p:cNvSpPr/>
              <p:nvPr/>
            </p:nvSpPr>
            <p:spPr>
              <a:xfrm>
                <a:off x="302851" y="1384"/>
                <a:ext cx="1995303" cy="996381"/>
              </a:xfrm>
              <a:prstGeom prst="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lIns="9525" tIns="9525" rIns="9525" bIns="9525" spcCol="1270" anchor="ctr"/>
              <a:lstStyle/>
              <a:p>
                <a:pPr algn="ctr" defTabSz="666750" fontAlgn="auto">
                  <a:lnSpc>
                    <a:spcPct val="90000"/>
                  </a:lnSpc>
                  <a:spcAft>
                    <a:spcPct val="35000"/>
                  </a:spcAft>
                  <a:defRPr/>
                </a:pPr>
                <a:r>
                  <a:rPr lang="en-US" sz="1200" dirty="0"/>
                  <a:t>Regional</a:t>
                </a:r>
              </a:p>
              <a:p>
                <a:pPr algn="ctr" defTabSz="666750" fontAlgn="auto">
                  <a:lnSpc>
                    <a:spcPct val="90000"/>
                  </a:lnSpc>
                  <a:spcAft>
                    <a:spcPct val="35000"/>
                  </a:spcAft>
                  <a:defRPr/>
                </a:pPr>
                <a:r>
                  <a:rPr lang="en-US" sz="1200" dirty="0"/>
                  <a:t>OBAG Local Resolution by January 2013</a:t>
                </a:r>
              </a:p>
            </p:txBody>
          </p:sp>
        </p:grpSp>
        <p:grpSp>
          <p:nvGrpSpPr>
            <p:cNvPr id="56" name="Group 18"/>
            <p:cNvGrpSpPr>
              <a:grpSpLocks/>
            </p:cNvGrpSpPr>
            <p:nvPr/>
          </p:nvGrpSpPr>
          <p:grpSpPr bwMode="auto">
            <a:xfrm>
              <a:off x="3616933" y="3549826"/>
              <a:ext cx="3574222" cy="799583"/>
              <a:chOff x="2661834" y="1384"/>
              <a:chExt cx="4558111" cy="996381"/>
            </a:xfrm>
          </p:grpSpPr>
          <p:sp>
            <p:nvSpPr>
              <p:cNvPr id="61" name="Rectangle 60"/>
              <p:cNvSpPr/>
              <p:nvPr/>
            </p:nvSpPr>
            <p:spPr>
              <a:xfrm>
                <a:off x="2716815" y="1384"/>
                <a:ext cx="1995282" cy="996381"/>
              </a:xfrm>
              <a:prstGeom prst="rect">
                <a:avLst/>
              </a:prstGeom>
            </p:spPr>
            <p:style>
              <a:lnRef idx="3">
                <a:schemeClr val="lt1"/>
              </a:lnRef>
              <a:fillRef idx="1">
                <a:schemeClr val="accent3"/>
              </a:fillRef>
              <a:effectRef idx="1">
                <a:schemeClr val="accent3"/>
              </a:effectRef>
              <a:fontRef idx="minor">
                <a:schemeClr val="lt1"/>
              </a:fontRef>
            </p:style>
          </p:sp>
          <p:sp>
            <p:nvSpPr>
              <p:cNvPr id="62" name="Rectangle 61"/>
              <p:cNvSpPr/>
              <p:nvPr/>
            </p:nvSpPr>
            <p:spPr>
              <a:xfrm>
                <a:off x="2661834" y="1384"/>
                <a:ext cx="2089283" cy="996381"/>
              </a:xfrm>
              <a:prstGeom prst="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lIns="9525" tIns="9525" rIns="9525" bIns="9525" spcCol="1270" anchor="ctr"/>
              <a:lstStyle/>
              <a:p>
                <a:pPr algn="ctr" defTabSz="666750" fontAlgn="auto">
                  <a:lnSpc>
                    <a:spcPct val="90000"/>
                  </a:lnSpc>
                  <a:spcAft>
                    <a:spcPct val="35000"/>
                  </a:spcAft>
                  <a:defRPr/>
                </a:pPr>
                <a:r>
                  <a:rPr lang="en-US" sz="1200" dirty="0"/>
                  <a:t>Regional</a:t>
                </a:r>
              </a:p>
              <a:p>
                <a:pPr algn="ctr" defTabSz="666750" fontAlgn="auto">
                  <a:lnSpc>
                    <a:spcPct val="90000"/>
                  </a:lnSpc>
                  <a:spcAft>
                    <a:spcPts val="0"/>
                  </a:spcAft>
                  <a:defRPr/>
                </a:pPr>
                <a:r>
                  <a:rPr lang="en-US" sz="1200" dirty="0"/>
                  <a:t>Complete </a:t>
                </a:r>
                <a:r>
                  <a:rPr lang="en-US" sz="1200" dirty="0" smtClean="0"/>
                  <a:t>Streets</a:t>
                </a:r>
              </a:p>
              <a:p>
                <a:pPr algn="ctr" defTabSz="666750" fontAlgn="auto">
                  <a:lnSpc>
                    <a:spcPct val="90000"/>
                  </a:lnSpc>
                  <a:spcAft>
                    <a:spcPts val="0"/>
                  </a:spcAft>
                  <a:defRPr/>
                </a:pPr>
                <a:r>
                  <a:rPr lang="en-US" sz="1200" dirty="0" smtClean="0"/>
                  <a:t> </a:t>
                </a:r>
                <a:r>
                  <a:rPr lang="en-US" sz="1200" dirty="0"/>
                  <a:t>Checklists</a:t>
                </a:r>
              </a:p>
            </p:txBody>
          </p:sp>
          <p:sp>
            <p:nvSpPr>
              <p:cNvPr id="63" name="Rectangle 62"/>
              <p:cNvSpPr/>
              <p:nvPr/>
            </p:nvSpPr>
            <p:spPr>
              <a:xfrm>
                <a:off x="5224663" y="1384"/>
                <a:ext cx="1995282" cy="996381"/>
              </a:xfrm>
              <a:prstGeom prst="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lIns="9525" tIns="9525" rIns="9525" bIns="9525" spcCol="1270" anchor="ctr"/>
              <a:lstStyle/>
              <a:p>
                <a:pPr algn="ctr" defTabSz="666750" fontAlgn="auto">
                  <a:lnSpc>
                    <a:spcPct val="90000"/>
                  </a:lnSpc>
                  <a:spcAft>
                    <a:spcPct val="35000"/>
                  </a:spcAft>
                  <a:defRPr/>
                </a:pPr>
                <a:r>
                  <a:rPr lang="en-US" sz="1200" dirty="0"/>
                  <a:t>Regional</a:t>
                </a:r>
              </a:p>
              <a:p>
                <a:pPr algn="ctr" defTabSz="666750" fontAlgn="auto">
                  <a:lnSpc>
                    <a:spcPct val="90000"/>
                  </a:lnSpc>
                  <a:spcAft>
                    <a:spcPct val="35000"/>
                  </a:spcAft>
                  <a:defRPr/>
                </a:pPr>
                <a:r>
                  <a:rPr lang="en-US" sz="1200" dirty="0"/>
                  <a:t>Compliance with State Requirement by 2014</a:t>
                </a:r>
              </a:p>
            </p:txBody>
          </p:sp>
        </p:grpSp>
        <p:sp>
          <p:nvSpPr>
            <p:cNvPr id="57" name="Rectangle 56"/>
            <p:cNvSpPr/>
            <p:nvPr/>
          </p:nvSpPr>
          <p:spPr>
            <a:xfrm>
              <a:off x="2651754" y="4648383"/>
              <a:ext cx="1610486" cy="805146"/>
            </a:xfrm>
            <a:prstGeom prst="rect">
              <a:avLst/>
            </a:prstGeom>
          </p:spPr>
          <p:style>
            <a:lnRef idx="3">
              <a:schemeClr val="lt1"/>
            </a:lnRef>
            <a:fillRef idx="1">
              <a:schemeClr val="accent5"/>
            </a:fillRef>
            <a:effectRef idx="1">
              <a:schemeClr val="accent5"/>
            </a:effectRef>
            <a:fontRef idx="minor">
              <a:schemeClr val="lt1"/>
            </a:fontRef>
          </p:style>
        </p:sp>
        <p:sp>
          <p:nvSpPr>
            <p:cNvPr id="58" name="Rectangle 57"/>
            <p:cNvSpPr/>
            <p:nvPr/>
          </p:nvSpPr>
          <p:spPr>
            <a:xfrm>
              <a:off x="2661489" y="4952921"/>
              <a:ext cx="1609095" cy="196071"/>
            </a:xfrm>
            <a:prstGeom prst="rect">
              <a:avLst/>
            </a:prstGeom>
          </p:spPr>
          <p:style>
            <a:lnRef idx="0">
              <a:scrgbClr r="0" g="0" b="0"/>
            </a:lnRef>
            <a:fillRef idx="0">
              <a:scrgbClr r="0" g="0" b="0"/>
            </a:fillRef>
            <a:effectRef idx="0">
              <a:scrgbClr r="0" g="0" b="0"/>
            </a:effectRef>
            <a:fontRef idx="minor">
              <a:schemeClr val="lt1"/>
            </a:fontRef>
          </p:style>
          <p:txBody>
            <a:bodyPr lIns="9525" tIns="9525" rIns="9525" bIns="9525" spcCol="1270" anchor="ctr"/>
            <a:lstStyle/>
            <a:p>
              <a:pPr algn="ctr" defTabSz="666750" fontAlgn="auto">
                <a:lnSpc>
                  <a:spcPct val="90000"/>
                </a:lnSpc>
                <a:spcAft>
                  <a:spcPct val="35000"/>
                </a:spcAft>
                <a:defRPr/>
              </a:pPr>
              <a:r>
                <a:rPr lang="en-US" sz="1200" dirty="0"/>
                <a:t>County</a:t>
              </a:r>
            </a:p>
            <a:p>
              <a:pPr algn="ctr" defTabSz="666750" fontAlgn="auto">
                <a:lnSpc>
                  <a:spcPct val="90000"/>
                </a:lnSpc>
                <a:spcAft>
                  <a:spcPct val="35000"/>
                </a:spcAft>
                <a:defRPr/>
              </a:pPr>
              <a:r>
                <a:rPr lang="en-US" sz="1200" dirty="0"/>
                <a:t>Master Funding Agreement: Policy by June 2013</a:t>
              </a:r>
            </a:p>
          </p:txBody>
        </p:sp>
        <p:sp>
          <p:nvSpPr>
            <p:cNvPr id="59" name="Rectangle 58"/>
            <p:cNvSpPr/>
            <p:nvPr/>
          </p:nvSpPr>
          <p:spPr>
            <a:xfrm>
              <a:off x="4640523" y="4648383"/>
              <a:ext cx="1610486" cy="805146"/>
            </a:xfrm>
            <a:prstGeom prst="rect">
              <a:avLst/>
            </a:prstGeom>
          </p:spPr>
          <p:style>
            <a:lnRef idx="3">
              <a:schemeClr val="lt1"/>
            </a:lnRef>
            <a:fillRef idx="1">
              <a:schemeClr val="accent5"/>
            </a:fillRef>
            <a:effectRef idx="1">
              <a:schemeClr val="accent5"/>
            </a:effectRef>
            <a:fontRef idx="minor">
              <a:schemeClr val="lt1"/>
            </a:fontRef>
          </p:style>
          <p:txBody>
            <a:bodyPr lIns="9525" tIns="9525" rIns="9525" bIns="9525" spcCol="1270" anchor="ctr"/>
            <a:lstStyle/>
            <a:p>
              <a:pPr algn="ctr" defTabSz="666750" fontAlgn="auto">
                <a:lnSpc>
                  <a:spcPct val="90000"/>
                </a:lnSpc>
                <a:spcAft>
                  <a:spcPct val="35000"/>
                </a:spcAft>
                <a:defRPr/>
              </a:pPr>
              <a:r>
                <a:rPr lang="en-US" sz="1300" dirty="0"/>
                <a:t>County</a:t>
              </a:r>
            </a:p>
            <a:p>
              <a:pPr algn="ctr" defTabSz="666750" fontAlgn="auto">
                <a:lnSpc>
                  <a:spcPct val="90000"/>
                </a:lnSpc>
                <a:spcAft>
                  <a:spcPct val="35000"/>
                </a:spcAft>
                <a:defRPr/>
              </a:pPr>
              <a:r>
                <a:rPr lang="en-US" sz="1300" dirty="0"/>
                <a:t>TEP: </a:t>
              </a:r>
              <a:r>
                <a:rPr lang="en-US" sz="1300" dirty="0" smtClean="0"/>
                <a:t>Complete </a:t>
              </a:r>
              <a:r>
                <a:rPr lang="en-US" sz="1300" dirty="0"/>
                <a:t>Streets in All Projects</a:t>
              </a:r>
            </a:p>
          </p:txBody>
        </p:sp>
        <p:cxnSp>
          <p:nvCxnSpPr>
            <p:cNvPr id="60" name="Straight Connector 59"/>
            <p:cNvCxnSpPr>
              <a:stCxn id="52" idx="3"/>
              <a:endCxn id="54" idx="1"/>
            </p:cNvCxnSpPr>
            <p:nvPr/>
          </p:nvCxnSpPr>
          <p:spPr>
            <a:xfrm>
              <a:off x="4178795" y="2830897"/>
              <a:ext cx="477027" cy="0"/>
            </a:xfrm>
            <a:prstGeom prst="line">
              <a:avLst/>
            </a:prstGeom>
          </p:spPr>
          <p:style>
            <a:lnRef idx="3">
              <a:schemeClr val="accent2"/>
            </a:lnRef>
            <a:fillRef idx="0">
              <a:schemeClr val="accent2"/>
            </a:fillRef>
            <a:effectRef idx="2">
              <a:schemeClr val="accent2"/>
            </a:effectRef>
            <a:fontRef idx="minor">
              <a:schemeClr val="tx1"/>
            </a:fontRef>
          </p:style>
        </p:cxn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t>Complete Streets Policy Requirements</a:t>
            </a:r>
            <a:endParaRPr lang="en-US" sz="3800" dirty="0"/>
          </a:p>
        </p:txBody>
      </p:sp>
      <p:sp>
        <p:nvSpPr>
          <p:cNvPr id="3" name="Content Placeholder 2"/>
          <p:cNvSpPr>
            <a:spLocks noGrp="1"/>
          </p:cNvSpPr>
          <p:nvPr>
            <p:ph idx="1"/>
          </p:nvPr>
        </p:nvSpPr>
        <p:spPr>
          <a:xfrm>
            <a:off x="609600" y="1600201"/>
            <a:ext cx="8229600" cy="1219200"/>
          </a:xfrm>
        </p:spPr>
        <p:txBody>
          <a:bodyPr>
            <a:normAutofit/>
          </a:bodyPr>
          <a:lstStyle/>
          <a:p>
            <a:pPr marL="0" indent="0">
              <a:spcBef>
                <a:spcPts val="1800"/>
              </a:spcBef>
              <a:buNone/>
            </a:pPr>
            <a:r>
              <a:rPr lang="en-US" sz="3000" dirty="0" smtClean="0"/>
              <a:t>Complete Streets Policy Resolution Required for Regional and Local Funding:</a:t>
            </a:r>
          </a:p>
          <a:p>
            <a:pPr>
              <a:spcBef>
                <a:spcPts val="1800"/>
              </a:spcBef>
              <a:buNone/>
            </a:pPr>
            <a:endParaRPr lang="en-US" sz="3000" dirty="0" smtClean="0"/>
          </a:p>
        </p:txBody>
      </p:sp>
      <p:sp>
        <p:nvSpPr>
          <p:cNvPr id="4" name="Slide Number Placeholder 3"/>
          <p:cNvSpPr>
            <a:spLocks noGrp="1"/>
          </p:cNvSpPr>
          <p:nvPr>
            <p:ph type="sldNum" sz="quarter" idx="4"/>
          </p:nvPr>
        </p:nvSpPr>
        <p:spPr/>
        <p:txBody>
          <a:bodyPr/>
          <a:lstStyle/>
          <a:p>
            <a:fld id="{B80C48AF-10C9-804E-A236-D16687DC691E}" type="slidenum">
              <a:rPr lang="en-US" smtClean="0"/>
              <a:pPr/>
              <a:t>15</a:t>
            </a:fld>
            <a:endParaRPr lang="en-US" dirty="0"/>
          </a:p>
        </p:txBody>
      </p:sp>
      <p:graphicFrame>
        <p:nvGraphicFramePr>
          <p:cNvPr id="5" name="Table 4"/>
          <p:cNvGraphicFramePr>
            <a:graphicFrameLocks noGrp="1"/>
          </p:cNvGraphicFramePr>
          <p:nvPr/>
        </p:nvGraphicFramePr>
        <p:xfrm>
          <a:off x="685800" y="2895600"/>
          <a:ext cx="7848600" cy="2382520"/>
        </p:xfrm>
        <a:graphic>
          <a:graphicData uri="http://schemas.openxmlformats.org/drawingml/2006/table">
            <a:tbl>
              <a:tblPr firstRow="1" bandRow="1">
                <a:tableStyleId>{073A0DAA-6AF3-43AB-8588-CEC1D06C72B9}</a:tableStyleId>
              </a:tblPr>
              <a:tblGrid>
                <a:gridCol w="1905000"/>
                <a:gridCol w="3200400"/>
                <a:gridCol w="2743200"/>
              </a:tblGrid>
              <a:tr h="523240">
                <a:tc>
                  <a:txBody>
                    <a:bodyPr/>
                    <a:lstStyle/>
                    <a:p>
                      <a:r>
                        <a:rPr lang="en-US" sz="2200" dirty="0" smtClean="0"/>
                        <a:t>Agency</a:t>
                      </a:r>
                      <a:endParaRPr lang="en-US" sz="2200" dirty="0">
                        <a:solidFill>
                          <a:schemeClr val="tx1"/>
                        </a:solidFill>
                      </a:endParaRPr>
                    </a:p>
                  </a:txBody>
                  <a:tcPr/>
                </a:tc>
                <a:tc>
                  <a:txBody>
                    <a:bodyPr/>
                    <a:lstStyle/>
                    <a:p>
                      <a:r>
                        <a:rPr lang="en-US" sz="2200" dirty="0" smtClean="0">
                          <a:solidFill>
                            <a:schemeClr val="lt1"/>
                          </a:solidFill>
                        </a:rPr>
                        <a:t>Funding</a:t>
                      </a:r>
                      <a:endParaRPr lang="en-US" sz="2200" dirty="0">
                        <a:solidFill>
                          <a:schemeClr val="tx1"/>
                        </a:solidFill>
                      </a:endParaRPr>
                    </a:p>
                  </a:txBody>
                  <a:tcPr/>
                </a:tc>
                <a:tc>
                  <a:txBody>
                    <a:bodyPr/>
                    <a:lstStyle/>
                    <a:p>
                      <a:r>
                        <a:rPr lang="en-US" sz="2200" dirty="0" smtClean="0"/>
                        <a:t>Deadline</a:t>
                      </a:r>
                      <a:endParaRPr lang="en-US" sz="2200" dirty="0">
                        <a:solidFill>
                          <a:schemeClr val="tx1"/>
                        </a:solidFill>
                      </a:endParaRPr>
                    </a:p>
                  </a:txBody>
                  <a:tcPr/>
                </a:tc>
              </a:tr>
              <a:tr h="523240">
                <a:tc>
                  <a:txBody>
                    <a:bodyPr/>
                    <a:lstStyle/>
                    <a:p>
                      <a:r>
                        <a:rPr lang="en-US" sz="2200" dirty="0" smtClean="0"/>
                        <a:t>MTC</a:t>
                      </a:r>
                      <a:endParaRPr lang="en-US" sz="2200" dirty="0"/>
                    </a:p>
                  </a:txBody>
                  <a:tcPr/>
                </a:tc>
                <a:tc>
                  <a:txBody>
                    <a:bodyPr/>
                    <a:lstStyle/>
                    <a:p>
                      <a:r>
                        <a:rPr lang="en-US" sz="2200" dirty="0" smtClean="0"/>
                        <a:t>One</a:t>
                      </a:r>
                      <a:r>
                        <a:rPr lang="en-US" sz="2200" baseline="0" dirty="0" smtClean="0"/>
                        <a:t> Bay Area Grant (OBAG)</a:t>
                      </a:r>
                      <a:endParaRPr lang="en-US" sz="2200" dirty="0"/>
                    </a:p>
                  </a:txBody>
                  <a:tcPr/>
                </a:tc>
                <a:tc>
                  <a:txBody>
                    <a:bodyPr/>
                    <a:lstStyle/>
                    <a:p>
                      <a:r>
                        <a:rPr lang="en-US" sz="2200" dirty="0" smtClean="0"/>
                        <a:t>January 31,</a:t>
                      </a:r>
                      <a:r>
                        <a:rPr lang="en-US" sz="2200" baseline="0" dirty="0" smtClean="0"/>
                        <a:t> 2013</a:t>
                      </a:r>
                      <a:endParaRPr lang="en-US" sz="2200" dirty="0"/>
                    </a:p>
                  </a:txBody>
                  <a:tcPr/>
                </a:tc>
              </a:tr>
              <a:tr h="523240">
                <a:tc>
                  <a:txBody>
                    <a:bodyPr/>
                    <a:lstStyle/>
                    <a:p>
                      <a:r>
                        <a:rPr lang="en-US" sz="2200" dirty="0" smtClean="0"/>
                        <a:t>Alameda CTC</a:t>
                      </a:r>
                      <a:endParaRPr lang="en-US" sz="2200" dirty="0"/>
                    </a:p>
                  </a:txBody>
                  <a:tcPr/>
                </a:tc>
                <a:tc>
                  <a:txBody>
                    <a:bodyPr/>
                    <a:lstStyle/>
                    <a:p>
                      <a:r>
                        <a:rPr lang="en-US" sz="2200" dirty="0" smtClean="0"/>
                        <a:t>Measure</a:t>
                      </a:r>
                      <a:r>
                        <a:rPr lang="en-US" sz="2200" baseline="0" dirty="0" smtClean="0"/>
                        <a:t> B pass-through funds and vehicle registration fee funds</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January 31,</a:t>
                      </a:r>
                      <a:r>
                        <a:rPr lang="en-US" sz="2200" baseline="0" dirty="0" smtClean="0"/>
                        <a:t> 2013</a:t>
                      </a:r>
                      <a:endParaRPr lang="en-US" sz="2200" dirty="0" smtClean="0"/>
                    </a:p>
                    <a:p>
                      <a:r>
                        <a:rPr lang="en-US" sz="1600" dirty="0" smtClean="0"/>
                        <a:t>(to comply</a:t>
                      </a:r>
                      <a:r>
                        <a:rPr lang="en-US" sz="1600" baseline="0" dirty="0" smtClean="0"/>
                        <a:t> with MTC deadline)</a:t>
                      </a:r>
                      <a:endParaRPr lang="en-US" sz="1600" dirty="0"/>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3600" dirty="0" smtClean="0"/>
              <a:t>Policy Resolution: 10 Elements Needed to Comply with Alameda CTC and MTC Requirements</a:t>
            </a:r>
            <a:endParaRPr lang="en-US" sz="3600" dirty="0"/>
          </a:p>
        </p:txBody>
      </p:sp>
      <p:sp>
        <p:nvSpPr>
          <p:cNvPr id="3" name="Content Placeholder 2"/>
          <p:cNvSpPr>
            <a:spLocks noGrp="1"/>
          </p:cNvSpPr>
          <p:nvPr>
            <p:ph idx="1"/>
          </p:nvPr>
        </p:nvSpPr>
        <p:spPr>
          <a:xfrm>
            <a:off x="457200" y="2286000"/>
            <a:ext cx="8229600" cy="3048000"/>
          </a:xfrm>
        </p:spPr>
        <p:txBody>
          <a:bodyPr numCol="2" spcCol="365760">
            <a:normAutofit lnSpcReduction="10000"/>
          </a:bodyPr>
          <a:lstStyle/>
          <a:p>
            <a:pPr marL="514350" indent="-514350">
              <a:buFont typeface="+mj-lt"/>
              <a:buAutoNum type="arabicPeriod"/>
            </a:pPr>
            <a:r>
              <a:rPr lang="en-US" sz="2800" dirty="0" smtClean="0"/>
              <a:t>Vision</a:t>
            </a:r>
          </a:p>
          <a:p>
            <a:pPr marL="514350" indent="-514350">
              <a:buFont typeface="+mj-lt"/>
              <a:buAutoNum type="arabicPeriod"/>
            </a:pPr>
            <a:r>
              <a:rPr lang="en-US" sz="2800" dirty="0" smtClean="0"/>
              <a:t>All Users and Modes</a:t>
            </a:r>
          </a:p>
          <a:p>
            <a:pPr marL="514350" indent="-514350">
              <a:buFont typeface="+mj-lt"/>
              <a:buAutoNum type="arabicPeriod"/>
            </a:pPr>
            <a:r>
              <a:rPr lang="en-US" sz="2800" dirty="0" smtClean="0"/>
              <a:t>All Projects/Phases</a:t>
            </a:r>
          </a:p>
          <a:p>
            <a:pPr marL="514350" indent="-514350">
              <a:buFont typeface="+mj-lt"/>
              <a:buAutoNum type="arabicPeriod"/>
            </a:pPr>
            <a:r>
              <a:rPr lang="en-US" sz="2800" dirty="0" smtClean="0"/>
              <a:t>Exceptions</a:t>
            </a:r>
          </a:p>
          <a:p>
            <a:pPr marL="514350" indent="-514350">
              <a:buFont typeface="+mj-lt"/>
              <a:buAutoNum type="arabicPeriod"/>
            </a:pPr>
            <a:r>
              <a:rPr lang="en-US" sz="2800" dirty="0" smtClean="0"/>
              <a:t>Network/ Connectivity</a:t>
            </a:r>
          </a:p>
          <a:p>
            <a:pPr marL="514350" indent="-514350">
              <a:buFont typeface="+mj-lt"/>
              <a:buAutoNum type="arabicPeriod"/>
            </a:pPr>
            <a:r>
              <a:rPr lang="en-US" sz="2800" dirty="0" smtClean="0"/>
              <a:t>Jurisdiction</a:t>
            </a:r>
          </a:p>
          <a:p>
            <a:pPr marL="514350" indent="-514350">
              <a:buFont typeface="+mj-lt"/>
              <a:buAutoNum type="arabicPeriod"/>
            </a:pPr>
            <a:r>
              <a:rPr lang="en-US" sz="2800" dirty="0" smtClean="0"/>
              <a:t>Design</a:t>
            </a:r>
          </a:p>
          <a:p>
            <a:pPr marL="514350" indent="-514350">
              <a:buFont typeface="+mj-lt"/>
              <a:buAutoNum type="arabicPeriod"/>
            </a:pPr>
            <a:r>
              <a:rPr lang="en-US" sz="2800" dirty="0" smtClean="0"/>
              <a:t>Context Sensitivity</a:t>
            </a:r>
          </a:p>
          <a:p>
            <a:pPr marL="514350" indent="-514350">
              <a:buFont typeface="+mj-lt"/>
              <a:buAutoNum type="arabicPeriod"/>
            </a:pPr>
            <a:r>
              <a:rPr lang="en-US" sz="2800" dirty="0" smtClean="0"/>
              <a:t>Performance Measures</a:t>
            </a:r>
          </a:p>
          <a:p>
            <a:pPr marL="571500" indent="-571500">
              <a:buFont typeface="+mj-lt"/>
              <a:buAutoNum type="arabicPeriod"/>
            </a:pPr>
            <a:r>
              <a:rPr lang="en-US" sz="2800" dirty="0" smtClean="0"/>
              <a:t>Implementation Next Steps</a:t>
            </a:r>
            <a:endParaRPr lang="en-US" sz="2800" dirty="0"/>
          </a:p>
        </p:txBody>
      </p:sp>
      <p:sp>
        <p:nvSpPr>
          <p:cNvPr id="4" name="Slide Number Placeholder 3"/>
          <p:cNvSpPr>
            <a:spLocks noGrp="1"/>
          </p:cNvSpPr>
          <p:nvPr>
            <p:ph type="sldNum" sz="quarter" idx="4"/>
          </p:nvPr>
        </p:nvSpPr>
        <p:spPr/>
        <p:txBody>
          <a:bodyPr/>
          <a:lstStyle/>
          <a:p>
            <a:fld id="{B80C48AF-10C9-804E-A236-D16687DC691E}"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Vision</a:t>
            </a:r>
            <a:endParaRPr lang="en-US" dirty="0"/>
          </a:p>
        </p:txBody>
      </p:sp>
      <p:sp>
        <p:nvSpPr>
          <p:cNvPr id="4" name="Slide Number Placeholder 3"/>
          <p:cNvSpPr>
            <a:spLocks noGrp="1"/>
          </p:cNvSpPr>
          <p:nvPr>
            <p:ph type="sldNum" sz="quarter" idx="4"/>
          </p:nvPr>
        </p:nvSpPr>
        <p:spPr/>
        <p:txBody>
          <a:bodyPr/>
          <a:lstStyle/>
          <a:p>
            <a:fld id="{B80C48AF-10C9-804E-A236-D16687DC691E}" type="slidenum">
              <a:rPr lang="en-US" smtClean="0"/>
              <a:pPr/>
              <a:t>17</a:t>
            </a:fld>
            <a:endParaRPr lang="en-US" dirty="0"/>
          </a:p>
        </p:txBody>
      </p:sp>
      <p:pic>
        <p:nvPicPr>
          <p:cNvPr id="5" name="Picture 3"/>
          <p:cNvPicPr>
            <a:picLocks noChangeAspect="1" noChangeArrowheads="1"/>
          </p:cNvPicPr>
          <p:nvPr/>
        </p:nvPicPr>
        <p:blipFill>
          <a:blip r:embed="rId3" cstate="print"/>
          <a:srcRect l="50000" t="3330" r="15231"/>
          <a:stretch>
            <a:fillRect/>
          </a:stretch>
        </p:blipFill>
        <p:spPr bwMode="auto">
          <a:xfrm>
            <a:off x="5638800" y="1248610"/>
            <a:ext cx="3048000" cy="4545264"/>
          </a:xfrm>
          <a:prstGeom prst="rect">
            <a:avLst/>
          </a:prstGeom>
          <a:noFill/>
          <a:ln w="12700">
            <a:solidFill>
              <a:schemeClr val="bg2">
                <a:lumMod val="85000"/>
              </a:schemeClr>
            </a:solidFill>
            <a:miter lim="800000"/>
            <a:headEnd/>
            <a:tailEnd/>
          </a:ln>
          <a:effectLst/>
        </p:spPr>
      </p:pic>
      <p:sp>
        <p:nvSpPr>
          <p:cNvPr id="7"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2. All Users and Modes</a:t>
            </a:r>
            <a:endParaRPr lang="en-US" sz="4800" dirty="0"/>
          </a:p>
        </p:txBody>
      </p:sp>
      <p:sp>
        <p:nvSpPr>
          <p:cNvPr id="6"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18</a:t>
            </a:fld>
            <a:endParaRPr lang="en-US" dirty="0">
              <a:solidFill>
                <a:prstClr val="white">
                  <a:tint val="75000"/>
                </a:prstClr>
              </a:solidFill>
            </a:endParaRPr>
          </a:p>
        </p:txBody>
      </p:sp>
      <p:sp>
        <p:nvSpPr>
          <p:cNvPr id="8"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0" name="Picture 2" descr="F:\Programs\Bicycle and Pedestrian\Countywide Plans - Updates\Photos\Bike Photos\gy_625.JPG"/>
          <p:cNvPicPr>
            <a:picLocks noChangeAspect="1" noChangeArrowheads="1"/>
          </p:cNvPicPr>
          <p:nvPr/>
        </p:nvPicPr>
        <p:blipFill>
          <a:blip r:embed="rId3" cstate="print"/>
          <a:srcRect/>
          <a:stretch>
            <a:fillRect/>
          </a:stretch>
        </p:blipFill>
        <p:spPr bwMode="auto">
          <a:xfrm>
            <a:off x="5943600" y="1752600"/>
            <a:ext cx="2643056" cy="399115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3. All Projects/Phases</a:t>
            </a:r>
            <a:endParaRPr lang="en-US" dirty="0"/>
          </a:p>
        </p:txBody>
      </p:sp>
      <p:sp>
        <p:nvSpPr>
          <p:cNvPr id="5"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19</a:t>
            </a:fld>
            <a:endParaRPr lang="en-US" dirty="0">
              <a:solidFill>
                <a:prstClr val="white">
                  <a:tint val="75000"/>
                </a:prstClr>
              </a:solidFill>
            </a:endParaRPr>
          </a:p>
        </p:txBody>
      </p:sp>
      <p:sp>
        <p:nvSpPr>
          <p:cNvPr id="9"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61444" name="Picture 4" descr="R:\OBAG Implementation\Complete Streets\ACTC Policy Requirement and Tools\Archive\Photos for Local Agency PPT\Construction\Copy of zf_0748a.jpg"/>
          <p:cNvPicPr>
            <a:picLocks noChangeAspect="1" noChangeArrowheads="1"/>
          </p:cNvPicPr>
          <p:nvPr/>
        </p:nvPicPr>
        <p:blipFill>
          <a:blip r:embed="rId3" cstate="print"/>
          <a:srcRect l="903" r="4513"/>
          <a:stretch>
            <a:fillRect/>
          </a:stretch>
        </p:blipFill>
        <p:spPr bwMode="auto">
          <a:xfrm>
            <a:off x="5701650" y="1828800"/>
            <a:ext cx="3051463" cy="3352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illy.jpg"/>
          <p:cNvPicPr>
            <a:picLocks noChangeAspect="1"/>
          </p:cNvPicPr>
          <p:nvPr/>
        </p:nvPicPr>
        <p:blipFill>
          <a:blip r:embed="rId3" cstate="print"/>
          <a:srcRect t="4630"/>
          <a:stretch>
            <a:fillRect/>
          </a:stretch>
        </p:blipFill>
        <p:spPr>
          <a:xfrm>
            <a:off x="990601" y="1273704"/>
            <a:ext cx="7239000" cy="5177896"/>
          </a:xfrm>
          <a:prstGeom prst="rect">
            <a:avLst/>
          </a:prstGeom>
        </p:spPr>
      </p:pic>
      <p:sp>
        <p:nvSpPr>
          <p:cNvPr id="4" name="Rectangle 3"/>
          <p:cNvSpPr/>
          <p:nvPr/>
        </p:nvSpPr>
        <p:spPr>
          <a:xfrm rot="10800000">
            <a:off x="304801" y="1828799"/>
            <a:ext cx="4267199" cy="2057400"/>
          </a:xfrm>
          <a:prstGeom prst="rect">
            <a:avLst/>
          </a:prstGeom>
          <a:solidFill>
            <a:schemeClr val="tx1">
              <a:lumMod val="50000"/>
              <a:lumOff val="5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p:txBody>
          <a:bodyPr/>
          <a:lstStyle/>
          <a:p>
            <a:r>
              <a:rPr lang="en-US" dirty="0" smtClean="0"/>
              <a:t>What are Complete Streets?</a:t>
            </a:r>
            <a:endParaRPr lang="en-US" dirty="0"/>
          </a:p>
        </p:txBody>
      </p:sp>
      <p:sp>
        <p:nvSpPr>
          <p:cNvPr id="8" name="Text Placeholder 7"/>
          <p:cNvSpPr>
            <a:spLocks noGrp="1"/>
          </p:cNvSpPr>
          <p:nvPr>
            <p:ph idx="1"/>
          </p:nvPr>
        </p:nvSpPr>
        <p:spPr>
          <a:xfrm>
            <a:off x="457201" y="1905000"/>
            <a:ext cx="3733800" cy="1981199"/>
          </a:xfrm>
          <a:ln>
            <a:noFill/>
          </a:ln>
        </p:spPr>
        <p:txBody>
          <a:bodyPr>
            <a:normAutofit/>
          </a:bodyPr>
          <a:lstStyle/>
          <a:p>
            <a:pPr marL="57150" indent="0">
              <a:buNone/>
            </a:pPr>
            <a:r>
              <a:rPr lang="en-US" sz="2000" b="1" dirty="0" smtClean="0">
                <a:solidFill>
                  <a:schemeClr val="bg1"/>
                </a:solidFill>
              </a:rPr>
              <a:t>Complete Streets are safe, comfortable, and convenient for travel for everyone, regardless of age or ability – motorists, pedestrians, bicyclists, and public transportation riders.</a:t>
            </a:r>
          </a:p>
        </p:txBody>
      </p:sp>
      <p:sp>
        <p:nvSpPr>
          <p:cNvPr id="6" name="Slide Number Placeholder 5"/>
          <p:cNvSpPr>
            <a:spLocks noGrp="1"/>
          </p:cNvSpPr>
          <p:nvPr>
            <p:ph type="sldNum" sz="quarter" idx="4"/>
          </p:nvPr>
        </p:nvSpPr>
        <p:spPr/>
        <p:txBody>
          <a:bodyPr/>
          <a:lstStyle/>
          <a:p>
            <a:fld id="{B80C48AF-10C9-804E-A236-D16687DC691E}" type="slidenum">
              <a:rPr lang="en-US" smtClean="0">
                <a:solidFill>
                  <a:prstClr val="white">
                    <a:tint val="75000"/>
                  </a:prstClr>
                </a:solidFill>
              </a:rPr>
              <a:pPr/>
              <a:t>2</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4. Exceptions</a:t>
            </a:r>
            <a:endParaRPr lang="en-US" sz="4800" dirty="0"/>
          </a:p>
        </p:txBody>
      </p:sp>
      <p:sp>
        <p:nvSpPr>
          <p:cNvPr id="6"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20</a:t>
            </a:fld>
            <a:endParaRPr lang="en-US" dirty="0">
              <a:solidFill>
                <a:prstClr val="white">
                  <a:tint val="75000"/>
                </a:prstClr>
              </a:solidFill>
            </a:endParaRPr>
          </a:p>
        </p:txBody>
      </p:sp>
      <p:sp>
        <p:nvSpPr>
          <p:cNvPr id="7"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63494" name="Picture 6" descr="list / liste by lmproulx - A lineart of a list">
            <a:hlinkClick r:id="rId3"/>
          </p:cNvPr>
          <p:cNvPicPr>
            <a:picLocks noChangeAspect="1" noChangeArrowheads="1"/>
          </p:cNvPicPr>
          <p:nvPr/>
        </p:nvPicPr>
        <p:blipFill>
          <a:blip r:embed="rId4" cstate="print"/>
          <a:srcRect/>
          <a:stretch>
            <a:fillRect/>
          </a:stretch>
        </p:blipFill>
        <p:spPr bwMode="auto">
          <a:xfrm>
            <a:off x="6477000" y="1524000"/>
            <a:ext cx="1981200" cy="287965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3" cstate="print">
            <a:lum/>
          </a:blip>
          <a:srcRect/>
          <a:stretch>
            <a:fillRect/>
          </a:stretch>
        </p:blipFill>
        <p:spPr bwMode="auto">
          <a:xfrm>
            <a:off x="5486400" y="1676400"/>
            <a:ext cx="3200400" cy="4281890"/>
          </a:xfrm>
          <a:prstGeom prst="rect">
            <a:avLst/>
          </a:prstGeom>
          <a:noFill/>
          <a:ln w="9525">
            <a:noFill/>
            <a:miter lim="800000"/>
            <a:headEnd/>
            <a:tailEnd/>
          </a:ln>
        </p:spPr>
      </p:pic>
      <p:sp>
        <p:nvSpPr>
          <p:cNvPr id="15" name="Title 14"/>
          <p:cNvSpPr>
            <a:spLocks noGrp="1"/>
          </p:cNvSpPr>
          <p:nvPr>
            <p:ph type="title"/>
          </p:nvPr>
        </p:nvSpPr>
        <p:spPr/>
        <p:txBody>
          <a:bodyPr/>
          <a:lstStyle/>
          <a:p>
            <a:r>
              <a:rPr lang="en-US" dirty="0" smtClean="0"/>
              <a:t>5. Network/Connectivity</a:t>
            </a:r>
            <a:endParaRPr lang="en-US" sz="4800" dirty="0"/>
          </a:p>
        </p:txBody>
      </p:sp>
      <p:sp>
        <p:nvSpPr>
          <p:cNvPr id="5"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21</a:t>
            </a:fld>
            <a:endParaRPr lang="en-US" dirty="0">
              <a:solidFill>
                <a:prstClr val="white">
                  <a:tint val="75000"/>
                </a:prstClr>
              </a:solidFill>
            </a:endParaRPr>
          </a:p>
        </p:txBody>
      </p:sp>
      <p:sp>
        <p:nvSpPr>
          <p:cNvPr id="6"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6. Jurisdiction</a:t>
            </a:r>
            <a:endParaRPr lang="en-US" dirty="0"/>
          </a:p>
        </p:txBody>
      </p:sp>
      <p:sp>
        <p:nvSpPr>
          <p:cNvPr id="5"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22</a:t>
            </a:fld>
            <a:endParaRPr lang="en-US" dirty="0">
              <a:solidFill>
                <a:prstClr val="white">
                  <a:tint val="75000"/>
                </a:prstClr>
              </a:solidFill>
            </a:endParaRPr>
          </a:p>
        </p:txBody>
      </p:sp>
      <p:pic>
        <p:nvPicPr>
          <p:cNvPr id="8" name="Picture 7"/>
          <p:cNvPicPr>
            <a:picLocks noChangeAspect="1" noChangeArrowheads="1"/>
          </p:cNvPicPr>
          <p:nvPr/>
        </p:nvPicPr>
        <p:blipFill>
          <a:blip r:embed="rId3" cstate="print">
            <a:lum bright="10000"/>
          </a:blip>
          <a:srcRect/>
          <a:stretch>
            <a:fillRect/>
          </a:stretch>
        </p:blipFill>
        <p:spPr bwMode="auto">
          <a:xfrm>
            <a:off x="5334000" y="1524000"/>
            <a:ext cx="3474720" cy="4483509"/>
          </a:xfrm>
          <a:prstGeom prst="rect">
            <a:avLst/>
          </a:prstGeom>
          <a:noFill/>
          <a:ln w="41275" algn="ctr">
            <a:noFill/>
            <a:miter lim="800000"/>
            <a:headEnd/>
            <a:tailEnd/>
          </a:ln>
          <a:effectLst/>
        </p:spPr>
      </p:pic>
      <p:sp>
        <p:nvSpPr>
          <p:cNvPr id="6"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7. Design</a:t>
            </a:r>
            <a:endParaRPr lang="en-US" sz="4800" dirty="0"/>
          </a:p>
        </p:txBody>
      </p:sp>
      <p:sp>
        <p:nvSpPr>
          <p:cNvPr id="4"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23</a:t>
            </a:fld>
            <a:endParaRPr lang="en-US" dirty="0">
              <a:solidFill>
                <a:prstClr val="white">
                  <a:tint val="75000"/>
                </a:prstClr>
              </a:solidFill>
            </a:endParaRPr>
          </a:p>
        </p:txBody>
      </p:sp>
      <p:pic>
        <p:nvPicPr>
          <p:cNvPr id="8" name="Picture 1"/>
          <p:cNvPicPr>
            <a:picLocks noChangeAspect="1" noChangeArrowheads="1"/>
          </p:cNvPicPr>
          <p:nvPr/>
        </p:nvPicPr>
        <p:blipFill>
          <a:blip r:embed="rId3" cstate="print"/>
          <a:srcRect/>
          <a:stretch>
            <a:fillRect/>
          </a:stretch>
        </p:blipFill>
        <p:spPr bwMode="auto">
          <a:xfrm>
            <a:off x="5105400" y="1981200"/>
            <a:ext cx="3657600" cy="3372740"/>
          </a:xfrm>
          <a:prstGeom prst="rect">
            <a:avLst/>
          </a:prstGeom>
          <a:noFill/>
          <a:ln w="9525">
            <a:solidFill>
              <a:schemeClr val="accent1"/>
            </a:solidFill>
            <a:miter lim="800000"/>
            <a:headEnd/>
            <a:tailEnd/>
          </a:ln>
        </p:spPr>
      </p:pic>
      <p:sp>
        <p:nvSpPr>
          <p:cNvPr id="6" name="Content Placeholder 12"/>
          <p:cNvSpPr txBox="1">
            <a:spLocks/>
          </p:cNvSpPr>
          <p:nvPr/>
        </p:nvSpPr>
        <p:spPr bwMode="auto">
          <a:xfrm>
            <a:off x="533400" y="1828800"/>
            <a:ext cx="41910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8. Context Sensitivity</a:t>
            </a:r>
            <a:endParaRPr lang="en-US" sz="4800" dirty="0"/>
          </a:p>
        </p:txBody>
      </p:sp>
      <p:sp>
        <p:nvSpPr>
          <p:cNvPr id="9"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24</a:t>
            </a:fld>
            <a:endParaRPr lang="en-US" dirty="0">
              <a:solidFill>
                <a:prstClr val="white">
                  <a:tint val="75000"/>
                </a:prstClr>
              </a:solidFill>
            </a:endParaRPr>
          </a:p>
        </p:txBody>
      </p:sp>
      <p:sp>
        <p:nvSpPr>
          <p:cNvPr id="6" name="Content Placeholder 12"/>
          <p:cNvSpPr txBox="1">
            <a:spLocks/>
          </p:cNvSpPr>
          <p:nvPr/>
        </p:nvSpPr>
        <p:spPr bwMode="auto">
          <a:xfrm>
            <a:off x="533400" y="1828800"/>
            <a:ext cx="39624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2" descr="C:\Users\cnielson\Desktop\_SCRATCH\Berkeley Bicycle Blvd Flickr CC Payton Chung.jpg"/>
          <p:cNvPicPr>
            <a:picLocks noChangeAspect="1" noChangeArrowheads="1"/>
          </p:cNvPicPr>
          <p:nvPr/>
        </p:nvPicPr>
        <p:blipFill>
          <a:blip r:embed="rId3" cstate="print">
            <a:lum bright="10000"/>
            <a:extLst>
              <a:ext uri="{28A0092B-C50C-407E-A947-70E740481C1C}">
                <a14:useLocalDpi xmlns="" xmlns:a14="http://schemas.microsoft.com/office/drawing/2010/main" val="0"/>
              </a:ext>
            </a:extLst>
          </a:blip>
          <a:srcRect l="8857"/>
          <a:stretch>
            <a:fillRect/>
          </a:stretch>
        </p:blipFill>
        <p:spPr bwMode="auto">
          <a:xfrm>
            <a:off x="5029200" y="2057400"/>
            <a:ext cx="3726168" cy="281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a:blip r:embed="rId3" cstate="print"/>
          <a:srcRect/>
          <a:stretch>
            <a:fillRect/>
          </a:stretch>
        </p:blipFill>
        <p:spPr bwMode="auto">
          <a:xfrm>
            <a:off x="5638800" y="1676400"/>
            <a:ext cx="3048000" cy="4572000"/>
          </a:xfrm>
          <a:prstGeom prst="rect">
            <a:avLst/>
          </a:prstGeom>
          <a:noFill/>
          <a:ln w="9525">
            <a:noFill/>
            <a:miter lim="800000"/>
            <a:headEnd/>
            <a:tailEnd/>
          </a:ln>
        </p:spPr>
      </p:pic>
      <p:pic>
        <p:nvPicPr>
          <p:cNvPr id="10" name="Picture 11"/>
          <p:cNvPicPr>
            <a:picLocks noChangeAspect="1"/>
          </p:cNvPicPr>
          <p:nvPr/>
        </p:nvPicPr>
        <p:blipFill>
          <a:blip r:embed="rId4" cstate="print"/>
          <a:srcRect/>
          <a:stretch>
            <a:fillRect/>
          </a:stretch>
        </p:blipFill>
        <p:spPr bwMode="auto">
          <a:xfrm>
            <a:off x="5715000" y="5699715"/>
            <a:ext cx="304800" cy="215900"/>
          </a:xfrm>
          <a:prstGeom prst="rect">
            <a:avLst/>
          </a:prstGeom>
          <a:noFill/>
          <a:ln w="9525">
            <a:noFill/>
            <a:miter lim="800000"/>
            <a:headEnd/>
            <a:tailEnd/>
          </a:ln>
        </p:spPr>
      </p:pic>
      <p:sp>
        <p:nvSpPr>
          <p:cNvPr id="13" name="TextBox 13"/>
          <p:cNvSpPr txBox="1">
            <a:spLocks noChangeArrowheads="1"/>
          </p:cNvSpPr>
          <p:nvPr/>
        </p:nvSpPr>
        <p:spPr bwMode="auto">
          <a:xfrm>
            <a:off x="6019800" y="5976531"/>
            <a:ext cx="2057400" cy="271869"/>
          </a:xfrm>
          <a:prstGeom prst="rect">
            <a:avLst/>
          </a:prstGeom>
          <a:noFill/>
          <a:ln w="9525">
            <a:noFill/>
            <a:miter lim="800000"/>
            <a:headEnd/>
            <a:tailEnd/>
          </a:ln>
        </p:spPr>
        <p:txBody>
          <a:bodyPr wrap="square">
            <a:spAutoFit/>
          </a:bodyPr>
          <a:lstStyle/>
          <a:p>
            <a:pPr algn="l" defTabSz="457200">
              <a:lnSpc>
                <a:spcPts val="1363"/>
              </a:lnSpc>
            </a:pPr>
            <a:r>
              <a:rPr lang="en-US" sz="1200" b="0" dirty="0">
                <a:solidFill>
                  <a:schemeClr val="bg2"/>
                </a:solidFill>
                <a:latin typeface="Myriad Pro" pitchFamily="34" charset="0"/>
                <a:ea typeface="ＭＳ Ｐゴシック" pitchFamily="-112" charset="-128"/>
              </a:rPr>
              <a:t>Actual 10 min</a:t>
            </a:r>
            <a:r>
              <a:rPr lang="en-US" sz="1200" b="0" dirty="0" smtClean="0">
                <a:solidFill>
                  <a:schemeClr val="bg2"/>
                </a:solidFill>
                <a:latin typeface="Myriad Pro" pitchFamily="34" charset="0"/>
                <a:ea typeface="ＭＳ Ｐゴシック" pitchFamily="-112" charset="-128"/>
              </a:rPr>
              <a:t>. walk </a:t>
            </a:r>
            <a:r>
              <a:rPr lang="en-US" sz="1200" b="0" dirty="0">
                <a:solidFill>
                  <a:schemeClr val="bg2"/>
                </a:solidFill>
                <a:latin typeface="Myriad Pro" pitchFamily="34" charset="0"/>
                <a:ea typeface="ＭＳ Ｐゴシック" pitchFamily="-112" charset="-128"/>
              </a:rPr>
              <a:t>(1/2 mi)</a:t>
            </a:r>
          </a:p>
        </p:txBody>
      </p:sp>
      <p:sp>
        <p:nvSpPr>
          <p:cNvPr id="14" name="TextBox 14"/>
          <p:cNvSpPr txBox="1">
            <a:spLocks noChangeArrowheads="1"/>
          </p:cNvSpPr>
          <p:nvPr/>
        </p:nvSpPr>
        <p:spPr bwMode="auto">
          <a:xfrm>
            <a:off x="6019800" y="5671731"/>
            <a:ext cx="1981200" cy="271869"/>
          </a:xfrm>
          <a:prstGeom prst="rect">
            <a:avLst/>
          </a:prstGeom>
          <a:noFill/>
          <a:ln w="9525">
            <a:noFill/>
            <a:miter lim="800000"/>
            <a:headEnd/>
            <a:tailEnd/>
          </a:ln>
        </p:spPr>
        <p:txBody>
          <a:bodyPr wrap="square">
            <a:spAutoFit/>
          </a:bodyPr>
          <a:lstStyle/>
          <a:p>
            <a:pPr algn="l" defTabSz="457200">
              <a:lnSpc>
                <a:spcPts val="1363"/>
              </a:lnSpc>
            </a:pPr>
            <a:r>
              <a:rPr lang="en-US" sz="1200" b="0" dirty="0">
                <a:solidFill>
                  <a:schemeClr val="bg2"/>
                </a:solidFill>
                <a:latin typeface="Myriad Pro" pitchFamily="34" charset="0"/>
                <a:ea typeface="ＭＳ Ｐゴシック" pitchFamily="-112" charset="-128"/>
              </a:rPr>
              <a:t>Actual 5 min</a:t>
            </a:r>
            <a:r>
              <a:rPr lang="en-US" sz="1200" b="0" dirty="0" smtClean="0">
                <a:solidFill>
                  <a:schemeClr val="bg2"/>
                </a:solidFill>
                <a:latin typeface="Myriad Pro" pitchFamily="34" charset="0"/>
                <a:ea typeface="ＭＳ Ｐゴシック" pitchFamily="-112" charset="-128"/>
              </a:rPr>
              <a:t>. walk </a:t>
            </a:r>
            <a:r>
              <a:rPr lang="en-US" sz="1200" b="0" dirty="0">
                <a:solidFill>
                  <a:schemeClr val="bg2"/>
                </a:solidFill>
                <a:latin typeface="Myriad Pro" pitchFamily="34" charset="0"/>
                <a:ea typeface="ＭＳ Ｐゴシック" pitchFamily="-112" charset="-128"/>
              </a:rPr>
              <a:t>(1/4 mi)</a:t>
            </a:r>
          </a:p>
        </p:txBody>
      </p:sp>
      <p:sp>
        <p:nvSpPr>
          <p:cNvPr id="15" name="Title 14"/>
          <p:cNvSpPr>
            <a:spLocks noGrp="1"/>
          </p:cNvSpPr>
          <p:nvPr>
            <p:ph type="title"/>
          </p:nvPr>
        </p:nvSpPr>
        <p:spPr/>
        <p:txBody>
          <a:bodyPr/>
          <a:lstStyle/>
          <a:p>
            <a:r>
              <a:rPr lang="en-US" dirty="0" smtClean="0"/>
              <a:t>9. Performance Measures</a:t>
            </a:r>
            <a:endParaRPr lang="en-US" sz="4800" dirty="0"/>
          </a:p>
        </p:txBody>
      </p:sp>
      <p:sp>
        <p:nvSpPr>
          <p:cNvPr id="9"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25</a:t>
            </a:fld>
            <a:endParaRPr lang="en-US" dirty="0">
              <a:solidFill>
                <a:prstClr val="white">
                  <a:tint val="75000"/>
                </a:prstClr>
              </a:solidFill>
            </a:endParaRPr>
          </a:p>
        </p:txBody>
      </p:sp>
      <p:pic>
        <p:nvPicPr>
          <p:cNvPr id="18" name="Picture 11"/>
          <p:cNvPicPr>
            <a:picLocks noChangeAspect="1"/>
          </p:cNvPicPr>
          <p:nvPr/>
        </p:nvPicPr>
        <p:blipFill>
          <a:blip r:embed="rId5" cstate="print"/>
          <a:srcRect/>
          <a:stretch>
            <a:fillRect/>
          </a:stretch>
        </p:blipFill>
        <p:spPr bwMode="auto">
          <a:xfrm>
            <a:off x="5715000" y="6004515"/>
            <a:ext cx="317500" cy="215900"/>
          </a:xfrm>
          <a:prstGeom prst="rect">
            <a:avLst/>
          </a:prstGeom>
          <a:noFill/>
          <a:ln w="9525">
            <a:noFill/>
            <a:miter lim="800000"/>
            <a:headEnd/>
            <a:tailEnd/>
          </a:ln>
        </p:spPr>
      </p:pic>
      <p:sp>
        <p:nvSpPr>
          <p:cNvPr id="11"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US" dirty="0" smtClean="0"/>
              <a:t>10. Implementation Next Steps</a:t>
            </a:r>
            <a:endParaRPr lang="en-US" sz="4800" dirty="0"/>
          </a:p>
        </p:txBody>
      </p:sp>
      <p:sp>
        <p:nvSpPr>
          <p:cNvPr id="9"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26</a:t>
            </a:fld>
            <a:endParaRPr lang="en-US" dirty="0">
              <a:solidFill>
                <a:prstClr val="white">
                  <a:tint val="75000"/>
                </a:prstClr>
              </a:solidFill>
            </a:endParaRPr>
          </a:p>
        </p:txBody>
      </p:sp>
      <p:sp>
        <p:nvSpPr>
          <p:cNvPr id="6" name="Content Placeholder 12"/>
          <p:cNvSpPr txBox="1">
            <a:spLocks/>
          </p:cNvSpPr>
          <p:nvPr/>
        </p:nvSpPr>
        <p:spPr bwMode="auto">
          <a:xfrm>
            <a:off x="533400" y="1828800"/>
            <a:ext cx="4648200" cy="429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[Insert language</a:t>
            </a:r>
            <a:r>
              <a:rPr kumimoji="0" lang="en-US" sz="3200" b="0" i="0" u="none" strike="noStrike" kern="1200" cap="none" spc="0" normalizeH="0" noProof="0" dirty="0" smtClean="0">
                <a:ln>
                  <a:noFill/>
                </a:ln>
                <a:solidFill>
                  <a:schemeClr val="tx1"/>
                </a:solidFill>
                <a:effectLst/>
                <a:uLnTx/>
                <a:uFillTx/>
                <a:latin typeface="+mn-lt"/>
                <a:ea typeface="+mn-ea"/>
                <a:cs typeface="+mn-cs"/>
              </a:rPr>
              <a:t> from your resolution that addresses this element.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62466" name="Picture 2" descr="R:\OBAG Implementation\Complete Streets\ACTC Policy Requirement and Tools\Archive\Photos for Local Agency PPT\Meetings\CWTP2012Outreach-LengyelTess_Oakland_N_ Feb2011.JPG"/>
          <p:cNvPicPr>
            <a:picLocks noChangeAspect="1" noChangeArrowheads="1"/>
          </p:cNvPicPr>
          <p:nvPr/>
        </p:nvPicPr>
        <p:blipFill>
          <a:blip r:embed="rId3" cstate="print"/>
          <a:srcRect t="15980" b="10866"/>
          <a:stretch>
            <a:fillRect/>
          </a:stretch>
        </p:blipFill>
        <p:spPr bwMode="auto">
          <a:xfrm>
            <a:off x="5791200" y="1828800"/>
            <a:ext cx="2871248" cy="3733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6019800" y="5747931"/>
            <a:ext cx="2057400" cy="271869"/>
          </a:xfrm>
          <a:prstGeom prst="rect">
            <a:avLst/>
          </a:prstGeom>
          <a:noFill/>
          <a:ln w="9525">
            <a:noFill/>
            <a:miter lim="800000"/>
            <a:headEnd/>
            <a:tailEnd/>
          </a:ln>
        </p:spPr>
        <p:txBody>
          <a:bodyPr wrap="square">
            <a:spAutoFit/>
          </a:bodyPr>
          <a:lstStyle/>
          <a:p>
            <a:pPr algn="l" defTabSz="457200">
              <a:lnSpc>
                <a:spcPts val="1363"/>
              </a:lnSpc>
            </a:pPr>
            <a:r>
              <a:rPr lang="en-US" sz="1200" b="0" dirty="0">
                <a:solidFill>
                  <a:schemeClr val="bg2"/>
                </a:solidFill>
                <a:latin typeface="Myriad Pro" pitchFamily="34" charset="0"/>
                <a:ea typeface="ＭＳ Ｐゴシック" pitchFamily="-112" charset="-128"/>
              </a:rPr>
              <a:t>Actual 10 min</a:t>
            </a:r>
            <a:r>
              <a:rPr lang="en-US" sz="1200" b="0" dirty="0" smtClean="0">
                <a:solidFill>
                  <a:schemeClr val="bg2"/>
                </a:solidFill>
                <a:latin typeface="Myriad Pro" pitchFamily="34" charset="0"/>
                <a:ea typeface="ＭＳ Ｐゴシック" pitchFamily="-112" charset="-128"/>
              </a:rPr>
              <a:t>. walk </a:t>
            </a:r>
            <a:r>
              <a:rPr lang="en-US" sz="1200" b="0" dirty="0">
                <a:solidFill>
                  <a:schemeClr val="bg2"/>
                </a:solidFill>
                <a:latin typeface="Myriad Pro" pitchFamily="34" charset="0"/>
                <a:ea typeface="ＭＳ Ｐゴシック" pitchFamily="-112" charset="-128"/>
              </a:rPr>
              <a:t>(1/2 mi)</a:t>
            </a:r>
          </a:p>
        </p:txBody>
      </p:sp>
      <p:sp>
        <p:nvSpPr>
          <p:cNvPr id="14" name="TextBox 14"/>
          <p:cNvSpPr txBox="1">
            <a:spLocks noChangeArrowheads="1"/>
          </p:cNvSpPr>
          <p:nvPr/>
        </p:nvSpPr>
        <p:spPr bwMode="auto">
          <a:xfrm>
            <a:off x="6019800" y="5443131"/>
            <a:ext cx="1981200" cy="271869"/>
          </a:xfrm>
          <a:prstGeom prst="rect">
            <a:avLst/>
          </a:prstGeom>
          <a:noFill/>
          <a:ln w="9525">
            <a:noFill/>
            <a:miter lim="800000"/>
            <a:headEnd/>
            <a:tailEnd/>
          </a:ln>
        </p:spPr>
        <p:txBody>
          <a:bodyPr wrap="square">
            <a:spAutoFit/>
          </a:bodyPr>
          <a:lstStyle/>
          <a:p>
            <a:pPr algn="l" defTabSz="457200">
              <a:lnSpc>
                <a:spcPts val="1363"/>
              </a:lnSpc>
            </a:pPr>
            <a:r>
              <a:rPr lang="en-US" sz="1200" b="0" dirty="0">
                <a:solidFill>
                  <a:schemeClr val="bg2"/>
                </a:solidFill>
                <a:latin typeface="Myriad Pro" pitchFamily="34" charset="0"/>
                <a:ea typeface="ＭＳ Ｐゴシック" pitchFamily="-112" charset="-128"/>
              </a:rPr>
              <a:t>Actual 5 min</a:t>
            </a:r>
            <a:r>
              <a:rPr lang="en-US" sz="1200" b="0" dirty="0" smtClean="0">
                <a:solidFill>
                  <a:schemeClr val="bg2"/>
                </a:solidFill>
                <a:latin typeface="Myriad Pro" pitchFamily="34" charset="0"/>
                <a:ea typeface="ＭＳ Ｐゴシック" pitchFamily="-112" charset="-128"/>
              </a:rPr>
              <a:t>. walk </a:t>
            </a:r>
            <a:r>
              <a:rPr lang="en-US" sz="1200" b="0" dirty="0">
                <a:solidFill>
                  <a:schemeClr val="bg2"/>
                </a:solidFill>
                <a:latin typeface="Myriad Pro" pitchFamily="34" charset="0"/>
                <a:ea typeface="ＭＳ Ｐゴシック" pitchFamily="-112" charset="-128"/>
              </a:rPr>
              <a:t>(1/4 mi)</a:t>
            </a:r>
          </a:p>
        </p:txBody>
      </p:sp>
      <p:sp>
        <p:nvSpPr>
          <p:cNvPr id="15" name="Title 14"/>
          <p:cNvSpPr>
            <a:spLocks noGrp="1"/>
          </p:cNvSpPr>
          <p:nvPr>
            <p:ph type="title"/>
          </p:nvPr>
        </p:nvSpPr>
        <p:spPr/>
        <p:txBody>
          <a:bodyPr/>
          <a:lstStyle/>
          <a:p>
            <a:r>
              <a:rPr lang="en-US" dirty="0" smtClean="0"/>
              <a:t>Next Steps</a:t>
            </a:r>
            <a:endParaRPr lang="en-US" sz="4800" dirty="0"/>
          </a:p>
        </p:txBody>
      </p:sp>
      <p:sp>
        <p:nvSpPr>
          <p:cNvPr id="12" name="Content Placeholder 12"/>
          <p:cNvSpPr>
            <a:spLocks noGrp="1"/>
          </p:cNvSpPr>
          <p:nvPr>
            <p:ph idx="1"/>
          </p:nvPr>
        </p:nvSpPr>
        <p:spPr/>
        <p:txBody>
          <a:bodyPr/>
          <a:lstStyle/>
          <a:p>
            <a:pPr>
              <a:spcBef>
                <a:spcPts val="2400"/>
              </a:spcBef>
            </a:pPr>
            <a:r>
              <a:rPr lang="en-US" sz="2800" dirty="0" smtClean="0"/>
              <a:t>Implementing our Complete Streets Policy </a:t>
            </a:r>
          </a:p>
          <a:p>
            <a:pPr lvl="1">
              <a:spcBef>
                <a:spcPts val="1200"/>
              </a:spcBef>
            </a:pPr>
            <a:r>
              <a:rPr lang="en-US" sz="2000" dirty="0" smtClean="0"/>
              <a:t>[insert local next steps]</a:t>
            </a:r>
          </a:p>
          <a:p>
            <a:pPr lvl="1">
              <a:spcBef>
                <a:spcPts val="1200"/>
              </a:spcBef>
            </a:pPr>
            <a:r>
              <a:rPr lang="en-US" sz="2000" dirty="0" smtClean="0"/>
              <a:t>[insert local next steps]</a:t>
            </a:r>
          </a:p>
          <a:p>
            <a:pPr>
              <a:spcBef>
                <a:spcPts val="2400"/>
              </a:spcBef>
            </a:pPr>
            <a:r>
              <a:rPr lang="en-US" sz="2800" dirty="0" smtClean="0"/>
              <a:t>General Plan Amendment</a:t>
            </a:r>
          </a:p>
          <a:p>
            <a:pPr lvl="1">
              <a:spcBef>
                <a:spcPts val="1200"/>
              </a:spcBef>
            </a:pPr>
            <a:r>
              <a:rPr lang="en-US" sz="2000" dirty="0" smtClean="0"/>
              <a:t>State, regional, and county requirements</a:t>
            </a:r>
          </a:p>
          <a:p>
            <a:pPr lvl="1">
              <a:spcBef>
                <a:spcPts val="1200"/>
              </a:spcBef>
            </a:pPr>
            <a:r>
              <a:rPr lang="en-US" sz="2000" dirty="0" smtClean="0"/>
              <a:t>Late 2014 deadline for OBAG funding</a:t>
            </a:r>
          </a:p>
          <a:p>
            <a:pPr lvl="1">
              <a:spcBef>
                <a:spcPts val="1800"/>
              </a:spcBef>
            </a:pPr>
            <a:endParaRPr lang="en-US" sz="2000" dirty="0" smtClean="0"/>
          </a:p>
          <a:p>
            <a:pPr lvl="1">
              <a:spcBef>
                <a:spcPts val="1800"/>
              </a:spcBef>
            </a:pPr>
            <a:endParaRPr lang="en-US" sz="2000" dirty="0" smtClean="0"/>
          </a:p>
        </p:txBody>
      </p:sp>
      <p:sp>
        <p:nvSpPr>
          <p:cNvPr id="9"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27</a:t>
            </a:fld>
            <a:endParaRPr lang="en-US" dirty="0">
              <a:solidFill>
                <a:prstClr val="white">
                  <a:tint val="75000"/>
                </a:prstClr>
              </a:solidFill>
            </a:endParaRPr>
          </a:p>
        </p:txBody>
      </p:sp>
      <p:pic>
        <p:nvPicPr>
          <p:cNvPr id="19" name="Picture 2"/>
          <p:cNvPicPr>
            <a:picLocks noChangeAspect="1" noChangeArrowheads="1"/>
          </p:cNvPicPr>
          <p:nvPr/>
        </p:nvPicPr>
        <p:blipFill>
          <a:blip r:embed="rId3" cstate="print"/>
          <a:srcRect/>
          <a:stretch>
            <a:fillRect/>
          </a:stretch>
        </p:blipFill>
        <p:spPr bwMode="auto">
          <a:xfrm>
            <a:off x="6172200" y="2895600"/>
            <a:ext cx="2479675" cy="3132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Resources for Locals</a:t>
            </a:r>
            <a:endParaRPr lang="en-US" sz="4800" dirty="0"/>
          </a:p>
        </p:txBody>
      </p:sp>
      <p:sp>
        <p:nvSpPr>
          <p:cNvPr id="12" name="Content Placeholder 12"/>
          <p:cNvSpPr>
            <a:spLocks noGrp="1"/>
          </p:cNvSpPr>
          <p:nvPr>
            <p:ph idx="1"/>
          </p:nvPr>
        </p:nvSpPr>
        <p:spPr>
          <a:xfrm>
            <a:off x="457200" y="1600201"/>
            <a:ext cx="8229600" cy="3810000"/>
          </a:xfrm>
        </p:spPr>
        <p:txBody>
          <a:bodyPr/>
          <a:lstStyle/>
          <a:p>
            <a:pPr>
              <a:spcBef>
                <a:spcPts val="1200"/>
              </a:spcBef>
            </a:pPr>
            <a:r>
              <a:rPr lang="en-US" dirty="0" smtClean="0"/>
              <a:t>MTC is offering workshop on policy development and implementation</a:t>
            </a:r>
          </a:p>
          <a:p>
            <a:pPr>
              <a:spcBef>
                <a:spcPts val="1800"/>
              </a:spcBef>
            </a:pPr>
            <a:r>
              <a:rPr lang="en-US" dirty="0" smtClean="0"/>
              <a:t>Alameda CTC </a:t>
            </a:r>
          </a:p>
          <a:p>
            <a:pPr lvl="1">
              <a:spcBef>
                <a:spcPts val="1800"/>
              </a:spcBef>
            </a:pPr>
            <a:r>
              <a:rPr lang="en-US" dirty="0" smtClean="0"/>
              <a:t>Local tools and sample documents</a:t>
            </a:r>
          </a:p>
          <a:p>
            <a:pPr lvl="1">
              <a:spcBef>
                <a:spcPts val="1800"/>
              </a:spcBef>
            </a:pPr>
            <a:r>
              <a:rPr lang="en-US" dirty="0" smtClean="0"/>
              <a:t>Complete Streets </a:t>
            </a:r>
            <a:r>
              <a:rPr lang="en-US" dirty="0"/>
              <a:t>r</a:t>
            </a:r>
            <a:r>
              <a:rPr lang="en-US" dirty="0" smtClean="0"/>
              <a:t>esources </a:t>
            </a:r>
            <a:r>
              <a:rPr lang="en-US" dirty="0"/>
              <a:t>w</a:t>
            </a:r>
            <a:r>
              <a:rPr lang="en-US" dirty="0" smtClean="0"/>
              <a:t>eb </a:t>
            </a:r>
            <a:r>
              <a:rPr lang="en-US" dirty="0"/>
              <a:t>p</a:t>
            </a:r>
            <a:r>
              <a:rPr lang="en-US" dirty="0" smtClean="0"/>
              <a:t>age</a:t>
            </a:r>
            <a:endParaRPr lang="en-US" sz="2400" dirty="0" smtClean="0">
              <a:solidFill>
                <a:srgbClr val="0000FF"/>
              </a:solidFill>
            </a:endParaRPr>
          </a:p>
          <a:p>
            <a:pPr lvl="1">
              <a:spcBef>
                <a:spcPts val="1800"/>
              </a:spcBef>
            </a:pPr>
            <a:r>
              <a:rPr lang="en-US" dirty="0" smtClean="0"/>
              <a:t>Additional </a:t>
            </a:r>
            <a:r>
              <a:rPr lang="en-US" dirty="0"/>
              <a:t>support </a:t>
            </a:r>
            <a:r>
              <a:rPr lang="en-US" dirty="0" smtClean="0"/>
              <a:t>under development</a:t>
            </a:r>
            <a:endParaRPr lang="en-US" dirty="0"/>
          </a:p>
          <a:p>
            <a:pPr>
              <a:spcBef>
                <a:spcPts val="1200"/>
              </a:spcBef>
              <a:buNone/>
            </a:pPr>
            <a:endParaRPr lang="en-US" dirty="0" smtClean="0">
              <a:solidFill>
                <a:srgbClr val="0000FF"/>
              </a:solidFill>
            </a:endParaRPr>
          </a:p>
        </p:txBody>
      </p:sp>
      <p:sp>
        <p:nvSpPr>
          <p:cNvPr id="9" name="Slide Number Placeholder 3"/>
          <p:cNvSpPr>
            <a:spLocks noGrp="1"/>
          </p:cNvSpPr>
          <p:nvPr>
            <p:ph type="sldNum" sz="quarter" idx="4"/>
          </p:nvPr>
        </p:nvSpPr>
        <p:spPr>
          <a:prstGeom prst="rect">
            <a:avLst/>
          </a:prstGeom>
        </p:spPr>
        <p:txBody>
          <a:bodyPr/>
          <a:lstStyle>
            <a:lvl1pPr>
              <a:defRPr sz="1400">
                <a:latin typeface="Myriad Pro" pitchFamily="34" charset="0"/>
              </a:defRPr>
            </a:lvl1pPr>
          </a:lstStyle>
          <a:p>
            <a:fld id="{B80C48AF-10C9-804E-A236-D16687DC691E}" type="slidenum">
              <a:rPr lang="en-US" smtClean="0">
                <a:solidFill>
                  <a:prstClr val="white">
                    <a:tint val="75000"/>
                  </a:prstClr>
                </a:solidFill>
              </a:rPr>
              <a:pPr/>
              <a:t>28</a:t>
            </a:fld>
            <a:endParaRPr lang="en-US" dirty="0">
              <a:solidFill>
                <a:prstClr val="white">
                  <a:tint val="75000"/>
                </a:prst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8" name="Picture 2" descr="http://farm6.staticflickr.com/5099/5526169583_f8d9ac248d_b.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676400" y="1447800"/>
            <a:ext cx="3429000" cy="22933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4"/>
          </p:nvPr>
        </p:nvSpPr>
        <p:spPr/>
        <p:txBody>
          <a:bodyPr/>
          <a:lstStyle/>
          <a:p>
            <a:fld id="{B80C48AF-10C9-804E-A236-D16687DC691E}" type="slidenum">
              <a:rPr lang="en-US" smtClean="0">
                <a:solidFill>
                  <a:schemeClr val="bg1"/>
                </a:solidFill>
                <a:latin typeface="Myriad Pro"/>
              </a:rPr>
              <a:pPr/>
              <a:t>29</a:t>
            </a:fld>
            <a:endParaRPr lang="en-US" dirty="0">
              <a:solidFill>
                <a:schemeClr val="bg1"/>
              </a:solidFill>
              <a:latin typeface="Myriad Pro"/>
            </a:endParaRPr>
          </a:p>
        </p:txBody>
      </p:sp>
      <p:pic>
        <p:nvPicPr>
          <p:cNvPr id="9" name="Picture 2" descr="F:\Programs\Bicycle and Pedestrian\Countywide Plans - Updates\Tasks\Draft Plans\Public Review Drafts\Edits to Public Review Draft Plans\Plans\Photo Replacements\Final\Ped Plan Photos\Replacements\BP_SchoolCrossingGuard_01.jpg"/>
          <p:cNvPicPr>
            <a:picLocks noChangeAspect="1" noChangeArrowheads="1"/>
          </p:cNvPicPr>
          <p:nvPr/>
        </p:nvPicPr>
        <p:blipFill>
          <a:blip r:embed="rId3" cstate="print"/>
          <a:srcRect/>
          <a:stretch>
            <a:fillRect/>
          </a:stretch>
        </p:blipFill>
        <p:spPr bwMode="auto">
          <a:xfrm>
            <a:off x="1676400" y="3901044"/>
            <a:ext cx="3429000" cy="2271156"/>
          </a:xfrm>
          <a:prstGeom prst="rect">
            <a:avLst/>
          </a:prstGeom>
          <a:noFill/>
        </p:spPr>
      </p:pic>
      <p:pic>
        <p:nvPicPr>
          <p:cNvPr id="10" name="Picture 7"/>
          <p:cNvPicPr>
            <a:picLocks noChangeAspect="1" noChangeArrowheads="1"/>
          </p:cNvPicPr>
          <p:nvPr/>
        </p:nvPicPr>
        <p:blipFill>
          <a:blip r:embed="rId4" cstate="print"/>
          <a:srcRect l="11263" r="18771"/>
          <a:stretch>
            <a:fillRect/>
          </a:stretch>
        </p:blipFill>
        <p:spPr bwMode="auto">
          <a:xfrm>
            <a:off x="5334000" y="1427616"/>
            <a:ext cx="2209800" cy="47445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Leandro Road Diet</a:t>
            </a:r>
            <a:endParaRPr lang="en-US" dirty="0"/>
          </a:p>
        </p:txBody>
      </p:sp>
      <p:sp>
        <p:nvSpPr>
          <p:cNvPr id="9" name="Content Placeholder 8"/>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B80C48AF-10C9-804E-A236-D16687DC691E}" type="slidenum">
              <a:rPr lang="en-US" smtClean="0">
                <a:solidFill>
                  <a:prstClr val="white">
                    <a:tint val="75000"/>
                  </a:prstClr>
                </a:solidFill>
              </a:rPr>
              <a:pPr/>
              <a:t>3</a:t>
            </a:fld>
            <a:endParaRPr lang="en-US" dirty="0">
              <a:solidFill>
                <a:prstClr val="white">
                  <a:tint val="75000"/>
                </a:prstClr>
              </a:solidFill>
            </a:endParaRPr>
          </a:p>
        </p:txBody>
      </p:sp>
      <p:pic>
        <p:nvPicPr>
          <p:cNvPr id="5" name="Picture 5" descr="Scan3"/>
          <p:cNvPicPr>
            <a:picLocks noChangeAspect="1" noChangeArrowheads="1"/>
          </p:cNvPicPr>
          <p:nvPr/>
        </p:nvPicPr>
        <p:blipFill>
          <a:blip r:embed="rId3" cstate="screen"/>
          <a:srcRect/>
          <a:stretch>
            <a:fillRect/>
          </a:stretch>
        </p:blipFill>
        <p:spPr bwMode="auto">
          <a:xfrm>
            <a:off x="4773478" y="1468590"/>
            <a:ext cx="4230876" cy="4290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Scan4"/>
          <p:cNvPicPr>
            <a:picLocks noChangeAspect="1" noChangeArrowheads="1"/>
          </p:cNvPicPr>
          <p:nvPr/>
        </p:nvPicPr>
        <p:blipFill>
          <a:blip r:embed="rId4" cstate="screen"/>
          <a:srcRect/>
          <a:stretch>
            <a:fillRect/>
          </a:stretch>
        </p:blipFill>
        <p:spPr bwMode="auto">
          <a:xfrm>
            <a:off x="131009" y="1468590"/>
            <a:ext cx="4360361" cy="4290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a:spLocks noChangeArrowheads="1"/>
          </p:cNvSpPr>
          <p:nvPr/>
        </p:nvSpPr>
        <p:spPr bwMode="auto">
          <a:xfrm>
            <a:off x="171450" y="5265738"/>
            <a:ext cx="4279900" cy="461962"/>
          </a:xfrm>
          <a:prstGeom prst="rect">
            <a:avLst/>
          </a:prstGeom>
          <a:noFill/>
          <a:ln>
            <a:noFill/>
          </a:ln>
          <a:extLst/>
        </p:spPr>
        <p:txBody>
          <a:bodyPr>
            <a:spAutoFit/>
          </a:bodyPr>
          <a:lstStyle>
            <a:lvl1pPr eaLnBrk="0" hangingPunct="0">
              <a:defRPr sz="2400">
                <a:solidFill>
                  <a:srgbClr val="000000"/>
                </a:solidFill>
                <a:latin typeface="Arial" charset="0"/>
                <a:sym typeface="Arial" charset="0"/>
              </a:defRPr>
            </a:lvl1pPr>
            <a:lvl2pPr marL="742950" indent="-285750" eaLnBrk="0" hangingPunct="0">
              <a:defRPr sz="2400">
                <a:solidFill>
                  <a:srgbClr val="000000"/>
                </a:solidFill>
                <a:latin typeface="Arial" charset="0"/>
                <a:sym typeface="Arial" charset="0"/>
              </a:defRPr>
            </a:lvl2pPr>
            <a:lvl3pPr marL="1143000" indent="-228600" eaLnBrk="0" hangingPunct="0">
              <a:defRPr sz="2400">
                <a:solidFill>
                  <a:srgbClr val="000000"/>
                </a:solidFill>
                <a:latin typeface="Arial" charset="0"/>
                <a:sym typeface="Arial" charset="0"/>
              </a:defRPr>
            </a:lvl3pPr>
            <a:lvl4pPr marL="1600200" indent="-228600" eaLnBrk="0" hangingPunct="0">
              <a:defRPr sz="2400">
                <a:solidFill>
                  <a:srgbClr val="000000"/>
                </a:solidFill>
                <a:latin typeface="Arial" charset="0"/>
                <a:sym typeface="Arial" charset="0"/>
              </a:defRPr>
            </a:lvl4pPr>
            <a:lvl5pPr marL="2057400" indent="-228600" eaLnBrk="0" hangingPunct="0">
              <a:defRPr sz="2400">
                <a:solidFill>
                  <a:srgbClr val="000000"/>
                </a:solidFill>
                <a:latin typeface="Arial" charset="0"/>
                <a:sym typeface="Arial" charset="0"/>
              </a:defRPr>
            </a:lvl5pPr>
            <a:lvl6pPr marL="2514600" indent="-228600" eaLnBrk="0" fontAlgn="base" hangingPunct="0">
              <a:spcBef>
                <a:spcPct val="0"/>
              </a:spcBef>
              <a:spcAft>
                <a:spcPct val="0"/>
              </a:spcAft>
              <a:defRPr sz="2400">
                <a:solidFill>
                  <a:srgbClr val="000000"/>
                </a:solidFill>
                <a:latin typeface="Arial" charset="0"/>
                <a:sym typeface="Arial" charset="0"/>
              </a:defRPr>
            </a:lvl6pPr>
            <a:lvl7pPr marL="2971800" indent="-228600" eaLnBrk="0" fontAlgn="base" hangingPunct="0">
              <a:spcBef>
                <a:spcPct val="0"/>
              </a:spcBef>
              <a:spcAft>
                <a:spcPct val="0"/>
              </a:spcAft>
              <a:defRPr sz="2400">
                <a:solidFill>
                  <a:srgbClr val="000000"/>
                </a:solidFill>
                <a:latin typeface="Arial" charset="0"/>
                <a:sym typeface="Arial" charset="0"/>
              </a:defRPr>
            </a:lvl7pPr>
            <a:lvl8pPr marL="3429000" indent="-228600" eaLnBrk="0" fontAlgn="base" hangingPunct="0">
              <a:spcBef>
                <a:spcPct val="0"/>
              </a:spcBef>
              <a:spcAft>
                <a:spcPct val="0"/>
              </a:spcAft>
              <a:defRPr sz="2400">
                <a:solidFill>
                  <a:srgbClr val="000000"/>
                </a:solidFill>
                <a:latin typeface="Arial" charset="0"/>
                <a:sym typeface="Arial" charset="0"/>
              </a:defRPr>
            </a:lvl8pPr>
            <a:lvl9pPr marL="3886200" indent="-228600" eaLnBrk="0" fontAlgn="base" hangingPunct="0">
              <a:spcBef>
                <a:spcPct val="0"/>
              </a:spcBef>
              <a:spcAft>
                <a:spcPct val="0"/>
              </a:spcAft>
              <a:defRPr sz="2400">
                <a:solidFill>
                  <a:srgbClr val="000000"/>
                </a:solidFill>
                <a:latin typeface="Arial" charset="0"/>
                <a:sym typeface="Arial" charset="0"/>
              </a:defRPr>
            </a:lvl9pPr>
          </a:lstStyle>
          <a:p>
            <a:pPr eaLnBrk="1" fontAlgn="auto" hangingPunct="1">
              <a:spcBef>
                <a:spcPts val="0"/>
              </a:spcBef>
              <a:spcAft>
                <a:spcPts val="0"/>
              </a:spcAft>
              <a:defRPr/>
            </a:pPr>
            <a:r>
              <a:rPr lang="en-US" dirty="0">
                <a:solidFill>
                  <a:schemeClr val="bg1"/>
                </a:solidFill>
                <a:latin typeface="+mj-lt"/>
              </a:rPr>
              <a:t>Before	</a:t>
            </a:r>
          </a:p>
        </p:txBody>
      </p:sp>
      <p:sp>
        <p:nvSpPr>
          <p:cNvPr id="8" name="TextBox 7"/>
          <p:cNvSpPr txBox="1">
            <a:spLocks noChangeArrowheads="1"/>
          </p:cNvSpPr>
          <p:nvPr/>
        </p:nvSpPr>
        <p:spPr bwMode="auto">
          <a:xfrm>
            <a:off x="4876800" y="5257800"/>
            <a:ext cx="4051300" cy="461962"/>
          </a:xfrm>
          <a:prstGeom prst="rect">
            <a:avLst/>
          </a:prstGeom>
          <a:noFill/>
          <a:ln>
            <a:noFill/>
          </a:ln>
          <a:extLst/>
        </p:spPr>
        <p:txBody>
          <a:bodyPr wrap="square">
            <a:spAutoFit/>
          </a:bodyPr>
          <a:lstStyle>
            <a:lvl1pPr eaLnBrk="0" hangingPunct="0">
              <a:defRPr sz="2400">
                <a:solidFill>
                  <a:srgbClr val="000000"/>
                </a:solidFill>
                <a:latin typeface="Arial" charset="0"/>
                <a:sym typeface="Arial" charset="0"/>
              </a:defRPr>
            </a:lvl1pPr>
            <a:lvl2pPr marL="742950" indent="-285750" eaLnBrk="0" hangingPunct="0">
              <a:defRPr sz="2400">
                <a:solidFill>
                  <a:srgbClr val="000000"/>
                </a:solidFill>
                <a:latin typeface="Arial" charset="0"/>
                <a:sym typeface="Arial" charset="0"/>
              </a:defRPr>
            </a:lvl2pPr>
            <a:lvl3pPr marL="1143000" indent="-228600" eaLnBrk="0" hangingPunct="0">
              <a:defRPr sz="2400">
                <a:solidFill>
                  <a:srgbClr val="000000"/>
                </a:solidFill>
                <a:latin typeface="Arial" charset="0"/>
                <a:sym typeface="Arial" charset="0"/>
              </a:defRPr>
            </a:lvl3pPr>
            <a:lvl4pPr marL="1600200" indent="-228600" eaLnBrk="0" hangingPunct="0">
              <a:defRPr sz="2400">
                <a:solidFill>
                  <a:srgbClr val="000000"/>
                </a:solidFill>
                <a:latin typeface="Arial" charset="0"/>
                <a:sym typeface="Arial" charset="0"/>
              </a:defRPr>
            </a:lvl4pPr>
            <a:lvl5pPr marL="2057400" indent="-228600" eaLnBrk="0" hangingPunct="0">
              <a:defRPr sz="2400">
                <a:solidFill>
                  <a:srgbClr val="000000"/>
                </a:solidFill>
                <a:latin typeface="Arial" charset="0"/>
                <a:sym typeface="Arial" charset="0"/>
              </a:defRPr>
            </a:lvl5pPr>
            <a:lvl6pPr marL="2514600" indent="-228600" eaLnBrk="0" fontAlgn="base" hangingPunct="0">
              <a:spcBef>
                <a:spcPct val="0"/>
              </a:spcBef>
              <a:spcAft>
                <a:spcPct val="0"/>
              </a:spcAft>
              <a:defRPr sz="2400">
                <a:solidFill>
                  <a:srgbClr val="000000"/>
                </a:solidFill>
                <a:latin typeface="Arial" charset="0"/>
                <a:sym typeface="Arial" charset="0"/>
              </a:defRPr>
            </a:lvl6pPr>
            <a:lvl7pPr marL="2971800" indent="-228600" eaLnBrk="0" fontAlgn="base" hangingPunct="0">
              <a:spcBef>
                <a:spcPct val="0"/>
              </a:spcBef>
              <a:spcAft>
                <a:spcPct val="0"/>
              </a:spcAft>
              <a:defRPr sz="2400">
                <a:solidFill>
                  <a:srgbClr val="000000"/>
                </a:solidFill>
                <a:latin typeface="Arial" charset="0"/>
                <a:sym typeface="Arial" charset="0"/>
              </a:defRPr>
            </a:lvl7pPr>
            <a:lvl8pPr marL="3429000" indent="-228600" eaLnBrk="0" fontAlgn="base" hangingPunct="0">
              <a:spcBef>
                <a:spcPct val="0"/>
              </a:spcBef>
              <a:spcAft>
                <a:spcPct val="0"/>
              </a:spcAft>
              <a:defRPr sz="2400">
                <a:solidFill>
                  <a:srgbClr val="000000"/>
                </a:solidFill>
                <a:latin typeface="Arial" charset="0"/>
                <a:sym typeface="Arial" charset="0"/>
              </a:defRPr>
            </a:lvl8pPr>
            <a:lvl9pPr marL="3886200" indent="-228600" eaLnBrk="0" fontAlgn="base" hangingPunct="0">
              <a:spcBef>
                <a:spcPct val="0"/>
              </a:spcBef>
              <a:spcAft>
                <a:spcPct val="0"/>
              </a:spcAft>
              <a:defRPr sz="2400">
                <a:solidFill>
                  <a:srgbClr val="000000"/>
                </a:solidFill>
                <a:latin typeface="Arial" charset="0"/>
                <a:sym typeface="Arial" charset="0"/>
              </a:defRPr>
            </a:lvl9pPr>
          </a:lstStyle>
          <a:p>
            <a:pPr eaLnBrk="1" fontAlgn="auto" hangingPunct="1">
              <a:spcBef>
                <a:spcPts val="0"/>
              </a:spcBef>
              <a:spcAft>
                <a:spcPts val="0"/>
              </a:spcAft>
              <a:defRPr/>
            </a:pPr>
            <a:r>
              <a:rPr lang="en-US" dirty="0" smtClean="0">
                <a:solidFill>
                  <a:schemeClr val="bg1"/>
                </a:solidFill>
                <a:latin typeface="+mj-lt"/>
              </a:rPr>
              <a:t>After</a:t>
            </a:r>
            <a:r>
              <a:rPr lang="en-US" dirty="0">
                <a:solidFill>
                  <a:schemeClr val="bg1"/>
                </a:solidFill>
                <a:latin typeface="+mj-lt"/>
              </a:rPr>
              <a:t>	</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Autofit/>
          </a:bodyPr>
          <a:lstStyle/>
          <a:p>
            <a:pPr marL="228600" indent="-228600">
              <a:spcBef>
                <a:spcPts val="300"/>
              </a:spcBef>
              <a:buFont typeface="+mj-lt"/>
              <a:buAutoNum type="arabicPeriod"/>
            </a:pPr>
            <a:r>
              <a:rPr lang="en-US" sz="1200" dirty="0" smtClean="0"/>
              <a:t>National Complete Streets Coalition and Local Government Commission. 2012. </a:t>
            </a:r>
            <a:r>
              <a:rPr lang="en-US" sz="1200" i="1" dirty="0" smtClean="0"/>
              <a:t>Complete Streets in California: It’s a Safe Decision. </a:t>
            </a:r>
          </a:p>
          <a:p>
            <a:pPr marL="228600" indent="-228600">
              <a:spcBef>
                <a:spcPts val="300"/>
              </a:spcBef>
              <a:buFont typeface="+mj-lt"/>
              <a:buAutoNum type="arabicPeriod"/>
            </a:pPr>
            <a:r>
              <a:rPr lang="en-US" sz="1200" dirty="0" smtClean="0"/>
              <a:t>Lawrence Frank and Company, Inc. 2005. </a:t>
            </a:r>
            <a:r>
              <a:rPr lang="en-US" sz="1200" i="1" dirty="0" smtClean="0"/>
              <a:t>A Study of Land Use, Transportation, Air Quality, and Health (LUTAQH) in King County, WA.</a:t>
            </a:r>
            <a:endParaRPr lang="en-US" sz="1200" dirty="0" smtClean="0"/>
          </a:p>
          <a:p>
            <a:pPr marL="228600" indent="-228600">
              <a:spcBef>
                <a:spcPts val="300"/>
              </a:spcBef>
              <a:buFont typeface="+mj-lt"/>
              <a:buAutoNum type="arabicPeriod"/>
            </a:pPr>
            <a:r>
              <a:rPr lang="en-US" sz="1200" dirty="0" smtClean="0"/>
              <a:t>Los Angeles County Metropolitan Transportation Authority</a:t>
            </a:r>
            <a:r>
              <a:rPr lang="en-US" sz="1200" i="1" dirty="0" smtClean="0"/>
              <a:t>. </a:t>
            </a:r>
            <a:r>
              <a:rPr lang="en-US" sz="1200" dirty="0" smtClean="0"/>
              <a:t>2002. </a:t>
            </a:r>
            <a:r>
              <a:rPr lang="en-US" sz="1200" i="1" dirty="0" smtClean="0"/>
              <a:t> Metro Rapid Demonstration Program, Final Report</a:t>
            </a:r>
            <a:r>
              <a:rPr lang="en-US" sz="1200" dirty="0" smtClean="0"/>
              <a:t>.</a:t>
            </a:r>
          </a:p>
          <a:p>
            <a:pPr marL="228600" indent="-228600">
              <a:spcBef>
                <a:spcPts val="300"/>
              </a:spcBef>
              <a:buFont typeface="+mj-lt"/>
              <a:buAutoNum type="arabicPeriod"/>
            </a:pPr>
            <a:r>
              <a:rPr lang="en-US" sz="1200" dirty="0" smtClean="0"/>
              <a:t>Giles-Corti, B., &amp; R.J. Donovan. 2002. </a:t>
            </a:r>
            <a:r>
              <a:rPr lang="en-US" sz="1200" i="1" dirty="0" smtClean="0"/>
              <a:t>The relative influence of individual, social, and physical environment determinants of physical activity</a:t>
            </a:r>
            <a:r>
              <a:rPr lang="en-US" sz="1200" dirty="0" smtClean="0"/>
              <a:t>. Social Science &amp; Medicine, 54 1793-1812.</a:t>
            </a:r>
          </a:p>
          <a:p>
            <a:pPr marL="228600" indent="-228600">
              <a:spcBef>
                <a:spcPts val="300"/>
              </a:spcBef>
              <a:buFont typeface="+mj-lt"/>
              <a:buAutoNum type="arabicPeriod"/>
            </a:pPr>
            <a:r>
              <a:rPr lang="en-US" sz="1200" dirty="0" smtClean="0"/>
              <a:t>Dill, J. &amp; T. Carr. (2003). </a:t>
            </a:r>
            <a:r>
              <a:rPr lang="en-US" sz="1200" i="1" dirty="0" smtClean="0"/>
              <a:t>Bicycle Commuting and Facilities in Major US Cities: If You Build Them, Commuters Will Use Them</a:t>
            </a:r>
            <a:r>
              <a:rPr lang="en-US" sz="1200" dirty="0" smtClean="0"/>
              <a:t>. Transportation Research Record:, No. 1828, TRB, pp 116-123.</a:t>
            </a:r>
          </a:p>
          <a:p>
            <a:pPr marL="228600" indent="-228600">
              <a:spcBef>
                <a:spcPts val="300"/>
              </a:spcBef>
              <a:buFont typeface="+mj-lt"/>
              <a:buAutoNum type="arabicPeriod"/>
            </a:pPr>
            <a:r>
              <a:rPr lang="en-US" sz="1200" dirty="0" smtClean="0"/>
              <a:t>National Highway Traffic Safety Administration’s National Center for Statistics and Analysis. 2009. </a:t>
            </a:r>
            <a:r>
              <a:rPr lang="en-US" sz="1200" i="1" dirty="0" smtClean="0"/>
              <a:t>Traffic Safety Facts: 2008 Overview.</a:t>
            </a:r>
            <a:endParaRPr lang="en-US" sz="1200" dirty="0" smtClean="0"/>
          </a:p>
          <a:p>
            <a:pPr marL="228600" indent="-228600">
              <a:spcBef>
                <a:spcPts val="300"/>
              </a:spcBef>
              <a:buFont typeface="+mj-lt"/>
              <a:buAutoNum type="arabicPeriod"/>
            </a:pPr>
            <a:r>
              <a:rPr lang="en-US" sz="1200" dirty="0" smtClean="0"/>
              <a:t>Surface Transportation Policy Project. 2004.  </a:t>
            </a:r>
            <a:r>
              <a:rPr lang="en-US" sz="1200" i="1" dirty="0" smtClean="0"/>
              <a:t>Aging Americans: Stranded Without Options</a:t>
            </a:r>
            <a:r>
              <a:rPr lang="en-US" sz="1200" dirty="0" smtClean="0"/>
              <a:t>.</a:t>
            </a:r>
          </a:p>
          <a:p>
            <a:pPr marL="228600" indent="-228600">
              <a:spcBef>
                <a:spcPts val="300"/>
              </a:spcBef>
              <a:buFont typeface="+mj-lt"/>
              <a:buAutoNum type="arabicPeriod"/>
            </a:pPr>
            <a:r>
              <a:rPr lang="en-US" sz="1200" dirty="0" smtClean="0"/>
              <a:t>Ashmead, D.H., et al. 2005</a:t>
            </a:r>
            <a:r>
              <a:rPr lang="en-US" sz="1200" i="1" dirty="0" smtClean="0"/>
              <a:t>. Street Crossing by Sighted and Blind Pedestrians at a Modern Roundabout. </a:t>
            </a:r>
            <a:r>
              <a:rPr lang="en-US" sz="1200" dirty="0" smtClean="0"/>
              <a:t>Journal of Transportation Engineering, 131 (11): 812-821.</a:t>
            </a:r>
          </a:p>
          <a:p>
            <a:pPr marL="228600" indent="-228600">
              <a:spcBef>
                <a:spcPts val="300"/>
              </a:spcBef>
              <a:buFont typeface="+mj-lt"/>
              <a:buAutoNum type="arabicPeriod"/>
            </a:pPr>
            <a:r>
              <a:rPr lang="en-US" sz="1200" dirty="0" smtClean="0"/>
              <a:t>Bay Area Air Quality Management District. 2007. </a:t>
            </a:r>
            <a:r>
              <a:rPr lang="en-US" sz="1200" i="1" dirty="0" smtClean="0"/>
              <a:t>Source Inventory of Greenhouse Gas Emissions.</a:t>
            </a:r>
          </a:p>
          <a:p>
            <a:pPr marL="228600" indent="-228600">
              <a:spcBef>
                <a:spcPts val="300"/>
              </a:spcBef>
              <a:buFont typeface="+mj-lt"/>
              <a:buAutoNum type="arabicPeriod"/>
            </a:pPr>
            <a:r>
              <a:rPr lang="en-US" sz="1200" dirty="0" smtClean="0">
                <a:cs typeface="Cambria"/>
              </a:rPr>
              <a:t> Pucher, J. 2009. </a:t>
            </a:r>
            <a:r>
              <a:rPr lang="en-US" sz="1200" i="1" dirty="0" smtClean="0">
                <a:cs typeface="Cambria"/>
              </a:rPr>
              <a:t>Walking and Cycling:  Path to Improved Public Health.</a:t>
            </a:r>
            <a:r>
              <a:rPr lang="en-US" sz="1200" dirty="0" smtClean="0">
                <a:cs typeface="Cambria"/>
              </a:rPr>
              <a:t> Fit City Conference, NYC.</a:t>
            </a:r>
          </a:p>
          <a:p>
            <a:pPr marL="228600" indent="-228600">
              <a:spcBef>
                <a:spcPts val="300"/>
              </a:spcBef>
              <a:buFont typeface="+mj-lt"/>
              <a:buAutoNum type="arabicPeriod"/>
            </a:pPr>
            <a:r>
              <a:rPr lang="en-US" sz="1200" dirty="0" smtClean="0"/>
              <a:t> National Association for Sport and Physical Education. 2010. </a:t>
            </a:r>
            <a:r>
              <a:rPr lang="en-US" sz="1200" i="1" dirty="0" smtClean="0"/>
              <a:t>Shape of the Nation </a:t>
            </a:r>
            <a:r>
              <a:rPr lang="en-US" sz="1200" i="1" smtClean="0"/>
              <a:t>Report</a:t>
            </a:r>
            <a:r>
              <a:rPr lang="en-US" sz="1200" i="1" smtClean="0"/>
              <a:t>.</a:t>
            </a:r>
            <a:endParaRPr lang="en-US" sz="1200" dirty="0" smtClean="0"/>
          </a:p>
        </p:txBody>
      </p:sp>
      <p:sp>
        <p:nvSpPr>
          <p:cNvPr id="4" name="Slide Number Placeholder 3"/>
          <p:cNvSpPr>
            <a:spLocks noGrp="1"/>
          </p:cNvSpPr>
          <p:nvPr>
            <p:ph type="sldNum" sz="quarter" idx="4"/>
          </p:nvPr>
        </p:nvSpPr>
        <p:spPr/>
        <p:txBody>
          <a:bodyPr/>
          <a:lstStyle/>
          <a:p>
            <a:fld id="{B80C48AF-10C9-804E-A236-D16687DC691E}" type="slidenum">
              <a:rPr lang="en-US" smtClean="0">
                <a:solidFill>
                  <a:prstClr val="white">
                    <a:tint val="75000"/>
                  </a:prstClr>
                </a:solidFill>
                <a:latin typeface="Myriad Pro"/>
              </a:rPr>
              <a:pPr/>
              <a:t>30</a:t>
            </a:fld>
            <a:endParaRPr lang="en-US" dirty="0">
              <a:solidFill>
                <a:prstClr val="white">
                  <a:tint val="75000"/>
                </a:prstClr>
              </a:solidFill>
              <a:latin typeface="Myriad Pro"/>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Complete Streets Serve All Users</a:t>
            </a:r>
            <a:endParaRPr lang="en-US" dirty="0"/>
          </a:p>
        </p:txBody>
      </p:sp>
      <p:sp>
        <p:nvSpPr>
          <p:cNvPr id="7" name="Content Placeholder 6"/>
          <p:cNvSpPr>
            <a:spLocks noGrp="1"/>
          </p:cNvSpPr>
          <p:nvPr>
            <p:ph idx="1"/>
          </p:nvPr>
        </p:nvSpPr>
        <p:spPr>
          <a:xfrm>
            <a:off x="457200" y="1600200"/>
            <a:ext cx="4038600" cy="4525963"/>
          </a:xfrm>
        </p:spPr>
        <p:txBody>
          <a:bodyPr>
            <a:normAutofit lnSpcReduction="10000"/>
          </a:bodyPr>
          <a:lstStyle/>
          <a:p>
            <a:r>
              <a:rPr lang="en-US" sz="2800" dirty="0" smtClean="0"/>
              <a:t>Pedestrians</a:t>
            </a:r>
          </a:p>
          <a:p>
            <a:r>
              <a:rPr lang="en-US" sz="2800" dirty="0" smtClean="0"/>
              <a:t>Bicyclists</a:t>
            </a:r>
          </a:p>
          <a:p>
            <a:r>
              <a:rPr lang="en-US" sz="2800" dirty="0" smtClean="0"/>
              <a:t>Transit Users</a:t>
            </a:r>
          </a:p>
          <a:p>
            <a:r>
              <a:rPr lang="en-US" sz="2800" dirty="0" smtClean="0"/>
              <a:t>Motorists</a:t>
            </a:r>
          </a:p>
          <a:p>
            <a:r>
              <a:rPr lang="en-US" sz="2800" dirty="0" smtClean="0"/>
              <a:t>Goods Movement</a:t>
            </a:r>
          </a:p>
          <a:p>
            <a:r>
              <a:rPr lang="en-US" sz="2800" dirty="0" smtClean="0"/>
              <a:t>People with Disabilities</a:t>
            </a:r>
          </a:p>
          <a:p>
            <a:r>
              <a:rPr lang="en-US" sz="2800" dirty="0" smtClean="0"/>
              <a:t>People of All Ages &amp; Abilities</a:t>
            </a:r>
          </a:p>
          <a:p>
            <a:r>
              <a:rPr lang="en-US" sz="2800" dirty="0" smtClean="0"/>
              <a:t>Emergency Responders</a:t>
            </a:r>
          </a:p>
          <a:p>
            <a:endParaRPr lang="en-US" sz="2800" dirty="0"/>
          </a:p>
        </p:txBody>
      </p:sp>
      <p:sp>
        <p:nvSpPr>
          <p:cNvPr id="4" name="Slide Number Placeholder 3"/>
          <p:cNvSpPr>
            <a:spLocks noGrp="1"/>
          </p:cNvSpPr>
          <p:nvPr>
            <p:ph type="sldNum" sz="quarter" idx="4"/>
          </p:nvPr>
        </p:nvSpPr>
        <p:spPr/>
        <p:txBody>
          <a:bodyPr/>
          <a:lstStyle/>
          <a:p>
            <a:fld id="{B80C48AF-10C9-804E-A236-D16687DC691E}" type="slidenum">
              <a:rPr lang="en-US" smtClean="0">
                <a:solidFill>
                  <a:prstClr val="white">
                    <a:tint val="75000"/>
                  </a:prstClr>
                </a:solidFill>
              </a:rPr>
              <a:pPr/>
              <a:t>4</a:t>
            </a:fld>
            <a:endParaRPr lang="en-US" dirty="0">
              <a:solidFill>
                <a:prstClr val="white">
                  <a:tint val="75000"/>
                </a:prstClr>
              </a:solidFill>
            </a:endParaRPr>
          </a:p>
        </p:txBody>
      </p:sp>
      <p:pic>
        <p:nvPicPr>
          <p:cNvPr id="5" name="Picture 324" descr="Description: El Cerrito Site Visit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5800" y="1876425"/>
            <a:ext cx="4210050"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of Complete Streets</a:t>
            </a:r>
            <a:endParaRPr lang="en-US" dirty="0"/>
          </a:p>
        </p:txBody>
      </p:sp>
      <p:sp>
        <p:nvSpPr>
          <p:cNvPr id="3" name="Content Placeholder 2"/>
          <p:cNvSpPr>
            <a:spLocks noGrp="1"/>
          </p:cNvSpPr>
          <p:nvPr>
            <p:ph idx="1"/>
          </p:nvPr>
        </p:nvSpPr>
        <p:spPr>
          <a:xfrm>
            <a:off x="457200" y="1600200"/>
            <a:ext cx="4724400" cy="4525963"/>
          </a:xfrm>
        </p:spPr>
        <p:txBody>
          <a:bodyPr>
            <a:normAutofit fontScale="85000" lnSpcReduction="20000"/>
          </a:bodyPr>
          <a:lstStyle/>
          <a:p>
            <a:pPr>
              <a:lnSpc>
                <a:spcPct val="110000"/>
              </a:lnSpc>
              <a:spcBef>
                <a:spcPts val="1200"/>
              </a:spcBef>
              <a:spcAft>
                <a:spcPts val="0"/>
              </a:spcAft>
            </a:pPr>
            <a:r>
              <a:rPr lang="en-US" dirty="0" smtClean="0"/>
              <a:t>Improved safety</a:t>
            </a:r>
          </a:p>
          <a:p>
            <a:pPr>
              <a:lnSpc>
                <a:spcPct val="110000"/>
              </a:lnSpc>
              <a:spcBef>
                <a:spcPts val="1200"/>
              </a:spcBef>
              <a:spcAft>
                <a:spcPts val="0"/>
              </a:spcAft>
            </a:pPr>
            <a:r>
              <a:rPr lang="en-US" dirty="0" smtClean="0"/>
              <a:t>Increased mobility for all users and modes</a:t>
            </a:r>
          </a:p>
          <a:p>
            <a:pPr>
              <a:lnSpc>
                <a:spcPct val="110000"/>
              </a:lnSpc>
              <a:spcBef>
                <a:spcPts val="1200"/>
              </a:spcBef>
              <a:spcAft>
                <a:spcPts val="0"/>
              </a:spcAft>
            </a:pPr>
            <a:r>
              <a:rPr lang="en-US" dirty="0" smtClean="0"/>
              <a:t>Improved air and water quality</a:t>
            </a:r>
          </a:p>
          <a:p>
            <a:pPr>
              <a:lnSpc>
                <a:spcPct val="110000"/>
              </a:lnSpc>
              <a:spcBef>
                <a:spcPts val="1200"/>
              </a:spcBef>
              <a:spcAft>
                <a:spcPts val="0"/>
              </a:spcAft>
            </a:pPr>
            <a:r>
              <a:rPr lang="en-US" dirty="0" smtClean="0"/>
              <a:t>Improved public health</a:t>
            </a:r>
          </a:p>
          <a:p>
            <a:pPr>
              <a:lnSpc>
                <a:spcPct val="110000"/>
              </a:lnSpc>
              <a:spcBef>
                <a:spcPts val="1200"/>
              </a:spcBef>
              <a:spcAft>
                <a:spcPts val="0"/>
              </a:spcAft>
            </a:pPr>
            <a:r>
              <a:rPr lang="en-US" dirty="0" smtClean="0"/>
              <a:t>Enhanced economic competitiveness</a:t>
            </a:r>
          </a:p>
          <a:p>
            <a:pPr>
              <a:lnSpc>
                <a:spcPct val="110000"/>
              </a:lnSpc>
              <a:spcBef>
                <a:spcPts val="1200"/>
              </a:spcBef>
              <a:spcAft>
                <a:spcPts val="0"/>
              </a:spcAft>
            </a:pPr>
            <a:r>
              <a:rPr lang="en-US" dirty="0" smtClean="0"/>
              <a:t>Increased livability</a:t>
            </a:r>
          </a:p>
        </p:txBody>
      </p:sp>
      <p:sp>
        <p:nvSpPr>
          <p:cNvPr id="6" name="Slide Number Placeholder 3"/>
          <p:cNvSpPr>
            <a:spLocks noGrp="1"/>
          </p:cNvSpPr>
          <p:nvPr>
            <p:ph type="sldNum" sz="quarter" idx="4"/>
          </p:nvPr>
        </p:nvSpPr>
        <p:spPr/>
        <p:txBody>
          <a:bodyPr/>
          <a:lstStyle/>
          <a:p>
            <a:fld id="{B80C48AF-10C9-804E-A236-D16687DC691E}" type="slidenum">
              <a:rPr lang="en-US" smtClean="0">
                <a:solidFill>
                  <a:prstClr val="white">
                    <a:tint val="75000"/>
                  </a:prstClr>
                </a:solidFill>
              </a:rPr>
              <a:pPr/>
              <a:t>5</a:t>
            </a:fld>
            <a:endParaRPr lang="en-US" dirty="0">
              <a:solidFill>
                <a:prstClr val="white">
                  <a:tint val="75000"/>
                </a:prstClr>
              </a:solidFill>
            </a:endParaRPr>
          </a:p>
        </p:txBody>
      </p:sp>
      <p:pic>
        <p:nvPicPr>
          <p:cNvPr id="39938" name="Picture 2" descr="P:\12-218 MTC Complete Streets Workshops\Round 1 Policy Workshops\Presentations\photos\Alameda\Picture 006.jpg"/>
          <p:cNvPicPr>
            <a:picLocks noChangeAspect="1" noChangeArrowheads="1"/>
          </p:cNvPicPr>
          <p:nvPr/>
        </p:nvPicPr>
        <p:blipFill>
          <a:blip r:embed="rId3" cstate="print"/>
          <a:srcRect/>
          <a:stretch>
            <a:fillRect/>
          </a:stretch>
        </p:blipFill>
        <p:spPr bwMode="auto">
          <a:xfrm>
            <a:off x="5029200" y="1676400"/>
            <a:ext cx="3657600" cy="419946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4147726652"/>
              </p:ext>
            </p:extLst>
          </p:nvPr>
        </p:nvGraphicFramePr>
        <p:xfrm>
          <a:off x="4495800" y="1452265"/>
          <a:ext cx="4419600" cy="426273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953000" y="5953036"/>
            <a:ext cx="3886200" cy="430887"/>
          </a:xfrm>
          <a:prstGeom prst="rect">
            <a:avLst/>
          </a:prstGeom>
          <a:noFill/>
        </p:spPr>
        <p:txBody>
          <a:bodyPr wrap="square" rtlCol="0">
            <a:spAutoFit/>
          </a:bodyPr>
          <a:lstStyle/>
          <a:p>
            <a:r>
              <a:rPr lang="en-US" sz="1100" i="1" dirty="0" smtClean="0">
                <a:latin typeface="Myriad Pro"/>
              </a:rPr>
              <a:t>California Highway Patrol 1998 to 2007 Bay Area Collisions; American Community Survey Work Trips (2009)</a:t>
            </a:r>
            <a:endParaRPr lang="en-US" sz="1100" i="1" dirty="0">
              <a:latin typeface="Myriad Pro"/>
            </a:endParaRPr>
          </a:p>
        </p:txBody>
      </p:sp>
      <p:sp>
        <p:nvSpPr>
          <p:cNvPr id="12" name="Title 11"/>
          <p:cNvSpPr>
            <a:spLocks noGrp="1"/>
          </p:cNvSpPr>
          <p:nvPr>
            <p:ph type="title"/>
          </p:nvPr>
        </p:nvSpPr>
        <p:spPr/>
        <p:txBody>
          <a:bodyPr/>
          <a:lstStyle/>
          <a:p>
            <a:pPr lvl="0"/>
            <a:r>
              <a:rPr lang="en-US" dirty="0" smtClean="0"/>
              <a:t>Improved Safety</a:t>
            </a:r>
            <a:endParaRPr lang="en-US" dirty="0"/>
          </a:p>
        </p:txBody>
      </p:sp>
      <p:sp>
        <p:nvSpPr>
          <p:cNvPr id="13" name="Content Placeholder 12"/>
          <p:cNvSpPr>
            <a:spLocks noGrp="1"/>
          </p:cNvSpPr>
          <p:nvPr>
            <p:ph idx="1"/>
          </p:nvPr>
        </p:nvSpPr>
        <p:spPr>
          <a:xfrm>
            <a:off x="457200" y="1600200"/>
            <a:ext cx="3886200" cy="4525963"/>
          </a:xfrm>
        </p:spPr>
        <p:txBody>
          <a:bodyPr/>
          <a:lstStyle/>
          <a:p>
            <a:r>
              <a:rPr lang="en-US" sz="2400" dirty="0" smtClean="0"/>
              <a:t>Bicyclists and pedestrians are disproportionately represented in crash rates</a:t>
            </a:r>
          </a:p>
          <a:p>
            <a:pPr lvl="0">
              <a:spcBef>
                <a:spcPts val="1800"/>
              </a:spcBef>
            </a:pPr>
            <a:r>
              <a:rPr lang="en-US" sz="2400" dirty="0" smtClean="0"/>
              <a:t>Designing streets for all users reduces crashes</a:t>
            </a:r>
          </a:p>
          <a:p>
            <a:pPr lvl="1"/>
            <a:r>
              <a:rPr lang="en-US" sz="2000" dirty="0" smtClean="0"/>
              <a:t>In Santa Monica, a street reconfiguration reduced crashes by 65%</a:t>
            </a:r>
            <a:r>
              <a:rPr lang="en-US" sz="2000" baseline="30000" dirty="0" smtClean="0"/>
              <a:t>1</a:t>
            </a:r>
          </a:p>
        </p:txBody>
      </p:sp>
      <p:sp>
        <p:nvSpPr>
          <p:cNvPr id="18" name="Slide Number Placeholder 3"/>
          <p:cNvSpPr>
            <a:spLocks noGrp="1"/>
          </p:cNvSpPr>
          <p:nvPr>
            <p:ph type="sldNum" sz="quarter" idx="4"/>
          </p:nvPr>
        </p:nvSpPr>
        <p:spPr/>
        <p:txBody>
          <a:bodyPr/>
          <a:lstStyle/>
          <a:p>
            <a:fld id="{B80C48AF-10C9-804E-A236-D16687DC691E}" type="slidenum">
              <a:rPr lang="en-US" smtClean="0">
                <a:solidFill>
                  <a:prstClr val="white">
                    <a:tint val="75000"/>
                  </a:prstClr>
                </a:solidFill>
              </a:rPr>
              <a:pPr/>
              <a:t>6</a:t>
            </a:fld>
            <a:endParaRPr lang="en-US" dirty="0">
              <a:solidFill>
                <a:prstClr val="white">
                  <a:tint val="75000"/>
                </a:prstClr>
              </a:solidFill>
            </a:endParaRPr>
          </a:p>
        </p:txBody>
      </p:sp>
    </p:spTree>
    <p:extLst>
      <p:ext uri="{BB962C8B-B14F-4D97-AF65-F5344CB8AC3E}">
        <p14:creationId xmlns="" xmlns:p14="http://schemas.microsoft.com/office/powerpoint/2010/main" val="1577030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smtClean="0"/>
              <a:t>Increased Transit Ridership</a:t>
            </a:r>
            <a:endParaRPr lang="en-US" dirty="0"/>
          </a:p>
        </p:txBody>
      </p:sp>
      <p:sp>
        <p:nvSpPr>
          <p:cNvPr id="7" name="Text Placeholder 6"/>
          <p:cNvSpPr>
            <a:spLocks noGrp="1"/>
          </p:cNvSpPr>
          <p:nvPr>
            <p:ph idx="1"/>
          </p:nvPr>
        </p:nvSpPr>
        <p:spPr>
          <a:xfrm>
            <a:off x="457200" y="1600200"/>
            <a:ext cx="4724400" cy="4525963"/>
          </a:xfrm>
        </p:spPr>
        <p:txBody>
          <a:bodyPr/>
          <a:lstStyle/>
          <a:p>
            <a:pPr lvl="0"/>
            <a:r>
              <a:rPr lang="en-US" sz="2400" dirty="0" smtClean="0"/>
              <a:t>Sidewalks and crossings encourage transit use</a:t>
            </a:r>
          </a:p>
          <a:p>
            <a:pPr lvl="1"/>
            <a:r>
              <a:rPr lang="en-US" sz="2000" dirty="0" smtClean="0"/>
              <a:t>Walkable neighborhoods of King County, WA have higher public transportation shares</a:t>
            </a:r>
            <a:r>
              <a:rPr lang="en-US" sz="2000" baseline="30000" dirty="0" smtClean="0"/>
              <a:t>2</a:t>
            </a:r>
          </a:p>
          <a:p>
            <a:pPr lvl="0">
              <a:spcBef>
                <a:spcPts val="1800"/>
              </a:spcBef>
            </a:pPr>
            <a:r>
              <a:rPr lang="en-US" sz="2400" dirty="0" smtClean="0"/>
              <a:t>Improving efficiency and reliability makes transit more appealing</a:t>
            </a:r>
          </a:p>
          <a:p>
            <a:pPr lvl="1"/>
            <a:r>
              <a:rPr lang="en-US" sz="2000" dirty="0" smtClean="0"/>
              <a:t>A priority signal system in Los Angeles decreased travel time by 25% and increased ridership by more than 30%</a:t>
            </a:r>
            <a:r>
              <a:rPr lang="en-US" sz="2000" baseline="30000" dirty="0" smtClean="0"/>
              <a:t>3</a:t>
            </a:r>
          </a:p>
        </p:txBody>
      </p:sp>
      <p:sp>
        <p:nvSpPr>
          <p:cNvPr id="5" name="Slide Number Placeholder 3"/>
          <p:cNvSpPr>
            <a:spLocks noGrp="1"/>
          </p:cNvSpPr>
          <p:nvPr>
            <p:ph type="sldNum" sz="quarter" idx="4"/>
          </p:nvPr>
        </p:nvSpPr>
        <p:spPr/>
        <p:txBody>
          <a:bodyPr/>
          <a:lstStyle/>
          <a:p>
            <a:fld id="{B80C48AF-10C9-804E-A236-D16687DC691E}" type="slidenum">
              <a:rPr lang="en-US" smtClean="0">
                <a:solidFill>
                  <a:schemeClr val="bg1"/>
                </a:solidFill>
              </a:rPr>
              <a:pPr/>
              <a:t>7</a:t>
            </a:fld>
            <a:endParaRPr lang="en-US" dirty="0">
              <a:solidFill>
                <a:schemeClr val="bg1"/>
              </a:solidFill>
            </a:endParaRPr>
          </a:p>
        </p:txBody>
      </p:sp>
      <p:pic>
        <p:nvPicPr>
          <p:cNvPr id="39937" name="Picture 1" descr="R:\Communications\AUDIO-VISUAL\IMAGES\MultiModal\BART-AC Transit.tif"/>
          <p:cNvPicPr>
            <a:picLocks noChangeAspect="1" noChangeArrowheads="1"/>
          </p:cNvPicPr>
          <p:nvPr/>
        </p:nvPicPr>
        <p:blipFill>
          <a:blip r:embed="rId3" cstate="print"/>
          <a:srcRect/>
          <a:stretch>
            <a:fillRect/>
          </a:stretch>
        </p:blipFill>
        <p:spPr bwMode="auto">
          <a:xfrm>
            <a:off x="5410200" y="1905000"/>
            <a:ext cx="3314001" cy="2895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Increased Walking and Bicycling</a:t>
            </a:r>
            <a:endParaRPr lang="en-US" dirty="0"/>
          </a:p>
        </p:txBody>
      </p:sp>
      <p:sp>
        <p:nvSpPr>
          <p:cNvPr id="10" name="Text Placeholder 9"/>
          <p:cNvSpPr>
            <a:spLocks noGrp="1"/>
          </p:cNvSpPr>
          <p:nvPr>
            <p:ph idx="1"/>
          </p:nvPr>
        </p:nvSpPr>
        <p:spPr>
          <a:xfrm>
            <a:off x="457200" y="1600200"/>
            <a:ext cx="4572000" cy="4525963"/>
          </a:xfrm>
        </p:spPr>
        <p:txBody>
          <a:bodyPr>
            <a:normAutofit fontScale="92500"/>
          </a:bodyPr>
          <a:lstStyle/>
          <a:p>
            <a:r>
              <a:rPr lang="en-US" sz="2400" dirty="0" smtClean="0"/>
              <a:t>Pedestrian facilities encourage walking</a:t>
            </a:r>
          </a:p>
          <a:p>
            <a:pPr lvl="1"/>
            <a:r>
              <a:rPr lang="en-US" sz="2000" dirty="0" smtClean="0"/>
              <a:t>Residents are 65% more likely to walk in a neighborhood with sidewalks</a:t>
            </a:r>
            <a:r>
              <a:rPr lang="en-US" sz="2000" baseline="30000" dirty="0" smtClean="0"/>
              <a:t>4</a:t>
            </a:r>
          </a:p>
          <a:p>
            <a:pPr>
              <a:spcBef>
                <a:spcPts val="1800"/>
              </a:spcBef>
            </a:pPr>
            <a:r>
              <a:rPr lang="en-US" sz="2400" dirty="0" smtClean="0"/>
              <a:t>Bicycle facilities encourage biking</a:t>
            </a:r>
          </a:p>
          <a:p>
            <a:pPr lvl="1"/>
            <a:r>
              <a:rPr lang="en-US" sz="2000" dirty="0" smtClean="0"/>
              <a:t>Cities with more bike lanes per square mile have higher levels of bicycle commuting</a:t>
            </a:r>
            <a:r>
              <a:rPr lang="en-US" sz="2000" baseline="30000" dirty="0" smtClean="0"/>
              <a:t>5</a:t>
            </a:r>
          </a:p>
          <a:p>
            <a:pPr lvl="1"/>
            <a:r>
              <a:rPr lang="en-US" sz="2000" dirty="0" smtClean="0"/>
              <a:t>San Francisco’s improvements on Valencia Street resulted in 1.4 times more cyclists and 36% fewer pedestrian collisions</a:t>
            </a:r>
            <a:r>
              <a:rPr lang="en-US" sz="2000" baseline="30000" dirty="0" smtClean="0"/>
              <a:t>1</a:t>
            </a:r>
          </a:p>
        </p:txBody>
      </p:sp>
      <p:sp>
        <p:nvSpPr>
          <p:cNvPr id="6" name="Slide Number Placeholder 3"/>
          <p:cNvSpPr>
            <a:spLocks noGrp="1"/>
          </p:cNvSpPr>
          <p:nvPr>
            <p:ph type="sldNum" sz="quarter" idx="4"/>
          </p:nvPr>
        </p:nvSpPr>
        <p:spPr/>
        <p:txBody>
          <a:bodyPr/>
          <a:lstStyle/>
          <a:p>
            <a:fld id="{B80C48AF-10C9-804E-A236-D16687DC691E}" type="slidenum">
              <a:rPr lang="en-US" smtClean="0">
                <a:solidFill>
                  <a:schemeClr val="bg1"/>
                </a:solidFill>
              </a:rPr>
              <a:pPr/>
              <a:t>8</a:t>
            </a:fld>
            <a:endParaRPr lang="en-US" dirty="0">
              <a:solidFill>
                <a:schemeClr val="bg1"/>
              </a:solidFill>
            </a:endParaRPr>
          </a:p>
        </p:txBody>
      </p:sp>
      <p:pic>
        <p:nvPicPr>
          <p:cNvPr id="7" name="Picture 2" descr="R:\Communications\AUDIO-VISUAL\IMAGES\N Berger's Bike Ped April 2012\N Berger's Bike Ped April 2012\Noah Berger's Bike and Ped Photos April 2012 734.jpg"/>
          <p:cNvPicPr>
            <a:picLocks noChangeAspect="1" noChangeArrowheads="1"/>
          </p:cNvPicPr>
          <p:nvPr/>
        </p:nvPicPr>
        <p:blipFill>
          <a:blip r:embed="rId3" cstate="print"/>
          <a:srcRect/>
          <a:stretch>
            <a:fillRect/>
          </a:stretch>
        </p:blipFill>
        <p:spPr bwMode="auto">
          <a:xfrm>
            <a:off x="5638800" y="4038600"/>
            <a:ext cx="3071813" cy="2044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89" name="Picture 1" descr="F:\Programs\Bicycle and Pedestrian\Countywide Plans - Updates\Tasks\Draft Plans\Public Review Drafts\Edits to Public Review Draft Plans\Plans\Photo Replacements\Final\Ped Plan Photos\Replacements\Noah Berger's Bike and Ped Photos April 2012 354.jpg"/>
          <p:cNvPicPr>
            <a:picLocks noChangeAspect="1" noChangeArrowheads="1"/>
          </p:cNvPicPr>
          <p:nvPr/>
        </p:nvPicPr>
        <p:blipFill>
          <a:blip r:embed="rId4" cstate="print"/>
          <a:srcRect/>
          <a:stretch>
            <a:fillRect/>
          </a:stretch>
        </p:blipFill>
        <p:spPr bwMode="auto">
          <a:xfrm>
            <a:off x="5638800" y="1752599"/>
            <a:ext cx="3048000" cy="2028181"/>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Growth in Walking and Biking in Alameda County</a:t>
            </a:r>
            <a:endParaRPr lang="en-US" sz="3600" dirty="0"/>
          </a:p>
        </p:txBody>
      </p:sp>
      <p:sp>
        <p:nvSpPr>
          <p:cNvPr id="3" name="Content Placeholder 2"/>
          <p:cNvSpPr>
            <a:spLocks noGrp="1"/>
          </p:cNvSpPr>
          <p:nvPr>
            <p:ph idx="1"/>
          </p:nvPr>
        </p:nvSpPr>
        <p:spPr>
          <a:xfrm>
            <a:off x="457200" y="1676401"/>
            <a:ext cx="2438400" cy="2819400"/>
          </a:xfrm>
          <a:solidFill>
            <a:schemeClr val="bg1">
              <a:lumMod val="85000"/>
            </a:schemeClr>
          </a:solidFill>
        </p:spPr>
        <p:txBody>
          <a:bodyPr>
            <a:normAutofit/>
          </a:bodyPr>
          <a:lstStyle/>
          <a:p>
            <a:pPr marL="0" indent="0">
              <a:buNone/>
            </a:pPr>
            <a:r>
              <a:rPr lang="en-US" sz="2400" dirty="0" smtClean="0"/>
              <a:t>Walking represents 11% of all trips, and 2% of trips are completed by bike in Alameda County (2000).</a:t>
            </a:r>
          </a:p>
          <a:p>
            <a:endParaRPr lang="en-US" sz="2400" dirty="0"/>
          </a:p>
        </p:txBody>
      </p:sp>
      <p:sp>
        <p:nvSpPr>
          <p:cNvPr id="4" name="Slide Number Placeholder 3"/>
          <p:cNvSpPr>
            <a:spLocks noGrp="1"/>
          </p:cNvSpPr>
          <p:nvPr>
            <p:ph type="sldNum" sz="quarter" idx="4"/>
          </p:nvPr>
        </p:nvSpPr>
        <p:spPr/>
        <p:txBody>
          <a:bodyPr/>
          <a:lstStyle/>
          <a:p>
            <a:fld id="{B80C48AF-10C9-804E-A236-D16687DC691E}" type="slidenum">
              <a:rPr lang="en-US" smtClean="0"/>
              <a:pPr/>
              <a:t>9</a:t>
            </a:fld>
            <a:endParaRPr lang="en-US" dirty="0"/>
          </a:p>
        </p:txBody>
      </p:sp>
      <p:sp>
        <p:nvSpPr>
          <p:cNvPr id="5" name="TextBox 4"/>
          <p:cNvSpPr txBox="1"/>
          <p:nvPr/>
        </p:nvSpPr>
        <p:spPr bwMode="auto">
          <a:xfrm>
            <a:off x="457200" y="5562600"/>
            <a:ext cx="2743200" cy="533400"/>
          </a:xfrm>
          <a:prstGeom prst="rect">
            <a:avLst/>
          </a:prstGeom>
          <a:noFill/>
          <a:ln>
            <a:miter lim="800000"/>
            <a:headEnd/>
            <a:tailEnd/>
          </a:ln>
        </p:spPr>
        <p:txBody>
          <a:bodyPr wrap="square" rtlCol="0">
            <a:normAutofit fontScale="77500" lnSpcReduction="20000"/>
          </a:bodyPr>
          <a:lstStyle/>
          <a:p>
            <a:pPr fontAlgn="auto">
              <a:spcBef>
                <a:spcPct val="20000"/>
              </a:spcBef>
              <a:spcAft>
                <a:spcPts val="0"/>
              </a:spcAft>
            </a:pPr>
            <a:r>
              <a:rPr lang="en-US" sz="1600" dirty="0" smtClean="0">
                <a:latin typeface="+mn-lt"/>
              </a:rPr>
              <a:t>Source: Census 2000 and Alameda County Transportation Commission Bicycle &amp; Pedestrian Surveys</a:t>
            </a:r>
          </a:p>
          <a:p>
            <a:pPr marL="342900" indent="-342900" fontAlgn="auto">
              <a:spcBef>
                <a:spcPct val="20000"/>
              </a:spcBef>
              <a:spcAft>
                <a:spcPts val="0"/>
              </a:spcAft>
            </a:pPr>
            <a:endParaRPr lang="en-US" sz="1500" b="1" dirty="0" err="1" smtClean="0">
              <a:latin typeface="+mn-lt"/>
              <a:cs typeface="Calibri" pitchFamily="34" charset="0"/>
            </a:endParaRPr>
          </a:p>
        </p:txBody>
      </p:sp>
      <p:graphicFrame>
        <p:nvGraphicFramePr>
          <p:cNvPr id="7" name="Content Placeholder 3"/>
          <p:cNvGraphicFramePr>
            <a:graphicFrameLocks noChangeAspect="1"/>
          </p:cNvGraphicFramePr>
          <p:nvPr/>
        </p:nvGraphicFramePr>
        <p:xfrm>
          <a:off x="3581400" y="1524000"/>
          <a:ext cx="5131686" cy="2645548"/>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p:cNvSpPr txBox="1">
            <a:spLocks/>
          </p:cNvSpPr>
          <p:nvPr/>
        </p:nvSpPr>
        <p:spPr>
          <a:xfrm>
            <a:off x="4023360" y="1700784"/>
            <a:ext cx="2910718" cy="544542"/>
          </a:xfrm>
          <a:prstGeom prst="rect">
            <a:avLst/>
          </a:prstGeom>
          <a:ln w="127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a:lstStyle>
            <a:lvl1pPr marL="284163" indent="-284163" algn="l" defTabSz="457200" rtl="0" eaLnBrk="1" latinLnBrk="0" hangingPunct="1">
              <a:spcBef>
                <a:spcPct val="20000"/>
              </a:spcBef>
              <a:spcAft>
                <a:spcPts val="600"/>
              </a:spcAft>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Font typeface="Wingdings" charset="2"/>
              <a:buChar char="§"/>
              <a:defRPr sz="2000" i="1"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1800" i="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buFont typeface="Arial"/>
              <a:buNone/>
              <a:defRPr/>
            </a:pPr>
            <a:r>
              <a:rPr lang="en-US" sz="1500" dirty="0" smtClean="0"/>
              <a:t>Percent Change in PM Pedestrian Counts Relative to 2002</a:t>
            </a:r>
          </a:p>
        </p:txBody>
      </p:sp>
      <p:graphicFrame>
        <p:nvGraphicFramePr>
          <p:cNvPr id="9" name="Chart 8"/>
          <p:cNvGraphicFramePr>
            <a:graphicFrameLocks noChangeAspect="1"/>
          </p:cNvGraphicFramePr>
          <p:nvPr/>
        </p:nvGraphicFramePr>
        <p:xfrm>
          <a:off x="3572806" y="4316187"/>
          <a:ext cx="5266393" cy="2084614"/>
        </p:xfrm>
        <a:graphic>
          <a:graphicData uri="http://schemas.openxmlformats.org/drawingml/2006/chart">
            <c:chart xmlns:c="http://schemas.openxmlformats.org/drawingml/2006/chart" xmlns:r="http://schemas.openxmlformats.org/officeDocument/2006/relationships" r:id="rId3"/>
          </a:graphicData>
        </a:graphic>
      </p:graphicFrame>
      <p:sp>
        <p:nvSpPr>
          <p:cNvPr id="10" name="Content Placeholder 2"/>
          <p:cNvSpPr txBox="1">
            <a:spLocks/>
          </p:cNvSpPr>
          <p:nvPr/>
        </p:nvSpPr>
        <p:spPr>
          <a:xfrm>
            <a:off x="4003241" y="4419600"/>
            <a:ext cx="3083359" cy="523189"/>
          </a:xfrm>
          <a:prstGeom prst="rect">
            <a:avLst/>
          </a:prstGeom>
          <a:ln w="127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a:lstStyle>
            <a:lvl1pPr marL="284163" indent="-284163" algn="l" defTabSz="457200" rtl="0" eaLnBrk="1" latinLnBrk="0" hangingPunct="1">
              <a:spcBef>
                <a:spcPct val="20000"/>
              </a:spcBef>
              <a:spcAft>
                <a:spcPts val="600"/>
              </a:spcAft>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Font typeface="Wingdings" charset="2"/>
              <a:buChar char="§"/>
              <a:defRPr sz="2000" i="1"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1800" i="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buNone/>
              <a:defRPr/>
            </a:pPr>
            <a:r>
              <a:rPr lang="en-US" sz="1500" dirty="0" smtClean="0"/>
              <a:t>Percent Change in PM Bicycle Counts Relative to 2002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5315</TotalTime>
  <Words>2024</Words>
  <Application>Microsoft Office PowerPoint</Application>
  <PresentationFormat>On-screen Show (4:3)</PresentationFormat>
  <Paragraphs>279</Paragraphs>
  <Slides>30</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Calibri</vt:lpstr>
      <vt:lpstr>Century Gothic</vt:lpstr>
      <vt:lpstr>Myriad Pro</vt:lpstr>
      <vt:lpstr>ＭＳ Ｐゴシック</vt:lpstr>
      <vt:lpstr>Cambria</vt:lpstr>
      <vt:lpstr>Times New Roman</vt:lpstr>
      <vt:lpstr>Office Theme</vt:lpstr>
      <vt:lpstr>Worksheet</vt:lpstr>
      <vt:lpstr>Slide 1</vt:lpstr>
      <vt:lpstr>What are Complete Streets?</vt:lpstr>
      <vt:lpstr>San Leandro Road Diet</vt:lpstr>
      <vt:lpstr>Complete Streets Serve All Users</vt:lpstr>
      <vt:lpstr>Benefits of Complete Streets</vt:lpstr>
      <vt:lpstr>Improved Safety</vt:lpstr>
      <vt:lpstr>Increased Transit Ridership</vt:lpstr>
      <vt:lpstr>Increased Walking and Bicycling</vt:lpstr>
      <vt:lpstr>Growth in Walking and Biking in Alameda County</vt:lpstr>
      <vt:lpstr>Increased Mobility for People with Disabilities and Older Adults </vt:lpstr>
      <vt:lpstr>Reduced Air Pollution from Transportation</vt:lpstr>
      <vt:lpstr>Reduced Obesity</vt:lpstr>
      <vt:lpstr>Healthier Children</vt:lpstr>
      <vt:lpstr>State, Regional, and County Policy Requirements</vt:lpstr>
      <vt:lpstr>Complete Streets Policy Requirements</vt:lpstr>
      <vt:lpstr>Policy Resolution: 10 Elements Needed to Comply with Alameda CTC and MTC Requirements</vt:lpstr>
      <vt:lpstr>1. Vision</vt:lpstr>
      <vt:lpstr>2. All Users and Modes</vt:lpstr>
      <vt:lpstr>3. All Projects/Phases</vt:lpstr>
      <vt:lpstr>4. Exceptions</vt:lpstr>
      <vt:lpstr>5. Network/Connectivity</vt:lpstr>
      <vt:lpstr>6. Jurisdiction</vt:lpstr>
      <vt:lpstr>7. Design</vt:lpstr>
      <vt:lpstr>8. Context Sensitivity</vt:lpstr>
      <vt:lpstr>9. Performance Measures</vt:lpstr>
      <vt:lpstr>10. Implementation Next Steps</vt:lpstr>
      <vt:lpstr>Next Steps</vt:lpstr>
      <vt:lpstr>Resources for Locals</vt:lpstr>
      <vt:lpstr>Questions?</vt:lpstr>
      <vt:lpstr>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nataliewessel</dc:creator>
  <cp:lastModifiedBy>Tamara Halbritter</cp:lastModifiedBy>
  <cp:revision>583</cp:revision>
  <dcterms:created xsi:type="dcterms:W3CDTF">2011-04-14T16:46:00Z</dcterms:created>
  <dcterms:modified xsi:type="dcterms:W3CDTF">2012-11-01T19:05:35Z</dcterms:modified>
</cp:coreProperties>
</file>