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595" r:id="rId2"/>
    <p:sldId id="587" r:id="rId3"/>
    <p:sldId id="588" r:id="rId4"/>
    <p:sldId id="589" r:id="rId5"/>
    <p:sldId id="593" r:id="rId6"/>
    <p:sldId id="591" r:id="rId7"/>
    <p:sldId id="594" r:id="rId8"/>
    <p:sldId id="592" r:id="rId9"/>
    <p:sldId id="560" r:id="rId10"/>
  </p:sldIdLst>
  <p:sldSz cx="9144000" cy="6858000" type="screen4x3"/>
  <p:notesSz cx="7026275" cy="9312275"/>
  <p:custDataLst>
    <p:tags r:id="rId13"/>
  </p:custDataLst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3" userDrawn="1">
          <p15:clr>
            <a:srgbClr val="A4A3A4"/>
          </p15:clr>
        </p15:guide>
        <p15:guide id="2" pos="2213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CF46"/>
    <a:srgbClr val="C3EB46"/>
    <a:srgbClr val="F79646"/>
    <a:srgbClr val="FFFFFF"/>
    <a:srgbClr val="C3D69B"/>
    <a:srgbClr val="80E446"/>
    <a:srgbClr val="47DD4B"/>
    <a:srgbClr val="48D684"/>
    <a:srgbClr val="49CEB6"/>
    <a:srgbClr val="4BAC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29" autoAdjust="0"/>
    <p:restoredTop sz="82458" autoAdjust="0"/>
  </p:normalViewPr>
  <p:slideViewPr>
    <p:cSldViewPr snapToGrid="0" snapToObjects="1">
      <p:cViewPr varScale="1">
        <p:scale>
          <a:sx n="76" d="100"/>
          <a:sy n="76" d="100"/>
        </p:scale>
        <p:origin x="1764" y="10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1974"/>
    </p:cViewPr>
  </p:sorterViewPr>
  <p:notesViewPr>
    <p:cSldViewPr snapToGrid="0" snapToObjects="1">
      <p:cViewPr varScale="1">
        <p:scale>
          <a:sx n="91" d="100"/>
          <a:sy n="91" d="100"/>
        </p:scale>
        <p:origin x="3708" y="90"/>
      </p:cViewPr>
      <p:guideLst>
        <p:guide orient="horz" pos="2933"/>
        <p:guide pos="2213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2"/>
            <a:ext cx="3043238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078" tIns="45539" rIns="91078" bIns="45539" numCol="1" anchor="t" anchorCtr="0" compatLnSpc="1">
            <a:prstTxWarp prst="textNoShape">
              <a:avLst/>
            </a:prstTxWarp>
          </a:bodyPr>
          <a:lstStyle>
            <a:lvl1pPr defTabSz="455499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60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81450" y="2"/>
            <a:ext cx="3043238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078" tIns="45539" rIns="91078" bIns="45539" numCol="1" anchor="t" anchorCtr="0" compatLnSpc="1">
            <a:prstTxWarp prst="textNoShape">
              <a:avLst/>
            </a:prstTxWarp>
          </a:bodyPr>
          <a:lstStyle>
            <a:lvl1pPr algn="r" defTabSz="455499">
              <a:defRPr sz="1200">
                <a:latin typeface="Arial" charset="0"/>
              </a:defRPr>
            </a:lvl1pPr>
          </a:lstStyle>
          <a:p>
            <a:pPr>
              <a:defRPr/>
            </a:pPr>
            <a:r>
              <a:rPr lang="en-US" sz="2300" dirty="0">
                <a:latin typeface="Century Gothic" panose="020B0502020202020204" pitchFamily="34" charset="0"/>
              </a:rPr>
              <a:t>9.1</a:t>
            </a:r>
          </a:p>
        </p:txBody>
      </p:sp>
      <p:sp>
        <p:nvSpPr>
          <p:cNvPr id="2160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3965"/>
            <a:ext cx="3043238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078" tIns="45539" rIns="91078" bIns="45539" numCol="1" anchor="b" anchorCtr="0" compatLnSpc="1">
            <a:prstTxWarp prst="textNoShape">
              <a:avLst/>
            </a:prstTxWarp>
          </a:bodyPr>
          <a:lstStyle>
            <a:lvl1pPr defTabSz="455499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60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81450" y="8843965"/>
            <a:ext cx="3043238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078" tIns="45539" rIns="91078" bIns="45539" numCol="1" anchor="b" anchorCtr="0" compatLnSpc="1">
            <a:prstTxWarp prst="textNoShape">
              <a:avLst/>
            </a:prstTxWarp>
          </a:bodyPr>
          <a:lstStyle>
            <a:lvl1pPr algn="r" defTabSz="455499">
              <a:defRPr sz="1200">
                <a:latin typeface="Arial" charset="0"/>
              </a:defRPr>
            </a:lvl1pPr>
          </a:lstStyle>
          <a:p>
            <a:pPr>
              <a:defRPr/>
            </a:pPr>
            <a:fld id="{4DF95FB9-36B1-4BFC-9F79-79794EC25C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6113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2"/>
            <a:ext cx="3043238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574" tIns="46286" rIns="92574" bIns="46286" numCol="1" anchor="t" anchorCtr="0" compatLnSpc="1">
            <a:prstTxWarp prst="textNoShape">
              <a:avLst/>
            </a:prstTxWarp>
          </a:bodyPr>
          <a:lstStyle>
            <a:lvl1pPr defTabSz="461848">
              <a:defRPr sz="1200">
                <a:latin typeface="Century Gothic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81450" y="2"/>
            <a:ext cx="3043238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574" tIns="46286" rIns="92574" bIns="46286" numCol="1" anchor="t" anchorCtr="0" compatLnSpc="1">
            <a:prstTxWarp prst="textNoShape">
              <a:avLst/>
            </a:prstTxWarp>
          </a:bodyPr>
          <a:lstStyle>
            <a:lvl1pPr algn="r" defTabSz="461848">
              <a:defRPr sz="1200">
                <a:latin typeface="Century Gothic" pitchFamily="34" charset="0"/>
              </a:defRPr>
            </a:lvl1pPr>
          </a:lstStyle>
          <a:p>
            <a:pPr>
              <a:defRPr/>
            </a:pPr>
            <a:fld id="{63DD07B0-4E28-4696-94FD-59769D2FCAB3}" type="datetimeFigureOut">
              <a:rPr lang="en-US"/>
              <a:pPr>
                <a:defRPr/>
              </a:pPr>
              <a:t>3/24/2016</a:t>
            </a:fld>
            <a:endParaRPr lang="en-US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4275" y="700088"/>
            <a:ext cx="4657725" cy="34925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3264" y="4424363"/>
            <a:ext cx="5619750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574" tIns="46286" rIns="92574" bIns="4628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43965"/>
            <a:ext cx="3043238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574" tIns="46286" rIns="92574" bIns="46286" numCol="1" anchor="b" anchorCtr="0" compatLnSpc="1">
            <a:prstTxWarp prst="textNoShape">
              <a:avLst/>
            </a:prstTxWarp>
          </a:bodyPr>
          <a:lstStyle>
            <a:lvl1pPr defTabSz="461848">
              <a:defRPr sz="1200">
                <a:latin typeface="Century Gothic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81450" y="8843965"/>
            <a:ext cx="3043238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574" tIns="46286" rIns="92574" bIns="46286" numCol="1" anchor="b" anchorCtr="0" compatLnSpc="1">
            <a:prstTxWarp prst="textNoShape">
              <a:avLst/>
            </a:prstTxWarp>
          </a:bodyPr>
          <a:lstStyle>
            <a:lvl1pPr algn="r" defTabSz="461848">
              <a:defRPr sz="1200">
                <a:latin typeface="Century Gothic" pitchFamily="34" charset="0"/>
              </a:defRPr>
            </a:lvl1pPr>
          </a:lstStyle>
          <a:p>
            <a:pPr>
              <a:defRPr/>
            </a:pPr>
            <a:fld id="{0B9EB4CB-F7BC-4158-8BE7-822674D2BF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7002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9EB4CB-F7BC-4158-8BE7-822674D2BFD7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595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9427" name="Notes Placeholder 2"/>
          <p:cNvSpPr>
            <a:spLocks noGrp="1"/>
          </p:cNvSpPr>
          <p:nvPr>
            <p:ph type="body" idx="1"/>
          </p:nvPr>
        </p:nvSpPr>
        <p:spPr/>
        <p:txBody>
          <a:bodyPr lIns="93217" tIns="46612" rIns="93217" bIns="46612"/>
          <a:lstStyle/>
          <a:p>
            <a:endParaRPr lang="en-US"/>
          </a:p>
        </p:txBody>
      </p:sp>
      <p:sp>
        <p:nvSpPr>
          <p:cNvPr id="359428" name="Date Placeholder 3"/>
          <p:cNvSpPr txBox="1">
            <a:spLocks noGrp="1"/>
          </p:cNvSpPr>
          <p:nvPr/>
        </p:nvSpPr>
        <p:spPr bwMode="auto">
          <a:xfrm>
            <a:off x="3979863" y="2"/>
            <a:ext cx="304482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217" tIns="46612" rIns="93217" bIns="46612"/>
          <a:lstStyle/>
          <a:p>
            <a:pPr algn="r" defTabSz="466609"/>
            <a:endParaRPr lang="en-US" sz="1200">
              <a:latin typeface="Century Gothic" pitchFamily="34" charset="0"/>
            </a:endParaRPr>
          </a:p>
        </p:txBody>
      </p:sp>
      <p:sp>
        <p:nvSpPr>
          <p:cNvPr id="359429" name="Slide Number Placeholder 4"/>
          <p:cNvSpPr txBox="1">
            <a:spLocks noGrp="1"/>
          </p:cNvSpPr>
          <p:nvPr/>
        </p:nvSpPr>
        <p:spPr bwMode="auto">
          <a:xfrm>
            <a:off x="3979863" y="8847138"/>
            <a:ext cx="30448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217" tIns="46612" rIns="93217" bIns="46612" anchor="b"/>
          <a:lstStyle/>
          <a:p>
            <a:pPr algn="r" defTabSz="466609"/>
            <a:fld id="{39FC8096-23C7-49B4-B0CA-9FF0FA81990D}" type="slidenum">
              <a:rPr lang="en-US" sz="1200">
                <a:latin typeface="Century Gothic" pitchFamily="34" charset="0"/>
              </a:rPr>
              <a:pPr algn="r" defTabSz="466609"/>
              <a:t>2</a:t>
            </a:fld>
            <a:endParaRPr lang="en-US" sz="120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7065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9427" name="Notes Placeholder 2"/>
          <p:cNvSpPr>
            <a:spLocks noGrp="1"/>
          </p:cNvSpPr>
          <p:nvPr>
            <p:ph type="body" idx="1"/>
          </p:nvPr>
        </p:nvSpPr>
        <p:spPr/>
        <p:txBody>
          <a:bodyPr lIns="93217" tIns="46612" rIns="93217" bIns="46612"/>
          <a:lstStyle/>
          <a:p>
            <a:endParaRPr lang="en-US" dirty="0"/>
          </a:p>
        </p:txBody>
      </p:sp>
      <p:sp>
        <p:nvSpPr>
          <p:cNvPr id="359428" name="Date Placeholder 3"/>
          <p:cNvSpPr txBox="1">
            <a:spLocks noGrp="1"/>
          </p:cNvSpPr>
          <p:nvPr/>
        </p:nvSpPr>
        <p:spPr bwMode="auto">
          <a:xfrm>
            <a:off x="3979863" y="2"/>
            <a:ext cx="304482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217" tIns="46612" rIns="93217" bIns="46612"/>
          <a:lstStyle/>
          <a:p>
            <a:pPr algn="r" defTabSz="466609"/>
            <a:endParaRPr lang="en-US" sz="1200">
              <a:latin typeface="Century Gothic" pitchFamily="34" charset="0"/>
            </a:endParaRPr>
          </a:p>
        </p:txBody>
      </p:sp>
      <p:sp>
        <p:nvSpPr>
          <p:cNvPr id="359429" name="Slide Number Placeholder 4"/>
          <p:cNvSpPr txBox="1">
            <a:spLocks noGrp="1"/>
          </p:cNvSpPr>
          <p:nvPr/>
        </p:nvSpPr>
        <p:spPr bwMode="auto">
          <a:xfrm>
            <a:off x="3979863" y="8847138"/>
            <a:ext cx="30448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217" tIns="46612" rIns="93217" bIns="46612" anchor="b"/>
          <a:lstStyle/>
          <a:p>
            <a:pPr algn="r" defTabSz="466609"/>
            <a:fld id="{39FC8096-23C7-49B4-B0CA-9FF0FA81990D}" type="slidenum">
              <a:rPr lang="en-US" sz="1200">
                <a:latin typeface="Century Gothic" pitchFamily="34" charset="0"/>
              </a:rPr>
              <a:pPr algn="r" defTabSz="466609"/>
              <a:t>3</a:t>
            </a:fld>
            <a:endParaRPr lang="en-US" sz="120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0366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9427" name="Notes Placeholder 2"/>
          <p:cNvSpPr>
            <a:spLocks noGrp="1"/>
          </p:cNvSpPr>
          <p:nvPr>
            <p:ph type="body" idx="1"/>
          </p:nvPr>
        </p:nvSpPr>
        <p:spPr/>
        <p:txBody>
          <a:bodyPr lIns="93217" tIns="46612" rIns="93217" bIns="46612"/>
          <a:lstStyle/>
          <a:p>
            <a:endParaRPr lang="en-US" dirty="0"/>
          </a:p>
        </p:txBody>
      </p:sp>
      <p:sp>
        <p:nvSpPr>
          <p:cNvPr id="359428" name="Date Placeholder 3"/>
          <p:cNvSpPr txBox="1">
            <a:spLocks noGrp="1"/>
          </p:cNvSpPr>
          <p:nvPr/>
        </p:nvSpPr>
        <p:spPr bwMode="auto">
          <a:xfrm>
            <a:off x="3979863" y="2"/>
            <a:ext cx="304482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217" tIns="46612" rIns="93217" bIns="46612"/>
          <a:lstStyle/>
          <a:p>
            <a:pPr algn="r" defTabSz="466609"/>
            <a:endParaRPr lang="en-US" sz="1200">
              <a:latin typeface="Century Gothic" pitchFamily="34" charset="0"/>
            </a:endParaRPr>
          </a:p>
        </p:txBody>
      </p:sp>
      <p:sp>
        <p:nvSpPr>
          <p:cNvPr id="359429" name="Slide Number Placeholder 4"/>
          <p:cNvSpPr txBox="1">
            <a:spLocks noGrp="1"/>
          </p:cNvSpPr>
          <p:nvPr/>
        </p:nvSpPr>
        <p:spPr bwMode="auto">
          <a:xfrm>
            <a:off x="3979863" y="8847138"/>
            <a:ext cx="30448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217" tIns="46612" rIns="93217" bIns="46612" anchor="b"/>
          <a:lstStyle/>
          <a:p>
            <a:pPr algn="r" defTabSz="466609"/>
            <a:fld id="{39FC8096-23C7-49B4-B0CA-9FF0FA81990D}" type="slidenum">
              <a:rPr lang="en-US" sz="1200">
                <a:latin typeface="Century Gothic" pitchFamily="34" charset="0"/>
              </a:rPr>
              <a:pPr algn="r" defTabSz="466609"/>
              <a:t>4</a:t>
            </a:fld>
            <a:endParaRPr lang="en-US" sz="120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22225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9427" name="Notes Placeholder 2"/>
          <p:cNvSpPr>
            <a:spLocks noGrp="1"/>
          </p:cNvSpPr>
          <p:nvPr>
            <p:ph type="body" idx="1"/>
          </p:nvPr>
        </p:nvSpPr>
        <p:spPr/>
        <p:txBody>
          <a:bodyPr lIns="93217" tIns="46612" rIns="93217" bIns="46612"/>
          <a:lstStyle/>
          <a:p>
            <a:endParaRPr lang="en-US" dirty="0"/>
          </a:p>
        </p:txBody>
      </p:sp>
      <p:sp>
        <p:nvSpPr>
          <p:cNvPr id="359428" name="Date Placeholder 3"/>
          <p:cNvSpPr txBox="1">
            <a:spLocks noGrp="1"/>
          </p:cNvSpPr>
          <p:nvPr/>
        </p:nvSpPr>
        <p:spPr bwMode="auto">
          <a:xfrm>
            <a:off x="3979863" y="2"/>
            <a:ext cx="304482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217" tIns="46612" rIns="93217" bIns="46612"/>
          <a:lstStyle/>
          <a:p>
            <a:pPr algn="r" defTabSz="466609"/>
            <a:endParaRPr lang="en-US" sz="1200">
              <a:latin typeface="Century Gothic" pitchFamily="34" charset="0"/>
            </a:endParaRPr>
          </a:p>
        </p:txBody>
      </p:sp>
      <p:sp>
        <p:nvSpPr>
          <p:cNvPr id="359429" name="Slide Number Placeholder 4"/>
          <p:cNvSpPr txBox="1">
            <a:spLocks noGrp="1"/>
          </p:cNvSpPr>
          <p:nvPr/>
        </p:nvSpPr>
        <p:spPr bwMode="auto">
          <a:xfrm>
            <a:off x="3979863" y="8847138"/>
            <a:ext cx="30448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217" tIns="46612" rIns="93217" bIns="46612" anchor="b"/>
          <a:lstStyle/>
          <a:p>
            <a:pPr algn="r" defTabSz="466609"/>
            <a:fld id="{39FC8096-23C7-49B4-B0CA-9FF0FA81990D}" type="slidenum">
              <a:rPr lang="en-US" sz="1200">
                <a:latin typeface="Century Gothic" pitchFamily="34" charset="0"/>
              </a:rPr>
              <a:pPr algn="r" defTabSz="466609"/>
              <a:t>5</a:t>
            </a:fld>
            <a:endParaRPr lang="en-US" sz="120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81044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9427" name="Notes Placeholder 2"/>
          <p:cNvSpPr>
            <a:spLocks noGrp="1"/>
          </p:cNvSpPr>
          <p:nvPr>
            <p:ph type="body" idx="1"/>
          </p:nvPr>
        </p:nvSpPr>
        <p:spPr/>
        <p:txBody>
          <a:bodyPr lIns="93217" tIns="46612" rIns="93217" bIns="46612"/>
          <a:lstStyle/>
          <a:p>
            <a:endParaRPr lang="en-US" dirty="0"/>
          </a:p>
        </p:txBody>
      </p:sp>
      <p:sp>
        <p:nvSpPr>
          <p:cNvPr id="359428" name="Date Placeholder 3"/>
          <p:cNvSpPr txBox="1">
            <a:spLocks noGrp="1"/>
          </p:cNvSpPr>
          <p:nvPr/>
        </p:nvSpPr>
        <p:spPr bwMode="auto">
          <a:xfrm>
            <a:off x="3979863" y="2"/>
            <a:ext cx="304482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217" tIns="46612" rIns="93217" bIns="46612"/>
          <a:lstStyle/>
          <a:p>
            <a:pPr algn="r" defTabSz="466609"/>
            <a:endParaRPr lang="en-US" sz="1200">
              <a:latin typeface="Century Gothic" pitchFamily="34" charset="0"/>
            </a:endParaRPr>
          </a:p>
        </p:txBody>
      </p:sp>
      <p:sp>
        <p:nvSpPr>
          <p:cNvPr id="359429" name="Slide Number Placeholder 4"/>
          <p:cNvSpPr txBox="1">
            <a:spLocks noGrp="1"/>
          </p:cNvSpPr>
          <p:nvPr/>
        </p:nvSpPr>
        <p:spPr bwMode="auto">
          <a:xfrm>
            <a:off x="3979863" y="8847138"/>
            <a:ext cx="30448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217" tIns="46612" rIns="93217" bIns="46612" anchor="b"/>
          <a:lstStyle/>
          <a:p>
            <a:pPr algn="r" defTabSz="466609"/>
            <a:fld id="{39FC8096-23C7-49B4-B0CA-9FF0FA81990D}" type="slidenum">
              <a:rPr lang="en-US" sz="1200">
                <a:latin typeface="Century Gothic" pitchFamily="34" charset="0"/>
              </a:rPr>
              <a:pPr algn="r" defTabSz="466609"/>
              <a:t>6</a:t>
            </a:fld>
            <a:endParaRPr lang="en-US" sz="120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22225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9427" name="Notes Placeholder 2"/>
          <p:cNvSpPr>
            <a:spLocks noGrp="1"/>
          </p:cNvSpPr>
          <p:nvPr>
            <p:ph type="body" idx="1"/>
          </p:nvPr>
        </p:nvSpPr>
        <p:spPr/>
        <p:txBody>
          <a:bodyPr lIns="93217" tIns="46612" rIns="93217" bIns="46612"/>
          <a:lstStyle/>
          <a:p>
            <a:endParaRPr lang="en-US" dirty="0"/>
          </a:p>
        </p:txBody>
      </p:sp>
      <p:sp>
        <p:nvSpPr>
          <p:cNvPr id="359428" name="Date Placeholder 3"/>
          <p:cNvSpPr txBox="1">
            <a:spLocks noGrp="1"/>
          </p:cNvSpPr>
          <p:nvPr/>
        </p:nvSpPr>
        <p:spPr bwMode="auto">
          <a:xfrm>
            <a:off x="3979863" y="2"/>
            <a:ext cx="304482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217" tIns="46612" rIns="93217" bIns="46612"/>
          <a:lstStyle/>
          <a:p>
            <a:pPr algn="r" defTabSz="466609"/>
            <a:endParaRPr lang="en-US" sz="1200">
              <a:latin typeface="Century Gothic" pitchFamily="34" charset="0"/>
            </a:endParaRPr>
          </a:p>
        </p:txBody>
      </p:sp>
      <p:sp>
        <p:nvSpPr>
          <p:cNvPr id="359429" name="Slide Number Placeholder 4"/>
          <p:cNvSpPr txBox="1">
            <a:spLocks noGrp="1"/>
          </p:cNvSpPr>
          <p:nvPr/>
        </p:nvSpPr>
        <p:spPr bwMode="auto">
          <a:xfrm>
            <a:off x="3979863" y="8847138"/>
            <a:ext cx="30448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217" tIns="46612" rIns="93217" bIns="46612" anchor="b"/>
          <a:lstStyle/>
          <a:p>
            <a:pPr algn="r" defTabSz="466609"/>
            <a:fld id="{39FC8096-23C7-49B4-B0CA-9FF0FA81990D}" type="slidenum">
              <a:rPr lang="en-US" sz="1200">
                <a:latin typeface="Century Gothic" pitchFamily="34" charset="0"/>
              </a:rPr>
              <a:pPr algn="r" defTabSz="466609"/>
              <a:t>7</a:t>
            </a:fld>
            <a:endParaRPr lang="en-US" sz="120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5204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9427" name="Notes Placeholder 2"/>
          <p:cNvSpPr>
            <a:spLocks noGrp="1"/>
          </p:cNvSpPr>
          <p:nvPr>
            <p:ph type="body" idx="1"/>
          </p:nvPr>
        </p:nvSpPr>
        <p:spPr/>
        <p:txBody>
          <a:bodyPr lIns="93217" tIns="46612" rIns="93217" bIns="46612"/>
          <a:lstStyle/>
          <a:p>
            <a:endParaRPr lang="en-US" dirty="0"/>
          </a:p>
        </p:txBody>
      </p:sp>
      <p:sp>
        <p:nvSpPr>
          <p:cNvPr id="359428" name="Date Placeholder 3"/>
          <p:cNvSpPr txBox="1">
            <a:spLocks noGrp="1"/>
          </p:cNvSpPr>
          <p:nvPr/>
        </p:nvSpPr>
        <p:spPr bwMode="auto">
          <a:xfrm>
            <a:off x="3979863" y="2"/>
            <a:ext cx="304482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217" tIns="46612" rIns="93217" bIns="46612"/>
          <a:lstStyle/>
          <a:p>
            <a:pPr algn="r" defTabSz="466609"/>
            <a:endParaRPr lang="en-US" sz="1200">
              <a:latin typeface="Century Gothic" pitchFamily="34" charset="0"/>
            </a:endParaRPr>
          </a:p>
        </p:txBody>
      </p:sp>
      <p:sp>
        <p:nvSpPr>
          <p:cNvPr id="359429" name="Slide Number Placeholder 4"/>
          <p:cNvSpPr txBox="1">
            <a:spLocks noGrp="1"/>
          </p:cNvSpPr>
          <p:nvPr/>
        </p:nvSpPr>
        <p:spPr bwMode="auto">
          <a:xfrm>
            <a:off x="3979863" y="8847138"/>
            <a:ext cx="30448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217" tIns="46612" rIns="93217" bIns="46612" anchor="b"/>
          <a:lstStyle/>
          <a:p>
            <a:pPr algn="r" defTabSz="466609"/>
            <a:fld id="{39FC8096-23C7-49B4-B0CA-9FF0FA81990D}" type="slidenum">
              <a:rPr lang="en-US" sz="1200">
                <a:latin typeface="Century Gothic" pitchFamily="34" charset="0"/>
              </a:rPr>
              <a:pPr algn="r" defTabSz="466609"/>
              <a:t>8</a:t>
            </a:fld>
            <a:endParaRPr lang="en-US" sz="120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4230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9427" name="Notes Placeholder 2"/>
          <p:cNvSpPr>
            <a:spLocks noGrp="1"/>
          </p:cNvSpPr>
          <p:nvPr>
            <p:ph type="body" idx="1"/>
          </p:nvPr>
        </p:nvSpPr>
        <p:spPr/>
        <p:txBody>
          <a:bodyPr lIns="93217" tIns="46612" rIns="93217" bIns="46612"/>
          <a:lstStyle/>
          <a:p>
            <a:endParaRPr lang="en-US"/>
          </a:p>
        </p:txBody>
      </p:sp>
      <p:sp>
        <p:nvSpPr>
          <p:cNvPr id="359428" name="Date Placeholder 3"/>
          <p:cNvSpPr txBox="1">
            <a:spLocks noGrp="1"/>
          </p:cNvSpPr>
          <p:nvPr/>
        </p:nvSpPr>
        <p:spPr bwMode="auto">
          <a:xfrm>
            <a:off x="3979863" y="2"/>
            <a:ext cx="304482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217" tIns="46612" rIns="93217" bIns="46612"/>
          <a:lstStyle/>
          <a:p>
            <a:pPr algn="r" defTabSz="466609"/>
            <a:endParaRPr lang="en-US" sz="1200">
              <a:latin typeface="Century Gothic" pitchFamily="34" charset="0"/>
            </a:endParaRPr>
          </a:p>
        </p:txBody>
      </p:sp>
      <p:sp>
        <p:nvSpPr>
          <p:cNvPr id="359429" name="Slide Number Placeholder 4"/>
          <p:cNvSpPr txBox="1">
            <a:spLocks noGrp="1"/>
          </p:cNvSpPr>
          <p:nvPr/>
        </p:nvSpPr>
        <p:spPr bwMode="auto">
          <a:xfrm>
            <a:off x="3979863" y="8847138"/>
            <a:ext cx="30448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217" tIns="46612" rIns="93217" bIns="46612" anchor="b"/>
          <a:lstStyle/>
          <a:p>
            <a:pPr algn="r" defTabSz="466609"/>
            <a:fld id="{39FC8096-23C7-49B4-B0CA-9FF0FA81990D}" type="slidenum">
              <a:rPr lang="en-US" sz="1200">
                <a:latin typeface="Century Gothic" pitchFamily="34" charset="0"/>
              </a:rPr>
              <a:pPr algn="r" defTabSz="466609"/>
              <a:t>9</a:t>
            </a:fld>
            <a:endParaRPr lang="en-US" sz="120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576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>
            <a:grpSpLocks/>
          </p:cNvGrpSpPr>
          <p:nvPr userDrawn="1"/>
        </p:nvGrpSpPr>
        <p:grpSpPr bwMode="auto">
          <a:xfrm>
            <a:off x="0" y="1042988"/>
            <a:ext cx="9144000" cy="203200"/>
            <a:chOff x="0" y="658"/>
            <a:chExt cx="5760" cy="128"/>
          </a:xfrm>
        </p:grpSpPr>
        <p:sp>
          <p:nvSpPr>
            <p:cNvPr id="3" name="Rectangle 10"/>
            <p:cNvSpPr>
              <a:spLocks noChangeArrowheads="1"/>
            </p:cNvSpPr>
            <p:nvPr/>
          </p:nvSpPr>
          <p:spPr bwMode="auto">
            <a:xfrm>
              <a:off x="0" y="658"/>
              <a:ext cx="5268" cy="128"/>
            </a:xfrm>
            <a:prstGeom prst="rect">
              <a:avLst/>
            </a:prstGeom>
            <a:solidFill>
              <a:srgbClr val="0069AA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" name="Rectangle 11"/>
            <p:cNvSpPr>
              <a:spLocks noChangeArrowheads="1"/>
            </p:cNvSpPr>
            <p:nvPr/>
          </p:nvSpPr>
          <p:spPr bwMode="auto">
            <a:xfrm>
              <a:off x="5340" y="658"/>
              <a:ext cx="420" cy="128"/>
            </a:xfrm>
            <a:prstGeom prst="rect">
              <a:avLst/>
            </a:prstGeom>
            <a:solidFill>
              <a:srgbClr val="DA8A3A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content_background.jpg"/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457200" y="6429375"/>
            <a:ext cx="7231063" cy="260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sz="1100" i="1" baseline="0" dirty="0" smtClean="0">
                <a:solidFill>
                  <a:schemeClr val="bg1"/>
                </a:solidFill>
                <a:latin typeface="Century Gothic" pitchFamily="34" charset="0"/>
              </a:rPr>
              <a:t>Comprehensive Investment Plan 2016 Update | March 24, 2016</a:t>
            </a:r>
            <a:endParaRPr lang="en-US" sz="11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030" name="Rectangle 6"/>
          <p:cNvSpPr>
            <a:spLocks noChangeArrowheads="1"/>
          </p:cNvSpPr>
          <p:nvPr userDrawn="1"/>
        </p:nvSpPr>
        <p:spPr bwMode="auto">
          <a:xfrm>
            <a:off x="0" y="0"/>
            <a:ext cx="9144000" cy="62674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Rectangle 6"/>
          <p:cNvSpPr>
            <a:spLocks noChangeArrowheads="1"/>
          </p:cNvSpPr>
          <p:nvPr userDrawn="1"/>
        </p:nvSpPr>
        <p:spPr bwMode="auto">
          <a:xfrm>
            <a:off x="8704263" y="6383338"/>
            <a:ext cx="400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fld id="{F2078A05-609D-47E6-91BB-E9E49D0B4CC6}" type="slidenum">
              <a:rPr lang="en-US" sz="1400">
                <a:solidFill>
                  <a:schemeClr val="bg1"/>
                </a:solidFill>
              </a:rPr>
              <a:pPr algn="ctr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rgbClr val="225499"/>
          </a:solidFill>
          <a:latin typeface="Century Gothic"/>
          <a:ea typeface="Century Gothic" pitchFamily="34" charset="0"/>
          <a:cs typeface="Century Gothic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25499"/>
          </a:solidFill>
          <a:latin typeface="Century Gothic" pitchFamily="34" charset="0"/>
          <a:ea typeface="Century Gothic" pitchFamily="34" charset="0"/>
          <a:cs typeface="Century Gothic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25499"/>
          </a:solidFill>
          <a:latin typeface="Century Gothic" pitchFamily="34" charset="0"/>
          <a:ea typeface="Century Gothic" pitchFamily="34" charset="0"/>
          <a:cs typeface="Century Gothic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25499"/>
          </a:solidFill>
          <a:latin typeface="Century Gothic" pitchFamily="34" charset="0"/>
          <a:ea typeface="Century Gothic" pitchFamily="34" charset="0"/>
          <a:cs typeface="Century Gothic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25499"/>
          </a:solidFill>
          <a:latin typeface="Century Gothic" pitchFamily="34" charset="0"/>
          <a:ea typeface="Century Gothic" pitchFamily="34" charset="0"/>
          <a:cs typeface="Century Gothic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600">
          <a:solidFill>
            <a:srgbClr val="225499"/>
          </a:solidFill>
          <a:latin typeface="Century Gothic" pitchFamily="34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600">
          <a:solidFill>
            <a:srgbClr val="225499"/>
          </a:solidFill>
          <a:latin typeface="Century Gothic" pitchFamily="34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600">
          <a:solidFill>
            <a:srgbClr val="225499"/>
          </a:solidFill>
          <a:latin typeface="Century Gothic" pitchFamily="34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600">
          <a:solidFill>
            <a:srgbClr val="225499"/>
          </a:solidFill>
          <a:latin typeface="Century Gothic" pitchFamily="34" charset="0"/>
        </a:defRPr>
      </a:lvl9pPr>
    </p:titleStyle>
    <p:bodyStyle>
      <a:lvl1pPr marL="284163" indent="-284163" algn="l" defTabSz="457200" rtl="0" eaLnBrk="0" fontAlgn="base" hangingPunct="0">
        <a:spcBef>
          <a:spcPct val="20000"/>
        </a:spcBef>
        <a:spcAft>
          <a:spcPts val="60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ts val="600"/>
        </a:spcAft>
        <a:buFont typeface="Wingdings" pitchFamily="2" charset="2"/>
        <a:buChar char="§"/>
        <a:defRPr sz="2000" i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Lucida Grande"/>
        <a:buChar char="-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apitalProjectsCoverSlide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03909"/>
            <a:ext cx="9144000" cy="665018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172200"/>
            <a:ext cx="6035040" cy="457200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178730" y="6172200"/>
            <a:ext cx="2965269" cy="457200"/>
          </a:xfrm>
          <a:prstGeom prst="rect">
            <a:avLst/>
          </a:prstGeom>
          <a:solidFill>
            <a:srgbClr val="E58E1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90500" y="4374243"/>
            <a:ext cx="8991600" cy="2215991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smtClean="0">
                <a:ln w="1270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69AA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entury Gothic" pitchFamily="34" charset="0"/>
              </a:rPr>
              <a:t>Alameda CTC </a:t>
            </a:r>
          </a:p>
          <a:p>
            <a:pPr>
              <a:defRPr/>
            </a:pPr>
            <a:r>
              <a:rPr lang="en-US" sz="4000" b="1" dirty="0" smtClean="0">
                <a:ln w="1270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69AA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entury Gothic" pitchFamily="34" charset="0"/>
              </a:rPr>
              <a:t>Comprehensive Investment Plan </a:t>
            </a:r>
            <a:r>
              <a:rPr lang="en-US" sz="4000" b="1" dirty="0">
                <a:ln w="1270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69AA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entury Gothic" pitchFamily="34" charset="0"/>
              </a:rPr>
              <a:t>2016 Update</a:t>
            </a:r>
            <a:endParaRPr lang="en-US" sz="4000" b="1" dirty="0" smtClean="0">
              <a:ln w="1270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0069AA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entury Gothic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b="1" dirty="0" smtClean="0">
              <a:ln w="1270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0069AA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entury Gothic" pitchFamily="34" charset="0"/>
            </a:endParaRPr>
          </a:p>
          <a:p>
            <a:r>
              <a:rPr lang="en-US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Prepared for the Alameda CTC Commission   					March 2016</a:t>
            </a:r>
            <a:endParaRPr lang="en-US" sz="1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1" r="3802"/>
          <a:stretch/>
        </p:blipFill>
        <p:spPr>
          <a:xfrm>
            <a:off x="0" y="104502"/>
            <a:ext cx="4297679" cy="23108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0" t="56586" r="29886" b="-888"/>
          <a:stretch/>
        </p:blipFill>
        <p:spPr>
          <a:xfrm>
            <a:off x="3719720" y="2509158"/>
            <a:ext cx="3174566" cy="185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2475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02" name="Group 9"/>
          <p:cNvGrpSpPr>
            <a:grpSpLocks/>
          </p:cNvGrpSpPr>
          <p:nvPr/>
        </p:nvGrpSpPr>
        <p:grpSpPr bwMode="auto">
          <a:xfrm>
            <a:off x="0" y="1042988"/>
            <a:ext cx="9144000" cy="203200"/>
            <a:chOff x="0" y="658"/>
            <a:chExt cx="5760" cy="128"/>
          </a:xfrm>
        </p:grpSpPr>
        <p:sp>
          <p:nvSpPr>
            <p:cNvPr id="358403" name="Rectangle 10"/>
            <p:cNvSpPr>
              <a:spLocks noChangeArrowheads="1"/>
            </p:cNvSpPr>
            <p:nvPr/>
          </p:nvSpPr>
          <p:spPr bwMode="auto">
            <a:xfrm>
              <a:off x="0" y="658"/>
              <a:ext cx="5268" cy="128"/>
            </a:xfrm>
            <a:prstGeom prst="rect">
              <a:avLst/>
            </a:prstGeom>
            <a:solidFill>
              <a:srgbClr val="0069AA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8404" name="Rectangle 11"/>
            <p:cNvSpPr>
              <a:spLocks noChangeArrowheads="1"/>
            </p:cNvSpPr>
            <p:nvPr/>
          </p:nvSpPr>
          <p:spPr bwMode="auto">
            <a:xfrm>
              <a:off x="5340" y="658"/>
              <a:ext cx="420" cy="128"/>
            </a:xfrm>
            <a:prstGeom prst="rect">
              <a:avLst/>
            </a:prstGeom>
            <a:solidFill>
              <a:srgbClr val="DA8A3A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" name="Rectangle 2"/>
          <p:cNvSpPr txBox="1">
            <a:spLocks/>
          </p:cNvSpPr>
          <p:nvPr/>
        </p:nvSpPr>
        <p:spPr bwMode="auto">
          <a:xfrm>
            <a:off x="483327" y="-49213"/>
            <a:ext cx="82296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3200" b="1" dirty="0">
                <a:solidFill>
                  <a:srgbClr val="00B0F0"/>
                </a:solidFill>
                <a:latin typeface="Century Gothic" pitchFamily="34" charset="0"/>
              </a:rPr>
              <a:t>Alameda CTC </a:t>
            </a:r>
            <a:r>
              <a:rPr lang="en-US" sz="3200" b="1" dirty="0" smtClean="0">
                <a:solidFill>
                  <a:srgbClr val="00B0F0"/>
                </a:solidFill>
                <a:latin typeface="Century Gothic" pitchFamily="34" charset="0"/>
              </a:rPr>
              <a:t>Comprehensive Investment Plan (CIP) Overview</a:t>
            </a:r>
            <a:endParaRPr lang="en-US" sz="3200" b="1" dirty="0">
              <a:solidFill>
                <a:srgbClr val="00B0F0"/>
              </a:solidFill>
              <a:latin typeface="Century Gothic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6725" y="1421215"/>
            <a:ext cx="8010525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sz="20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Single </a:t>
            </a:r>
            <a:r>
              <a:rPr lang="en-US" sz="2000" b="1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document summarizing </a:t>
            </a:r>
            <a:r>
              <a:rPr lang="en-US" sz="20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Programming and Allocation </a:t>
            </a:r>
            <a:r>
              <a:rPr lang="en-US" sz="2000" b="1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actions</a:t>
            </a:r>
            <a:r>
              <a:rPr lang="en-US" sz="20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approved </a:t>
            </a:r>
            <a:r>
              <a:rPr lang="en-US" sz="2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 the Alameda CTC</a:t>
            </a:r>
          </a:p>
          <a:p>
            <a:pPr marL="342900" marR="0" lvl="0" indent="-342900"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sz="2000" b="1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Five-Year programming horizon </a:t>
            </a:r>
            <a:r>
              <a:rPr lang="en-US" sz="20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</a:t>
            </a:r>
            <a:r>
              <a:rPr lang="en-US" sz="2000" b="1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Two-Year Allocation </a:t>
            </a:r>
            <a:r>
              <a:rPr lang="en-US" sz="20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</a:t>
            </a:r>
          </a:p>
          <a:p>
            <a:pPr marL="342900" marR="0" lvl="0" indent="-342900"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sz="20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Candidate </a:t>
            </a:r>
            <a:r>
              <a:rPr lang="en-US" sz="2000" b="1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list </a:t>
            </a:r>
            <a:r>
              <a:rPr lang="en-US" sz="2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</a:t>
            </a:r>
            <a:r>
              <a:rPr lang="en-US" sz="20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programs </a:t>
            </a:r>
            <a:r>
              <a:rPr lang="en-US" sz="2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</a:t>
            </a:r>
            <a:r>
              <a:rPr lang="en-US" sz="20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projects </a:t>
            </a:r>
            <a:r>
              <a:rPr lang="en-US" sz="2000" b="1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based </a:t>
            </a:r>
            <a:r>
              <a:rPr lang="en-US" sz="20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 Countywide Transportation Plan </a:t>
            </a:r>
            <a:r>
              <a:rPr lang="en-US" sz="2000" b="1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(CTP) updates</a:t>
            </a:r>
            <a:endParaRPr lang="en-US" sz="2000" b="1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sz="20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CIP </a:t>
            </a:r>
            <a:r>
              <a:rPr lang="en-US" sz="2000" b="1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updated </a:t>
            </a:r>
            <a:r>
              <a:rPr lang="en-US" sz="20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every </a:t>
            </a:r>
            <a:r>
              <a:rPr lang="en-US" sz="2000" b="1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two years </a:t>
            </a:r>
            <a:r>
              <a:rPr lang="en-US" sz="2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</a:t>
            </a:r>
            <a:r>
              <a:rPr lang="en-US" sz="20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add two new years </a:t>
            </a:r>
            <a:r>
              <a:rPr lang="en-US" sz="2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the </a:t>
            </a:r>
            <a:r>
              <a:rPr lang="en-US" sz="20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five-year horizon</a:t>
            </a:r>
            <a:endParaRPr lang="en-US" sz="20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sz="20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CIP </a:t>
            </a:r>
            <a:r>
              <a:rPr lang="en-US" sz="2000" b="1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updated annually </a:t>
            </a:r>
            <a:r>
              <a:rPr lang="en-US" sz="20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</a:t>
            </a:r>
            <a:r>
              <a:rPr lang="en-US" sz="2000" b="1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reflect current status </a:t>
            </a:r>
            <a:r>
              <a:rPr lang="en-US" sz="20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</a:t>
            </a:r>
            <a:r>
              <a:rPr lang="en-US" sz="2000" b="1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programs</a:t>
            </a:r>
            <a:r>
              <a:rPr lang="en-US" sz="20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projects </a:t>
            </a:r>
            <a:r>
              <a:rPr lang="en-US" sz="20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</a:t>
            </a:r>
            <a:r>
              <a:rPr lang="en-US" sz="2000" b="1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funding</a:t>
            </a:r>
            <a:endParaRPr lang="en-US" sz="2000" b="1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sz="20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Annual </a:t>
            </a:r>
            <a:r>
              <a:rPr lang="en-US" sz="2000" b="1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updates satisfy </a:t>
            </a:r>
            <a:r>
              <a:rPr lang="en-US" sz="20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Expenditure Plan </a:t>
            </a:r>
            <a:r>
              <a:rPr lang="en-US" sz="2000" b="1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requirements </a:t>
            </a:r>
            <a:r>
              <a:rPr lang="en-US" sz="2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</a:t>
            </a:r>
            <a:r>
              <a:rPr lang="en-US" sz="20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Strategic </a:t>
            </a:r>
            <a:r>
              <a:rPr lang="en-US" sz="2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 </a:t>
            </a:r>
            <a:r>
              <a:rPr lang="en-US" sz="20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updates</a:t>
            </a:r>
            <a:endParaRPr lang="en-US" sz="20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6357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02" name="Group 9"/>
          <p:cNvGrpSpPr>
            <a:grpSpLocks/>
          </p:cNvGrpSpPr>
          <p:nvPr/>
        </p:nvGrpSpPr>
        <p:grpSpPr bwMode="auto">
          <a:xfrm>
            <a:off x="0" y="1042988"/>
            <a:ext cx="9144000" cy="203200"/>
            <a:chOff x="0" y="658"/>
            <a:chExt cx="5760" cy="128"/>
          </a:xfrm>
        </p:grpSpPr>
        <p:sp>
          <p:nvSpPr>
            <p:cNvPr id="358403" name="Rectangle 10"/>
            <p:cNvSpPr>
              <a:spLocks noChangeArrowheads="1"/>
            </p:cNvSpPr>
            <p:nvPr/>
          </p:nvSpPr>
          <p:spPr bwMode="auto">
            <a:xfrm>
              <a:off x="0" y="658"/>
              <a:ext cx="5268" cy="128"/>
            </a:xfrm>
            <a:prstGeom prst="rect">
              <a:avLst/>
            </a:prstGeom>
            <a:solidFill>
              <a:srgbClr val="0069AA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8404" name="Rectangle 11"/>
            <p:cNvSpPr>
              <a:spLocks noChangeArrowheads="1"/>
            </p:cNvSpPr>
            <p:nvPr/>
          </p:nvSpPr>
          <p:spPr bwMode="auto">
            <a:xfrm>
              <a:off x="5340" y="658"/>
              <a:ext cx="420" cy="128"/>
            </a:xfrm>
            <a:prstGeom prst="rect">
              <a:avLst/>
            </a:prstGeom>
            <a:solidFill>
              <a:srgbClr val="DA8A3A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" name="Rectangle 2"/>
          <p:cNvSpPr txBox="1">
            <a:spLocks/>
          </p:cNvSpPr>
          <p:nvPr/>
        </p:nvSpPr>
        <p:spPr bwMode="auto">
          <a:xfrm>
            <a:off x="378821" y="-49213"/>
            <a:ext cx="8603254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3200" b="1" dirty="0">
                <a:solidFill>
                  <a:srgbClr val="00B0F0"/>
                </a:solidFill>
                <a:latin typeface="Century Gothic" pitchFamily="34" charset="0"/>
              </a:rPr>
              <a:t>Alameda CTC </a:t>
            </a:r>
            <a:r>
              <a:rPr lang="en-US" sz="3200" b="1" dirty="0" smtClean="0">
                <a:solidFill>
                  <a:srgbClr val="00B0F0"/>
                </a:solidFill>
                <a:latin typeface="Century Gothic" pitchFamily="34" charset="0"/>
              </a:rPr>
              <a:t>CIP Update </a:t>
            </a:r>
            <a:r>
              <a:rPr lang="en-US" sz="3200" b="1" dirty="0">
                <a:solidFill>
                  <a:srgbClr val="00B0F0"/>
                </a:solidFill>
                <a:latin typeface="Century Gothic" pitchFamily="34" charset="0"/>
              </a:rPr>
              <a:t>Timeline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651" t="12183" r="8609" b="13415"/>
          <a:stretch/>
        </p:blipFill>
        <p:spPr>
          <a:xfrm>
            <a:off x="0" y="1528355"/>
            <a:ext cx="9117874" cy="462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0520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02" name="Group 9"/>
          <p:cNvGrpSpPr>
            <a:grpSpLocks/>
          </p:cNvGrpSpPr>
          <p:nvPr/>
        </p:nvGrpSpPr>
        <p:grpSpPr bwMode="auto">
          <a:xfrm>
            <a:off x="0" y="1042988"/>
            <a:ext cx="9144000" cy="203200"/>
            <a:chOff x="0" y="658"/>
            <a:chExt cx="5760" cy="128"/>
          </a:xfrm>
        </p:grpSpPr>
        <p:sp>
          <p:nvSpPr>
            <p:cNvPr id="358403" name="Rectangle 10"/>
            <p:cNvSpPr>
              <a:spLocks noChangeArrowheads="1"/>
            </p:cNvSpPr>
            <p:nvPr/>
          </p:nvSpPr>
          <p:spPr bwMode="auto">
            <a:xfrm>
              <a:off x="0" y="658"/>
              <a:ext cx="5268" cy="128"/>
            </a:xfrm>
            <a:prstGeom prst="rect">
              <a:avLst/>
            </a:prstGeom>
            <a:solidFill>
              <a:srgbClr val="0069AA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8404" name="Rectangle 11"/>
            <p:cNvSpPr>
              <a:spLocks noChangeArrowheads="1"/>
            </p:cNvSpPr>
            <p:nvPr/>
          </p:nvSpPr>
          <p:spPr bwMode="auto">
            <a:xfrm>
              <a:off x="5340" y="658"/>
              <a:ext cx="420" cy="128"/>
            </a:xfrm>
            <a:prstGeom prst="rect">
              <a:avLst/>
            </a:prstGeom>
            <a:solidFill>
              <a:srgbClr val="DA8A3A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" name="Rectangle 2"/>
          <p:cNvSpPr txBox="1">
            <a:spLocks/>
          </p:cNvSpPr>
          <p:nvPr/>
        </p:nvSpPr>
        <p:spPr bwMode="auto">
          <a:xfrm>
            <a:off x="190500" y="-49213"/>
            <a:ext cx="8791575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3200" b="1" dirty="0">
                <a:solidFill>
                  <a:srgbClr val="00B0F0"/>
                </a:solidFill>
                <a:latin typeface="Century Gothic" pitchFamily="34" charset="0"/>
              </a:rPr>
              <a:t>Alameda CTC CIP 2016 Update</a:t>
            </a:r>
          </a:p>
          <a:p>
            <a:r>
              <a:rPr lang="en-US" sz="3200" b="1" dirty="0">
                <a:solidFill>
                  <a:srgbClr val="00B0F0"/>
                </a:solidFill>
                <a:latin typeface="Century Gothic" pitchFamily="34" charset="0"/>
              </a:rPr>
              <a:t>List of Programs and Projects</a:t>
            </a:r>
          </a:p>
        </p:txBody>
      </p:sp>
      <p:sp>
        <p:nvSpPr>
          <p:cNvPr id="2" name="Rectangle 1"/>
          <p:cNvSpPr/>
          <p:nvPr/>
        </p:nvSpPr>
        <p:spPr>
          <a:xfrm>
            <a:off x="352927" y="1562698"/>
            <a:ext cx="758638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sz="2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Measure BB </a:t>
            </a:r>
            <a:r>
              <a:rPr lang="en-US" sz="20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funding is the only new funding added </a:t>
            </a:r>
            <a:r>
              <a:rPr lang="en-US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 </a:t>
            </a:r>
            <a:r>
              <a:rPr lang="en-US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the CIP </a:t>
            </a:r>
            <a:r>
              <a:rPr lang="en-US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2016 Update</a:t>
            </a:r>
          </a:p>
          <a:p>
            <a:pPr marL="342900" marR="0" lvl="0" indent="-342900"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sz="2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$47 </a:t>
            </a:r>
            <a:r>
              <a:rPr lang="en-US" sz="20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million </a:t>
            </a:r>
            <a:r>
              <a:rPr lang="en-US" sz="2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of Measure BB </a:t>
            </a:r>
            <a:r>
              <a:rPr lang="en-US" sz="20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allocated </a:t>
            </a:r>
            <a:r>
              <a:rPr lang="en-US" sz="2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 the FY 15/16 CIP </a:t>
            </a:r>
            <a:r>
              <a:rPr lang="en-US" sz="20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still active</a:t>
            </a:r>
            <a:endParaRPr lang="en-US" sz="2000" b="1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sz="2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2016 CIP Update </a:t>
            </a:r>
            <a:r>
              <a:rPr lang="en-US" sz="20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adds programming </a:t>
            </a:r>
            <a:r>
              <a:rPr lang="en-US" sz="2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of $217 </a:t>
            </a:r>
            <a:r>
              <a:rPr lang="en-US" sz="20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million </a:t>
            </a:r>
            <a:r>
              <a:rPr lang="en-US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of Measure BB </a:t>
            </a:r>
            <a:r>
              <a:rPr lang="en-US" sz="2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to the 5-Yr </a:t>
            </a:r>
            <a:r>
              <a:rPr lang="en-US" sz="20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horizon </a:t>
            </a:r>
            <a:r>
              <a:rPr lang="en-US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of the FY 15/16 CIP</a:t>
            </a:r>
          </a:p>
          <a:p>
            <a:pPr marL="342900" marR="0" lvl="0" indent="-342900"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sz="20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2016 CIP Update adds allocations of $</a:t>
            </a:r>
            <a:r>
              <a:rPr lang="en-US" sz="20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138 </a:t>
            </a:r>
            <a:r>
              <a:rPr lang="en-US" sz="20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million</a:t>
            </a:r>
            <a:r>
              <a:rPr lang="en-US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en-US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Measure BB </a:t>
            </a:r>
            <a:r>
              <a:rPr lang="en-US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 </a:t>
            </a:r>
            <a:r>
              <a:rPr lang="en-US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FY’s 15/16 &amp; 16/17 </a:t>
            </a:r>
            <a:r>
              <a:rPr lang="en-US" sz="2000" b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to </a:t>
            </a:r>
            <a:r>
              <a:rPr lang="en-US" sz="2000" b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28 </a:t>
            </a:r>
            <a:r>
              <a:rPr lang="en-US" sz="20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programs </a:t>
            </a:r>
            <a:r>
              <a:rPr lang="en-US" sz="2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and </a:t>
            </a:r>
            <a:r>
              <a:rPr lang="en-US" sz="20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projects</a:t>
            </a:r>
            <a:endParaRPr lang="en-US" sz="2000" b="1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sz="2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Program and </a:t>
            </a:r>
            <a:r>
              <a:rPr lang="en-US" sz="20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project list based </a:t>
            </a:r>
            <a:r>
              <a:rPr lang="en-US" sz="2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on </a:t>
            </a:r>
            <a:r>
              <a:rPr lang="en-US" sz="20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readiness </a:t>
            </a:r>
            <a:r>
              <a:rPr lang="en-US" sz="2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and </a:t>
            </a:r>
            <a:r>
              <a:rPr lang="en-US" sz="20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priorities determined by the </a:t>
            </a:r>
            <a:r>
              <a:rPr lang="en-US" sz="2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CTP, Countywide Modal Plans, and </a:t>
            </a:r>
            <a:r>
              <a:rPr lang="en-US" sz="20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coordination </a:t>
            </a:r>
            <a:r>
              <a:rPr lang="en-US" sz="2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with </a:t>
            </a:r>
            <a:r>
              <a:rPr lang="en-US" sz="20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local agencies</a:t>
            </a:r>
            <a:endParaRPr lang="en-US" sz="2000" b="1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0177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70"/>
          <a:stretch/>
        </p:blipFill>
        <p:spPr>
          <a:xfrm>
            <a:off x="14287" y="2499498"/>
            <a:ext cx="9144000" cy="3718422"/>
          </a:xfrm>
          <a:prstGeom prst="rect">
            <a:avLst/>
          </a:prstGeom>
        </p:spPr>
      </p:pic>
      <p:grpSp>
        <p:nvGrpSpPr>
          <p:cNvPr id="358402" name="Group 9"/>
          <p:cNvGrpSpPr>
            <a:grpSpLocks/>
          </p:cNvGrpSpPr>
          <p:nvPr/>
        </p:nvGrpSpPr>
        <p:grpSpPr bwMode="auto">
          <a:xfrm>
            <a:off x="0" y="1042988"/>
            <a:ext cx="9144000" cy="203200"/>
            <a:chOff x="0" y="658"/>
            <a:chExt cx="5760" cy="128"/>
          </a:xfrm>
        </p:grpSpPr>
        <p:sp>
          <p:nvSpPr>
            <p:cNvPr id="358403" name="Rectangle 10"/>
            <p:cNvSpPr>
              <a:spLocks noChangeArrowheads="1"/>
            </p:cNvSpPr>
            <p:nvPr/>
          </p:nvSpPr>
          <p:spPr bwMode="auto">
            <a:xfrm>
              <a:off x="0" y="658"/>
              <a:ext cx="5268" cy="128"/>
            </a:xfrm>
            <a:prstGeom prst="rect">
              <a:avLst/>
            </a:prstGeom>
            <a:solidFill>
              <a:srgbClr val="0069AA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8404" name="Rectangle 11"/>
            <p:cNvSpPr>
              <a:spLocks noChangeArrowheads="1"/>
            </p:cNvSpPr>
            <p:nvPr/>
          </p:nvSpPr>
          <p:spPr bwMode="auto">
            <a:xfrm>
              <a:off x="5340" y="658"/>
              <a:ext cx="420" cy="128"/>
            </a:xfrm>
            <a:prstGeom prst="rect">
              <a:avLst/>
            </a:prstGeom>
            <a:solidFill>
              <a:srgbClr val="DA8A3A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" name="Rectangle 2"/>
          <p:cNvSpPr txBox="1">
            <a:spLocks/>
          </p:cNvSpPr>
          <p:nvPr/>
        </p:nvSpPr>
        <p:spPr bwMode="auto">
          <a:xfrm>
            <a:off x="190500" y="-49213"/>
            <a:ext cx="8791575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3200" b="1" dirty="0">
                <a:solidFill>
                  <a:srgbClr val="00B0F0"/>
                </a:solidFill>
                <a:latin typeface="Century Gothic" pitchFamily="34" charset="0"/>
              </a:rPr>
              <a:t>Alameda CTC CIP 2016 Update</a:t>
            </a:r>
          </a:p>
          <a:p>
            <a:r>
              <a:rPr lang="en-US" sz="3200" b="1" dirty="0">
                <a:solidFill>
                  <a:srgbClr val="00B0F0"/>
                </a:solidFill>
                <a:latin typeface="Century Gothic" pitchFamily="34" charset="0"/>
              </a:rPr>
              <a:t>List of Programs and Projects</a:t>
            </a:r>
          </a:p>
        </p:txBody>
      </p:sp>
      <p:sp>
        <p:nvSpPr>
          <p:cNvPr id="2" name="Rectangle 1"/>
          <p:cNvSpPr/>
          <p:nvPr/>
        </p:nvSpPr>
        <p:spPr>
          <a:xfrm>
            <a:off x="522515" y="1642147"/>
            <a:ext cx="81280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sz="20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Project development </a:t>
            </a:r>
            <a:r>
              <a:rPr lang="en-US" sz="2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for </a:t>
            </a:r>
            <a:r>
              <a:rPr lang="en-US" sz="20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freight-related programs </a:t>
            </a:r>
            <a:r>
              <a:rPr lang="en-US" sz="2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and </a:t>
            </a:r>
            <a:r>
              <a:rPr lang="en-US" sz="20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projects recommended </a:t>
            </a:r>
            <a:r>
              <a:rPr lang="en-US" sz="2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for </a:t>
            </a:r>
            <a:r>
              <a:rPr lang="en-US" sz="20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pursuit </a:t>
            </a:r>
            <a:r>
              <a:rPr lang="en-US" sz="2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of State and Federal </a:t>
            </a:r>
            <a:r>
              <a:rPr lang="en-US" sz="20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funding</a:t>
            </a:r>
            <a:r>
              <a:rPr lang="en-US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Call for Projects already issued)</a:t>
            </a:r>
          </a:p>
          <a:p>
            <a:pPr marL="342900" marR="0" lvl="0" indent="-342900"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sz="20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Multi-modal corridor studies </a:t>
            </a:r>
            <a:r>
              <a:rPr lang="en-US" sz="2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for </a:t>
            </a:r>
            <a:r>
              <a:rPr lang="en-US" sz="20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major arterial corridors </a:t>
            </a:r>
            <a:r>
              <a:rPr lang="en-US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to </a:t>
            </a:r>
            <a:r>
              <a:rPr lang="en-US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identify prioritized list </a:t>
            </a:r>
            <a:r>
              <a:rPr lang="en-US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of </a:t>
            </a:r>
            <a:r>
              <a:rPr lang="en-US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specific improvements </a:t>
            </a:r>
            <a:r>
              <a:rPr lang="en-US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for </a:t>
            </a:r>
            <a:r>
              <a:rPr lang="en-US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implementation</a:t>
            </a:r>
            <a:endParaRPr lang="en-US" sz="20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sz="2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CIP 2016 Update Includes </a:t>
            </a:r>
            <a:r>
              <a:rPr lang="en-US" sz="20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programs </a:t>
            </a:r>
            <a:r>
              <a:rPr lang="en-US" sz="2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and </a:t>
            </a:r>
            <a:r>
              <a:rPr lang="en-US" sz="20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projects </a:t>
            </a:r>
            <a:r>
              <a:rPr lang="en-US" sz="2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from Alameda CTC Capital Project Delivery Plan (CPDP) </a:t>
            </a:r>
            <a:r>
              <a:rPr lang="en-US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as </a:t>
            </a:r>
            <a:r>
              <a:rPr lang="en-US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approved </a:t>
            </a:r>
            <a:r>
              <a:rPr lang="en-US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by the Alameda CTC</a:t>
            </a:r>
            <a:endParaRPr lang="en-US" sz="20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6319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02" name="Group 9"/>
          <p:cNvGrpSpPr>
            <a:grpSpLocks/>
          </p:cNvGrpSpPr>
          <p:nvPr/>
        </p:nvGrpSpPr>
        <p:grpSpPr bwMode="auto">
          <a:xfrm>
            <a:off x="0" y="1042988"/>
            <a:ext cx="9144000" cy="203200"/>
            <a:chOff x="0" y="658"/>
            <a:chExt cx="5760" cy="128"/>
          </a:xfrm>
        </p:grpSpPr>
        <p:sp>
          <p:nvSpPr>
            <p:cNvPr id="358403" name="Rectangle 10"/>
            <p:cNvSpPr>
              <a:spLocks noChangeArrowheads="1"/>
            </p:cNvSpPr>
            <p:nvPr/>
          </p:nvSpPr>
          <p:spPr bwMode="auto">
            <a:xfrm>
              <a:off x="0" y="658"/>
              <a:ext cx="5268" cy="128"/>
            </a:xfrm>
            <a:prstGeom prst="rect">
              <a:avLst/>
            </a:prstGeom>
            <a:solidFill>
              <a:srgbClr val="0069AA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8404" name="Rectangle 11"/>
            <p:cNvSpPr>
              <a:spLocks noChangeArrowheads="1"/>
            </p:cNvSpPr>
            <p:nvPr/>
          </p:nvSpPr>
          <p:spPr bwMode="auto">
            <a:xfrm>
              <a:off x="5340" y="658"/>
              <a:ext cx="420" cy="128"/>
            </a:xfrm>
            <a:prstGeom prst="rect">
              <a:avLst/>
            </a:prstGeom>
            <a:solidFill>
              <a:srgbClr val="DA8A3A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" name="Rectangle 2"/>
          <p:cNvSpPr txBox="1">
            <a:spLocks/>
          </p:cNvSpPr>
          <p:nvPr/>
        </p:nvSpPr>
        <p:spPr bwMode="auto">
          <a:xfrm>
            <a:off x="365760" y="-49213"/>
            <a:ext cx="8616315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3200" b="1" dirty="0">
                <a:solidFill>
                  <a:srgbClr val="00B0F0"/>
                </a:solidFill>
                <a:latin typeface="Century Gothic" pitchFamily="34" charset="0"/>
              </a:rPr>
              <a:t>Alameda CTC CIP 2016 Update</a:t>
            </a:r>
          </a:p>
          <a:p>
            <a:r>
              <a:rPr lang="en-US" sz="3200" b="1" dirty="0">
                <a:solidFill>
                  <a:srgbClr val="00B0F0"/>
                </a:solidFill>
                <a:latin typeface="Century Gothic" pitchFamily="34" charset="0"/>
              </a:rPr>
              <a:t>Programming Principles and Assumptions</a:t>
            </a:r>
          </a:p>
        </p:txBody>
      </p:sp>
      <p:sp>
        <p:nvSpPr>
          <p:cNvPr id="2" name="Rectangle 1"/>
          <p:cNvSpPr/>
          <p:nvPr/>
        </p:nvSpPr>
        <p:spPr>
          <a:xfrm>
            <a:off x="365761" y="1404817"/>
            <a:ext cx="8111490" cy="256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sz="22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Purpose of the 2016 CIP Update</a:t>
            </a:r>
          </a:p>
          <a:p>
            <a:pPr marL="742950" marR="0" lvl="1" indent="-285750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Changes to 5-Year </a:t>
            </a:r>
            <a:r>
              <a:rPr lang="en-US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programming horizon </a:t>
            </a:r>
            <a:r>
              <a:rPr lang="en-US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of FY 15/16 </a:t>
            </a:r>
            <a:r>
              <a:rPr lang="en-US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CIP </a:t>
            </a:r>
            <a:endParaRPr lang="en-US" sz="20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Satisfy </a:t>
            </a:r>
            <a:r>
              <a:rPr lang="en-US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Strategic </a:t>
            </a:r>
            <a:r>
              <a:rPr lang="en-US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Plan </a:t>
            </a:r>
            <a:r>
              <a:rPr lang="en-US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requirements </a:t>
            </a:r>
            <a:r>
              <a:rPr lang="en-US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for </a:t>
            </a:r>
            <a:r>
              <a:rPr lang="en-US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voter-approved Measures</a:t>
            </a:r>
            <a:endParaRPr lang="en-US" sz="20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sz="22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Incorporation of </a:t>
            </a:r>
            <a:r>
              <a:rPr lang="en-US" sz="22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long- and near-term planning efforts</a:t>
            </a:r>
            <a:endParaRPr lang="en-US" sz="2200" b="1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sz="22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Updating Revenue Forecast for </a:t>
            </a:r>
            <a:r>
              <a:rPr lang="en-US" sz="22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fund sources</a:t>
            </a:r>
            <a:endParaRPr lang="en-US" sz="2200" b="1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4" b="39286"/>
          <a:stretch/>
        </p:blipFill>
        <p:spPr>
          <a:xfrm>
            <a:off x="290556" y="4285780"/>
            <a:ext cx="4060744" cy="17538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251" y="4253297"/>
            <a:ext cx="1753876" cy="17538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722" y="4265923"/>
            <a:ext cx="1761107" cy="17611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805026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20" t="12486" r="4255" b="13015"/>
          <a:stretch/>
        </p:blipFill>
        <p:spPr>
          <a:xfrm>
            <a:off x="6052457" y="1522382"/>
            <a:ext cx="3193144" cy="46804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58402" name="Group 9"/>
          <p:cNvGrpSpPr>
            <a:grpSpLocks/>
          </p:cNvGrpSpPr>
          <p:nvPr/>
        </p:nvGrpSpPr>
        <p:grpSpPr bwMode="auto">
          <a:xfrm>
            <a:off x="0" y="1042988"/>
            <a:ext cx="9144000" cy="203200"/>
            <a:chOff x="0" y="658"/>
            <a:chExt cx="5760" cy="128"/>
          </a:xfrm>
        </p:grpSpPr>
        <p:sp>
          <p:nvSpPr>
            <p:cNvPr id="358403" name="Rectangle 10"/>
            <p:cNvSpPr>
              <a:spLocks noChangeArrowheads="1"/>
            </p:cNvSpPr>
            <p:nvPr/>
          </p:nvSpPr>
          <p:spPr bwMode="auto">
            <a:xfrm>
              <a:off x="0" y="658"/>
              <a:ext cx="5268" cy="128"/>
            </a:xfrm>
            <a:prstGeom prst="rect">
              <a:avLst/>
            </a:prstGeom>
            <a:solidFill>
              <a:srgbClr val="0069AA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8404" name="Rectangle 11"/>
            <p:cNvSpPr>
              <a:spLocks noChangeArrowheads="1"/>
            </p:cNvSpPr>
            <p:nvPr/>
          </p:nvSpPr>
          <p:spPr bwMode="auto">
            <a:xfrm>
              <a:off x="5340" y="658"/>
              <a:ext cx="420" cy="128"/>
            </a:xfrm>
            <a:prstGeom prst="rect">
              <a:avLst/>
            </a:prstGeom>
            <a:solidFill>
              <a:srgbClr val="DA8A3A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" name="Rectangle 2"/>
          <p:cNvSpPr txBox="1">
            <a:spLocks/>
          </p:cNvSpPr>
          <p:nvPr/>
        </p:nvSpPr>
        <p:spPr bwMode="auto">
          <a:xfrm>
            <a:off x="365760" y="-49213"/>
            <a:ext cx="8616315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3200" b="1" dirty="0">
                <a:solidFill>
                  <a:srgbClr val="00B0F0"/>
                </a:solidFill>
                <a:latin typeface="Century Gothic" pitchFamily="34" charset="0"/>
              </a:rPr>
              <a:t>Alameda CTC CIP 2016 Update</a:t>
            </a:r>
          </a:p>
          <a:p>
            <a:r>
              <a:rPr lang="en-US" sz="3200" b="1" dirty="0">
                <a:solidFill>
                  <a:srgbClr val="00B0F0"/>
                </a:solidFill>
                <a:latin typeface="Century Gothic" pitchFamily="34" charset="0"/>
              </a:rPr>
              <a:t>Programming Principles and Assumptions</a:t>
            </a:r>
          </a:p>
        </p:txBody>
      </p:sp>
      <p:sp>
        <p:nvSpPr>
          <p:cNvPr id="2" name="Rectangle 1"/>
          <p:cNvSpPr/>
          <p:nvPr/>
        </p:nvSpPr>
        <p:spPr>
          <a:xfrm>
            <a:off x="278130" y="1522382"/>
            <a:ext cx="7964534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sz="22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Programming </a:t>
            </a:r>
            <a:r>
              <a:rPr lang="en-US" sz="22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and Allocation Requirements</a:t>
            </a:r>
          </a:p>
          <a:p>
            <a:pPr marL="742950" marR="0" lvl="1" indent="-285750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Program/Project definition </a:t>
            </a:r>
            <a:r>
              <a:rPr lang="en-US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by Phase</a:t>
            </a:r>
          </a:p>
          <a:p>
            <a:pPr marL="742950" marR="0" lvl="1" indent="-285750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Cost-sharing arrangements </a:t>
            </a:r>
            <a:r>
              <a:rPr lang="en-US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and </a:t>
            </a:r>
            <a:r>
              <a:rPr lang="en-US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eligible costs</a:t>
            </a:r>
            <a:endParaRPr lang="en-US" sz="20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marR="0" lvl="2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"/>
            </a:pPr>
            <a:r>
              <a:rPr lang="en-US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Staff time, </a:t>
            </a:r>
            <a:r>
              <a:rPr lang="en-US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oversight</a:t>
            </a:r>
            <a:r>
              <a:rPr lang="en-US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permit fees</a:t>
            </a:r>
            <a:r>
              <a:rPr lang="en-US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etc. for </a:t>
            </a:r>
            <a:r>
              <a:rPr lang="en-US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Direct Local Distribution recipients not eligible </a:t>
            </a:r>
            <a:r>
              <a:rPr lang="en-US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for </a:t>
            </a:r>
            <a:r>
              <a:rPr lang="en-US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program/project allocations</a:t>
            </a:r>
            <a:endParaRPr lang="en-US" sz="20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Allocations by Phase</a:t>
            </a:r>
          </a:p>
          <a:p>
            <a:pPr marL="1143000" marR="0" lvl="2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"/>
            </a:pPr>
            <a:r>
              <a:rPr lang="en-US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Risk </a:t>
            </a:r>
            <a:r>
              <a:rPr lang="en-US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sharing </a:t>
            </a:r>
            <a:r>
              <a:rPr lang="en-US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for </a:t>
            </a:r>
            <a:r>
              <a:rPr lang="en-US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allocations </a:t>
            </a:r>
            <a:r>
              <a:rPr lang="en-US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with </a:t>
            </a:r>
            <a:r>
              <a:rPr lang="en-US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additional risk</a:t>
            </a:r>
            <a:endParaRPr lang="en-US" sz="20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Retroactive </a:t>
            </a:r>
            <a:r>
              <a:rPr lang="en-US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allocations acknowledged </a:t>
            </a:r>
            <a:r>
              <a:rPr lang="en-US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at </a:t>
            </a:r>
            <a:r>
              <a:rPr lang="en-US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time </a:t>
            </a:r>
            <a:r>
              <a:rPr lang="en-US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of </a:t>
            </a:r>
            <a:r>
              <a:rPr lang="en-US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allocation</a:t>
            </a:r>
            <a:endParaRPr lang="en-US" sz="20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Alameda CTC Local Business Contract Equity Program</a:t>
            </a:r>
            <a:endParaRPr lang="en-US" sz="20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3349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02" name="Group 9"/>
          <p:cNvGrpSpPr>
            <a:grpSpLocks/>
          </p:cNvGrpSpPr>
          <p:nvPr/>
        </p:nvGrpSpPr>
        <p:grpSpPr bwMode="auto">
          <a:xfrm>
            <a:off x="0" y="1042988"/>
            <a:ext cx="9144000" cy="203200"/>
            <a:chOff x="0" y="658"/>
            <a:chExt cx="5760" cy="128"/>
          </a:xfrm>
        </p:grpSpPr>
        <p:sp>
          <p:nvSpPr>
            <p:cNvPr id="358403" name="Rectangle 10"/>
            <p:cNvSpPr>
              <a:spLocks noChangeArrowheads="1"/>
            </p:cNvSpPr>
            <p:nvPr/>
          </p:nvSpPr>
          <p:spPr bwMode="auto">
            <a:xfrm>
              <a:off x="0" y="658"/>
              <a:ext cx="5268" cy="128"/>
            </a:xfrm>
            <a:prstGeom prst="rect">
              <a:avLst/>
            </a:prstGeom>
            <a:solidFill>
              <a:srgbClr val="0069AA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8404" name="Rectangle 11"/>
            <p:cNvSpPr>
              <a:spLocks noChangeArrowheads="1"/>
            </p:cNvSpPr>
            <p:nvPr/>
          </p:nvSpPr>
          <p:spPr bwMode="auto">
            <a:xfrm>
              <a:off x="5340" y="658"/>
              <a:ext cx="420" cy="128"/>
            </a:xfrm>
            <a:prstGeom prst="rect">
              <a:avLst/>
            </a:prstGeom>
            <a:solidFill>
              <a:srgbClr val="DA8A3A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" name="Rectangle 2"/>
          <p:cNvSpPr txBox="1">
            <a:spLocks/>
          </p:cNvSpPr>
          <p:nvPr/>
        </p:nvSpPr>
        <p:spPr bwMode="auto">
          <a:xfrm>
            <a:off x="444137" y="-49213"/>
            <a:ext cx="8537938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3200" b="1" dirty="0">
                <a:solidFill>
                  <a:srgbClr val="00B0F0"/>
                </a:solidFill>
                <a:latin typeface="Century Gothic" pitchFamily="34" charset="0"/>
              </a:rPr>
              <a:t>Alameda CTC CIP 2016 Update</a:t>
            </a:r>
          </a:p>
          <a:p>
            <a:r>
              <a:rPr lang="en-US" sz="3200" b="1" dirty="0">
                <a:solidFill>
                  <a:srgbClr val="00B0F0"/>
                </a:solidFill>
                <a:latin typeface="Century Gothic" pitchFamily="34" charset="0"/>
              </a:rPr>
              <a:t>Next Steps</a:t>
            </a:r>
          </a:p>
        </p:txBody>
      </p:sp>
      <p:sp>
        <p:nvSpPr>
          <p:cNvPr id="3" name="Rectangle 2"/>
          <p:cNvSpPr/>
          <p:nvPr/>
        </p:nvSpPr>
        <p:spPr>
          <a:xfrm>
            <a:off x="327860" y="1616748"/>
            <a:ext cx="8516854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sz="2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Alameda CTC Approve CPDP (March 2016)</a:t>
            </a:r>
          </a:p>
          <a:p>
            <a:pPr marL="342900" marR="0" lvl="0" indent="-342900"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sz="2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Alameda CTC Approve CIP 2016 Update (May 2016)</a:t>
            </a:r>
          </a:p>
          <a:p>
            <a:pPr marL="342900" marR="0" lvl="0" indent="-342900"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sz="2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Alameda CTC Issues </a:t>
            </a:r>
            <a:r>
              <a:rPr lang="en-US" sz="20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Request for Proposals </a:t>
            </a:r>
            <a:r>
              <a:rPr lang="en-US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for </a:t>
            </a:r>
            <a:r>
              <a:rPr lang="en-US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program </a:t>
            </a:r>
            <a:r>
              <a:rPr lang="en-US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and </a:t>
            </a:r>
            <a:r>
              <a:rPr lang="en-US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project phases directly implemented </a:t>
            </a:r>
            <a:r>
              <a:rPr lang="en-US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by the Alameda CTC </a:t>
            </a:r>
            <a:r>
              <a:rPr lang="en-US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 (</a:t>
            </a:r>
            <a:r>
              <a:rPr lang="en-US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from CPDP)</a:t>
            </a:r>
          </a:p>
          <a:p>
            <a:pPr marL="342900" marR="0" lvl="0" indent="-342900"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sz="2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Alameda CTC Execute Funding Agreements </a:t>
            </a:r>
            <a:r>
              <a:rPr lang="en-US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with Local Sponsors</a:t>
            </a:r>
            <a:endParaRPr lang="en-US" sz="20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4924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" t="18958" r="6961" b="3162"/>
          <a:stretch/>
        </p:blipFill>
        <p:spPr>
          <a:xfrm>
            <a:off x="-1" y="-261256"/>
            <a:ext cx="9129487" cy="6429828"/>
          </a:xfrm>
          <a:prstGeom prst="rect">
            <a:avLst/>
          </a:prstGeom>
        </p:spPr>
      </p:pic>
      <p:grpSp>
        <p:nvGrpSpPr>
          <p:cNvPr id="358402" name="Group 9"/>
          <p:cNvGrpSpPr>
            <a:grpSpLocks/>
          </p:cNvGrpSpPr>
          <p:nvPr/>
        </p:nvGrpSpPr>
        <p:grpSpPr bwMode="auto">
          <a:xfrm>
            <a:off x="0" y="1042988"/>
            <a:ext cx="9144000" cy="203200"/>
            <a:chOff x="0" y="658"/>
            <a:chExt cx="5760" cy="128"/>
          </a:xfrm>
        </p:grpSpPr>
        <p:sp>
          <p:nvSpPr>
            <p:cNvPr id="358403" name="Rectangle 10"/>
            <p:cNvSpPr>
              <a:spLocks noChangeArrowheads="1"/>
            </p:cNvSpPr>
            <p:nvPr/>
          </p:nvSpPr>
          <p:spPr bwMode="auto">
            <a:xfrm>
              <a:off x="0" y="658"/>
              <a:ext cx="5268" cy="128"/>
            </a:xfrm>
            <a:prstGeom prst="rect">
              <a:avLst/>
            </a:prstGeom>
            <a:solidFill>
              <a:srgbClr val="0069AA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8404" name="Rectangle 11"/>
            <p:cNvSpPr>
              <a:spLocks noChangeArrowheads="1"/>
            </p:cNvSpPr>
            <p:nvPr/>
          </p:nvSpPr>
          <p:spPr bwMode="auto">
            <a:xfrm>
              <a:off x="5340" y="658"/>
              <a:ext cx="420" cy="128"/>
            </a:xfrm>
            <a:prstGeom prst="rect">
              <a:avLst/>
            </a:prstGeom>
            <a:solidFill>
              <a:srgbClr val="DA8A3A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" name="Rectangle 2"/>
          <p:cNvSpPr txBox="1">
            <a:spLocks/>
          </p:cNvSpPr>
          <p:nvPr/>
        </p:nvSpPr>
        <p:spPr bwMode="auto">
          <a:xfrm>
            <a:off x="1309573" y="2717571"/>
            <a:ext cx="6510337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5400" b="1" dirty="0">
                <a:solidFill>
                  <a:srgbClr val="0070C0"/>
                </a:solidFill>
                <a:latin typeface="Century Gothic" pitchFamily="34" charset="0"/>
              </a:rPr>
              <a:t>Questions/Answers</a:t>
            </a:r>
          </a:p>
        </p:txBody>
      </p:sp>
    </p:spTree>
    <p:extLst>
      <p:ext uri="{BB962C8B-B14F-4D97-AF65-F5344CB8AC3E}">
        <p14:creationId xmlns:p14="http://schemas.microsoft.com/office/powerpoint/2010/main" val="21902396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ULLETTYPE" val="3"/>
  <p:tag name="RESPCOUNTERSTYLE" val="-1"/>
  <p:tag name="INPUTSOURCE" val="1"/>
  <p:tag name="BACKUPMAINTENANCE" val="7"/>
  <p:tag name="ROTATIONINTERVAL" val="2"/>
  <p:tag name="RACERSMAXDISPLAYED" val="5"/>
  <p:tag name="TEAMSINLEADERBOARD" val="5"/>
  <p:tag name="BUBBLEVALUEFORMAT" val="0.0"/>
  <p:tag name="CUSTOMCELLFORECOLOR" val="-16777216"/>
  <p:tag name="CUSTOMCELLBACKCOLOR4" val="-8355712"/>
  <p:tag name="DISPLAYDEVICEID" val="True"/>
  <p:tag name="GRIDSIZE" val="{Width=800, Height=600}"/>
  <p:tag name="CHARTCOLORS" val="0"/>
  <p:tag name="MULTIRESPDIVISOR" val="1"/>
  <p:tag name="INCORRECTPOINTVALUE" val="0"/>
  <p:tag name="AUTOADJUSTPARTRANGE" val="True"/>
  <p:tag name="FIBNUMRESULTS" val="5"/>
  <p:tag name="PRRESPONSE2" val="9"/>
  <p:tag name="PRRESPONSE6" val="5"/>
  <p:tag name="PRRESPONSE10" val="1"/>
  <p:tag name="POWERPOINTVERSION" val="11.0"/>
  <p:tag name="CSVFORMAT" val="0"/>
  <p:tag name="RESPCOUNTERFORMAT" val="0"/>
  <p:tag name="ALLOWDUPLICATES" val="False"/>
  <p:tag name="REVIEWONLY" val="False"/>
  <p:tag name="RACEANIMATIONSPEED" val="3"/>
  <p:tag name="BUBBLENAMEVISIBLE" val="True"/>
  <p:tag name="CUSTOMGRIDBACKCOLOR" val="-2830136"/>
  <p:tag name="USESCHEMECOLORS" val="True"/>
  <p:tag name="GRIDROTATIONINTERVAL" val="2"/>
  <p:tag name="POLLINGCYCLE" val="2"/>
  <p:tag name="INCLUDEPPT" val="True"/>
  <p:tag name="REALTIMEBACKUPPATH" val="(None)"/>
  <p:tag name="FIBDISPLAYRESULTS" val="True"/>
  <p:tag name="PRRESPONSE3" val="8"/>
  <p:tag name="PRRESPONSE8" val="3"/>
  <p:tag name="TPVERSION" val="2008"/>
  <p:tag name="ANSWERNOWSTYLE" val="-1"/>
  <p:tag name="COUNTDOWNSECONDS" val="10"/>
  <p:tag name="AUTOADVANCE" val="False"/>
  <p:tag name="SKIPREMAININGRACESLIDES" val="True"/>
  <p:tag name="BUBBLEGROUPING" val="3"/>
  <p:tag name="CUSTOMCELLBACKCOLOR3" val="-268652"/>
  <p:tag name="AUTOSIZEGRID" val="True"/>
  <p:tag name="RESETCHARTS" val="True"/>
  <p:tag name="REALTIMEBACKUP" val="False"/>
  <p:tag name="FIBINCLUDEOTHER" val="True"/>
  <p:tag name="PRRESPONSE5" val="6"/>
  <p:tag name="ALWAYSOPENPOLL" val="False"/>
  <p:tag name="ANSWERNOWTEXT" val="Answer Now"/>
  <p:tag name="BACKUPSESSIONS" val="True"/>
  <p:tag name="RACEENDPOINTS" val="100"/>
  <p:tag name="DEFAULTNUMTEAMS" val="5"/>
  <p:tag name="DISPLAYDEVICENUMBER" val="True"/>
  <p:tag name="CHARTLABELS" val="1"/>
  <p:tag name="ZEROBASED" val="False"/>
  <p:tag name="PRRESPONSE1" val="10"/>
  <p:tag name="SHOWFLASHWARNING" val="True"/>
  <p:tag name="COUNTDOWNSTYLE" val="-1"/>
  <p:tag name="AUTOUPDATEALIASES" val="True"/>
  <p:tag name="BUBBLESIZEVISIBLE" val="True"/>
  <p:tag name="GRIDOPACITY" val="90"/>
  <p:tag name="ALLOWUSERFEEDBACK" val="True"/>
  <p:tag name="FIBDISPLAYKEYWORDS" val="True"/>
  <p:tag name="SHOWBARVISIBLE" val="True"/>
  <p:tag name="NUMRESPONSES" val="1"/>
  <p:tag name="MAXRESPONDERS" val="5"/>
  <p:tag name="GRIDPOSITION" val="1"/>
  <p:tag name="CHARTSCALE" val="True"/>
  <p:tag name="PRRESPONSE9" val="2"/>
  <p:tag name="CHARTVALUEFORMAT" val="0%"/>
  <p:tag name="CUSTOMCELLBACKCOLOR2" val="-13395457"/>
  <p:tag name="CORRECTPOINTVALUE" val="1"/>
  <p:tag name="USESECONDARYMONITOR" val="True"/>
  <p:tag name="PARTICIPANTSINLEADERBOARD" val="5"/>
  <p:tag name="INCLUDENONRESPONDERS" val="False"/>
  <p:tag name="SAVECSVWITHSESSION" val="True"/>
  <p:tag name="DISPLAYNAME" val="True"/>
  <p:tag name="PRRESPONSE7" val="4"/>
  <p:tag name="GRIDFONTSIZE" val="12"/>
  <p:tag name="STDCHART" val="1"/>
  <p:tag name="RESPTABLESTYLE" val="-1"/>
  <p:tag name="CUSTOMCELLBACKCOLOR1" val="-657956"/>
  <p:tag name="PRRESPONSE4" val="7"/>
  <p:tag name="DELIMITERS" val="3.1"/>
  <p:tag name="ADVANCEDSETTINGSVIEW" val="True"/>
  <p:tag name="LUIDIAENABLED" val="False"/>
  <p:tag name="EXPANDSHOWBAR" val="True"/>
  <p:tag name="TPFULLVERSION" val="4.3.1.110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11400</TotalTime>
  <Words>448</Words>
  <Application>Microsoft Office PowerPoint</Application>
  <PresentationFormat>On-screen Show (4:3)</PresentationFormat>
  <Paragraphs>57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Arial</vt:lpstr>
      <vt:lpstr>Calibri</vt:lpstr>
      <vt:lpstr>Century Gothic</vt:lpstr>
      <vt:lpstr>Courier New</vt:lpstr>
      <vt:lpstr>Lucida Grande</vt:lpstr>
      <vt:lpstr>Symbol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MIG, Inc.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 Canalin</dc:creator>
  <cp:lastModifiedBy>James O'Brien</cp:lastModifiedBy>
  <cp:revision>685</cp:revision>
  <cp:lastPrinted>2016-03-23T23:51:33Z</cp:lastPrinted>
  <dcterms:created xsi:type="dcterms:W3CDTF">2011-12-01T13:25:50Z</dcterms:created>
  <dcterms:modified xsi:type="dcterms:W3CDTF">2016-03-24T18:43:38Z</dcterms:modified>
</cp:coreProperties>
</file>